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87" r:id="rId2"/>
    <p:sldMasterId id="2147483799" r:id="rId3"/>
  </p:sldMasterIdLst>
  <p:notesMasterIdLst>
    <p:notesMasterId r:id="rId16"/>
  </p:notesMasterIdLst>
  <p:sldIdLst>
    <p:sldId id="259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0010" autoAdjust="0"/>
  </p:normalViewPr>
  <p:slideViewPr>
    <p:cSldViewPr>
      <p:cViewPr varScale="1">
        <p:scale>
          <a:sx n="88" d="100"/>
          <a:sy n="88" d="100"/>
        </p:scale>
        <p:origin x="-418" y="7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A8E4D-EDD5-4834-A85D-9F235F504E9B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AC683-43A8-4F97-BA7F-C225F2FA4EAE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98047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912225-7413-4A69-B3EB-055C1C10C34F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69767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1" y="2130432"/>
            <a:ext cx="103632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724247" indent="0" algn="ctr">
              <a:buNone/>
              <a:defRPr/>
            </a:lvl2pPr>
            <a:lvl3pPr marL="1448496" indent="0" algn="ctr">
              <a:buNone/>
              <a:defRPr/>
            </a:lvl3pPr>
            <a:lvl4pPr marL="2172743" indent="0" algn="ctr">
              <a:buNone/>
              <a:defRPr/>
            </a:lvl4pPr>
            <a:lvl5pPr marL="2896990" indent="0" algn="ctr">
              <a:buNone/>
              <a:defRPr/>
            </a:lvl5pPr>
            <a:lvl6pPr marL="3621239" indent="0" algn="ctr">
              <a:buNone/>
              <a:defRPr/>
            </a:lvl6pPr>
            <a:lvl7pPr marL="4345486" indent="0" algn="ctr">
              <a:buNone/>
              <a:defRPr/>
            </a:lvl7pPr>
            <a:lvl8pPr marL="5069733" indent="0" algn="ctr">
              <a:buNone/>
              <a:defRPr/>
            </a:lvl8pPr>
            <a:lvl9pPr marL="5793982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47832-60D1-4316-AF83-EC0AACA58E8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7705834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718DB-56FE-466F-9DC0-4BE6559C4241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635285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5" y="4406905"/>
            <a:ext cx="10363200" cy="1362075"/>
          </a:xfrm>
        </p:spPr>
        <p:txBody>
          <a:bodyPr anchor="t"/>
          <a:lstStyle>
            <a:lvl1pPr algn="l">
              <a:defRPr sz="64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5" y="2906717"/>
            <a:ext cx="10363200" cy="1500187"/>
          </a:xfrm>
        </p:spPr>
        <p:txBody>
          <a:bodyPr anchor="b"/>
          <a:lstStyle>
            <a:lvl1pPr marL="0" indent="0">
              <a:buNone/>
              <a:defRPr sz="3200"/>
            </a:lvl1pPr>
            <a:lvl2pPr marL="724247" indent="0">
              <a:buNone/>
              <a:defRPr sz="2800"/>
            </a:lvl2pPr>
            <a:lvl3pPr marL="1448496" indent="0">
              <a:buNone/>
              <a:defRPr sz="2533"/>
            </a:lvl3pPr>
            <a:lvl4pPr marL="2172743" indent="0">
              <a:buNone/>
              <a:defRPr sz="2267"/>
            </a:lvl4pPr>
            <a:lvl5pPr marL="2896990" indent="0">
              <a:buNone/>
              <a:defRPr sz="2267"/>
            </a:lvl5pPr>
            <a:lvl6pPr marL="3621239" indent="0">
              <a:buNone/>
              <a:defRPr sz="2267"/>
            </a:lvl6pPr>
            <a:lvl7pPr marL="4345486" indent="0">
              <a:buNone/>
              <a:defRPr sz="2267"/>
            </a:lvl7pPr>
            <a:lvl8pPr marL="5069733" indent="0">
              <a:buNone/>
              <a:defRPr sz="2267"/>
            </a:lvl8pPr>
            <a:lvl9pPr marL="5793982" indent="0">
              <a:buNone/>
              <a:defRPr sz="2267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FCAFB-29C4-49E7-B9C5-7AC71983A72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9368286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914400" y="1981203"/>
            <a:ext cx="5080000" cy="4114800"/>
          </a:xfrm>
        </p:spPr>
        <p:txBody>
          <a:bodyPr/>
          <a:lstStyle>
            <a:lvl1pPr>
              <a:defRPr sz="4400"/>
            </a:lvl1pPr>
            <a:lvl2pPr>
              <a:defRPr sz="3867"/>
            </a:lvl2pPr>
            <a:lvl3pPr>
              <a:defRPr sz="32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981203"/>
            <a:ext cx="5080000" cy="4114800"/>
          </a:xfrm>
        </p:spPr>
        <p:txBody>
          <a:bodyPr/>
          <a:lstStyle>
            <a:lvl1pPr>
              <a:defRPr sz="4400"/>
            </a:lvl1pPr>
            <a:lvl2pPr>
              <a:defRPr sz="3867"/>
            </a:lvl2pPr>
            <a:lvl3pPr>
              <a:defRPr sz="32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C12CD-BBDD-42A4-8370-0C48EB4C98CA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255027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4641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2" y="1535117"/>
            <a:ext cx="5386917" cy="639763"/>
          </a:xfrm>
        </p:spPr>
        <p:txBody>
          <a:bodyPr anchor="b"/>
          <a:lstStyle>
            <a:lvl1pPr marL="0" indent="0">
              <a:buNone/>
              <a:defRPr sz="3867" b="1"/>
            </a:lvl1pPr>
            <a:lvl2pPr marL="724247" indent="0">
              <a:buNone/>
              <a:defRPr sz="3200" b="1"/>
            </a:lvl2pPr>
            <a:lvl3pPr marL="1448496" indent="0">
              <a:buNone/>
              <a:defRPr sz="2800" b="1"/>
            </a:lvl3pPr>
            <a:lvl4pPr marL="2172743" indent="0">
              <a:buNone/>
              <a:defRPr sz="2533" b="1"/>
            </a:lvl4pPr>
            <a:lvl5pPr marL="2896990" indent="0">
              <a:buNone/>
              <a:defRPr sz="2533" b="1"/>
            </a:lvl5pPr>
            <a:lvl6pPr marL="3621239" indent="0">
              <a:buNone/>
              <a:defRPr sz="2533" b="1"/>
            </a:lvl6pPr>
            <a:lvl7pPr marL="4345486" indent="0">
              <a:buNone/>
              <a:defRPr sz="2533" b="1"/>
            </a:lvl7pPr>
            <a:lvl8pPr marL="5069733" indent="0">
              <a:buNone/>
              <a:defRPr sz="2533" b="1"/>
            </a:lvl8pPr>
            <a:lvl9pPr marL="5793982" indent="0">
              <a:buNone/>
              <a:defRPr sz="2533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3867"/>
            </a:lvl1pPr>
            <a:lvl2pPr>
              <a:defRPr sz="3200"/>
            </a:lvl2pPr>
            <a:lvl3pPr>
              <a:defRPr sz="2800"/>
            </a:lvl3pPr>
            <a:lvl4pPr>
              <a:defRPr sz="2533"/>
            </a:lvl4pPr>
            <a:lvl5pPr>
              <a:defRPr sz="2533"/>
            </a:lvl5pPr>
            <a:lvl6pPr>
              <a:defRPr sz="2533"/>
            </a:lvl6pPr>
            <a:lvl7pPr>
              <a:defRPr sz="2533"/>
            </a:lvl7pPr>
            <a:lvl8pPr>
              <a:defRPr sz="2533"/>
            </a:lvl8pPr>
            <a:lvl9pPr>
              <a:defRPr sz="2533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78" y="1535117"/>
            <a:ext cx="5389033" cy="639763"/>
          </a:xfrm>
        </p:spPr>
        <p:txBody>
          <a:bodyPr anchor="b"/>
          <a:lstStyle>
            <a:lvl1pPr marL="0" indent="0">
              <a:buNone/>
              <a:defRPr sz="3867" b="1"/>
            </a:lvl1pPr>
            <a:lvl2pPr marL="724247" indent="0">
              <a:buNone/>
              <a:defRPr sz="3200" b="1"/>
            </a:lvl2pPr>
            <a:lvl3pPr marL="1448496" indent="0">
              <a:buNone/>
              <a:defRPr sz="2800" b="1"/>
            </a:lvl3pPr>
            <a:lvl4pPr marL="2172743" indent="0">
              <a:buNone/>
              <a:defRPr sz="2533" b="1"/>
            </a:lvl4pPr>
            <a:lvl5pPr marL="2896990" indent="0">
              <a:buNone/>
              <a:defRPr sz="2533" b="1"/>
            </a:lvl5pPr>
            <a:lvl6pPr marL="3621239" indent="0">
              <a:buNone/>
              <a:defRPr sz="2533" b="1"/>
            </a:lvl6pPr>
            <a:lvl7pPr marL="4345486" indent="0">
              <a:buNone/>
              <a:defRPr sz="2533" b="1"/>
            </a:lvl7pPr>
            <a:lvl8pPr marL="5069733" indent="0">
              <a:buNone/>
              <a:defRPr sz="2533" b="1"/>
            </a:lvl8pPr>
            <a:lvl9pPr marL="5793982" indent="0">
              <a:buNone/>
              <a:defRPr sz="2533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867"/>
            </a:lvl1pPr>
            <a:lvl2pPr>
              <a:defRPr sz="3200"/>
            </a:lvl2pPr>
            <a:lvl3pPr>
              <a:defRPr sz="2800"/>
            </a:lvl3pPr>
            <a:lvl4pPr>
              <a:defRPr sz="2533"/>
            </a:lvl4pPr>
            <a:lvl5pPr>
              <a:defRPr sz="2533"/>
            </a:lvl5pPr>
            <a:lvl6pPr>
              <a:defRPr sz="2533"/>
            </a:lvl6pPr>
            <a:lvl7pPr>
              <a:defRPr sz="2533"/>
            </a:lvl7pPr>
            <a:lvl8pPr>
              <a:defRPr sz="2533"/>
            </a:lvl8pPr>
            <a:lvl9pPr>
              <a:defRPr sz="2533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0C715-20C7-4AC2-8D4E-912C709F8B0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3093567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48459-9612-4594-A927-0612B1FACFBA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3266778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90415-511A-4AEE-B428-80830511E66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4926720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13" y="273049"/>
            <a:ext cx="4011084" cy="1162051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42" y="273058"/>
            <a:ext cx="6815668" cy="5853113"/>
          </a:xfrm>
        </p:spPr>
        <p:txBody>
          <a:bodyPr/>
          <a:lstStyle>
            <a:lvl1pPr>
              <a:defRPr sz="5067"/>
            </a:lvl1pPr>
            <a:lvl2pPr>
              <a:defRPr sz="4400"/>
            </a:lvl2pPr>
            <a:lvl3pPr>
              <a:defRPr sz="3867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13" y="1435107"/>
            <a:ext cx="4011084" cy="4691063"/>
          </a:xfrm>
        </p:spPr>
        <p:txBody>
          <a:bodyPr/>
          <a:lstStyle>
            <a:lvl1pPr marL="0" indent="0">
              <a:buNone/>
              <a:defRPr sz="2267"/>
            </a:lvl1pPr>
            <a:lvl2pPr marL="724247" indent="0">
              <a:buNone/>
              <a:defRPr sz="1867"/>
            </a:lvl2pPr>
            <a:lvl3pPr marL="1448496" indent="0">
              <a:buNone/>
              <a:defRPr sz="1600"/>
            </a:lvl3pPr>
            <a:lvl4pPr marL="2172743" indent="0">
              <a:buNone/>
              <a:defRPr sz="1467"/>
            </a:lvl4pPr>
            <a:lvl5pPr marL="2896990" indent="0">
              <a:buNone/>
              <a:defRPr sz="1467"/>
            </a:lvl5pPr>
            <a:lvl6pPr marL="3621239" indent="0">
              <a:buNone/>
              <a:defRPr sz="1467"/>
            </a:lvl6pPr>
            <a:lvl7pPr marL="4345486" indent="0">
              <a:buNone/>
              <a:defRPr sz="1467"/>
            </a:lvl7pPr>
            <a:lvl8pPr marL="5069733" indent="0">
              <a:buNone/>
              <a:defRPr sz="1467"/>
            </a:lvl8pPr>
            <a:lvl9pPr marL="5793982" indent="0">
              <a:buNone/>
              <a:defRPr sz="1467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CCA1A-50A7-4154-AE9C-F62D289982B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4256406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9" y="4800605"/>
            <a:ext cx="7315200" cy="566737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9" y="612776"/>
            <a:ext cx="7315200" cy="4114800"/>
          </a:xfrm>
        </p:spPr>
        <p:txBody>
          <a:bodyPr/>
          <a:lstStyle>
            <a:lvl1pPr marL="0" indent="0">
              <a:buNone/>
              <a:defRPr sz="5067"/>
            </a:lvl1pPr>
            <a:lvl2pPr marL="724247" indent="0">
              <a:buNone/>
              <a:defRPr sz="4400"/>
            </a:lvl2pPr>
            <a:lvl3pPr marL="1448496" indent="0">
              <a:buNone/>
              <a:defRPr sz="3867"/>
            </a:lvl3pPr>
            <a:lvl4pPr marL="2172743" indent="0">
              <a:buNone/>
              <a:defRPr sz="3200"/>
            </a:lvl4pPr>
            <a:lvl5pPr marL="2896990" indent="0">
              <a:buNone/>
              <a:defRPr sz="3200"/>
            </a:lvl5pPr>
            <a:lvl6pPr marL="3621239" indent="0">
              <a:buNone/>
              <a:defRPr sz="3200"/>
            </a:lvl6pPr>
            <a:lvl7pPr marL="4345486" indent="0">
              <a:buNone/>
              <a:defRPr sz="3200"/>
            </a:lvl7pPr>
            <a:lvl8pPr marL="5069733" indent="0">
              <a:buNone/>
              <a:defRPr sz="3200"/>
            </a:lvl8pPr>
            <a:lvl9pPr marL="5793982" indent="0">
              <a:buNone/>
              <a:defRPr sz="32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9" y="5367346"/>
            <a:ext cx="7315200" cy="804863"/>
          </a:xfrm>
        </p:spPr>
        <p:txBody>
          <a:bodyPr/>
          <a:lstStyle>
            <a:lvl1pPr marL="0" indent="0">
              <a:buNone/>
              <a:defRPr sz="2267"/>
            </a:lvl1pPr>
            <a:lvl2pPr marL="724247" indent="0">
              <a:buNone/>
              <a:defRPr sz="1867"/>
            </a:lvl2pPr>
            <a:lvl3pPr marL="1448496" indent="0">
              <a:buNone/>
              <a:defRPr sz="1600"/>
            </a:lvl3pPr>
            <a:lvl4pPr marL="2172743" indent="0">
              <a:buNone/>
              <a:defRPr sz="1467"/>
            </a:lvl4pPr>
            <a:lvl5pPr marL="2896990" indent="0">
              <a:buNone/>
              <a:defRPr sz="1467"/>
            </a:lvl5pPr>
            <a:lvl6pPr marL="3621239" indent="0">
              <a:buNone/>
              <a:defRPr sz="1467"/>
            </a:lvl6pPr>
            <a:lvl7pPr marL="4345486" indent="0">
              <a:buNone/>
              <a:defRPr sz="1467"/>
            </a:lvl7pPr>
            <a:lvl8pPr marL="5069733" indent="0">
              <a:buNone/>
              <a:defRPr sz="1467"/>
            </a:lvl8pPr>
            <a:lvl9pPr marL="5793982" indent="0">
              <a:buNone/>
              <a:defRPr sz="1467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79D8F-CD0B-4140-AA2A-C52A57E6FDE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7035986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7B2FD-AF12-4356-9EE2-52339F89860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8821809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86805" y="609600"/>
            <a:ext cx="2590801" cy="54864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3" y="609600"/>
            <a:ext cx="75692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8EB8D-494A-4F9D-828F-3BE6198358F5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0301330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4150721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919872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2332034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9335287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8987817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7014273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1584548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2924324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9122353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3143471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5000857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1" y="609603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1" y="198120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>
              <a:defRPr sz="2267" b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1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 algn="ctr">
              <a:defRPr sz="2267" b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>
            <a:lvl1pPr algn="r">
              <a:defRPr sz="2267" b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05412E-0003-45F9-B986-DDD7D6CFBC98}" type="slidenum">
              <a:rPr lang="es-ES" alt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8705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Times New Roman" charset="0"/>
        </a:defRPr>
      </a:lvl5pPr>
      <a:lvl6pPr marL="724247"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Times New Roman" charset="0"/>
        </a:defRPr>
      </a:lvl6pPr>
      <a:lvl7pPr marL="1448496"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Times New Roman" charset="0"/>
        </a:defRPr>
      </a:lvl7pPr>
      <a:lvl8pPr marL="2172743"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Times New Roman" charset="0"/>
        </a:defRPr>
      </a:lvl8pPr>
      <a:lvl9pPr marL="2896990" algn="ctr" rtl="0" eaLnBrk="1" fontAlgn="base" hangingPunct="1">
        <a:spcBef>
          <a:spcPct val="0"/>
        </a:spcBef>
        <a:spcAft>
          <a:spcPct val="0"/>
        </a:spcAft>
        <a:defRPr sz="6933">
          <a:solidFill>
            <a:schemeClr val="tx2"/>
          </a:solidFill>
          <a:latin typeface="Times New Roman" charset="0"/>
        </a:defRPr>
      </a:lvl9pPr>
    </p:titleStyle>
    <p:bodyStyle>
      <a:lvl1pPr marL="543185" indent="-543185" algn="l" rtl="0" eaLnBrk="1" fontAlgn="base" hangingPunct="1">
        <a:spcBef>
          <a:spcPct val="20000"/>
        </a:spcBef>
        <a:spcAft>
          <a:spcPct val="0"/>
        </a:spcAft>
        <a:buChar char="•"/>
        <a:defRPr sz="5067">
          <a:solidFill>
            <a:schemeClr val="tx1"/>
          </a:solidFill>
          <a:latin typeface="+mn-lt"/>
          <a:ea typeface="+mn-ea"/>
          <a:cs typeface="+mn-cs"/>
        </a:defRPr>
      </a:lvl1pPr>
      <a:lvl2pPr marL="1176903" indent="-452655" algn="l" rtl="0" eaLnBrk="1" fontAlgn="base" hangingPunct="1">
        <a:spcBef>
          <a:spcPct val="20000"/>
        </a:spcBef>
        <a:spcAft>
          <a:spcPct val="0"/>
        </a:spcAft>
        <a:buChar char="–"/>
        <a:defRPr sz="4400">
          <a:solidFill>
            <a:schemeClr val="tx1"/>
          </a:solidFill>
          <a:latin typeface="+mn-lt"/>
        </a:defRPr>
      </a:lvl2pPr>
      <a:lvl3pPr marL="1810619" indent="-362124" algn="l" rtl="0" eaLnBrk="1" fontAlgn="base" hangingPunct="1">
        <a:spcBef>
          <a:spcPct val="20000"/>
        </a:spcBef>
        <a:spcAft>
          <a:spcPct val="0"/>
        </a:spcAft>
        <a:buChar char="•"/>
        <a:defRPr sz="3867">
          <a:solidFill>
            <a:schemeClr val="tx1"/>
          </a:solidFill>
          <a:latin typeface="+mn-lt"/>
        </a:defRPr>
      </a:lvl3pPr>
      <a:lvl4pPr marL="2534867" indent="-362124" algn="l" rtl="0" eaLnBrk="1" fontAlgn="base" hangingPunct="1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</a:defRPr>
      </a:lvl4pPr>
      <a:lvl5pPr marL="3259115" indent="-362124" algn="l" rtl="0" eaLnBrk="1" fontAlgn="base" hangingPunct="1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</a:defRPr>
      </a:lvl5pPr>
      <a:lvl6pPr marL="3983362" indent="-362124" algn="l" rtl="0" eaLnBrk="1" fontAlgn="base" hangingPunct="1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</a:defRPr>
      </a:lvl6pPr>
      <a:lvl7pPr marL="4707610" indent="-362124" algn="l" rtl="0" eaLnBrk="1" fontAlgn="base" hangingPunct="1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</a:defRPr>
      </a:lvl7pPr>
      <a:lvl8pPr marL="5431858" indent="-362124" algn="l" rtl="0" eaLnBrk="1" fontAlgn="base" hangingPunct="1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</a:defRPr>
      </a:lvl8pPr>
      <a:lvl9pPr marL="6156105" indent="-362124" algn="l" rtl="0" eaLnBrk="1" fontAlgn="base" hangingPunct="1">
        <a:spcBef>
          <a:spcPct val="20000"/>
        </a:spcBef>
        <a:spcAft>
          <a:spcPct val="0"/>
        </a:spcAft>
        <a:buChar char="»"/>
        <a:defRPr sz="32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24247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448496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172743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96990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621239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345486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5069733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793982" algn="l" defTabSz="1448496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431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.gif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 descr="Vertical estreita"/>
          <p:cNvSpPr>
            <a:spLocks noChangeArrowheads="1" noChangeShapeType="1" noTextEdit="1"/>
          </p:cNvSpPr>
          <p:nvPr/>
        </p:nvSpPr>
        <p:spPr bwMode="auto">
          <a:xfrm rot="21267930">
            <a:off x="598787" y="960617"/>
            <a:ext cx="8304482" cy="823966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127000"/>
          </a:effectLst>
        </p:spPr>
        <p:txBody>
          <a:bodyPr wrap="none" fromWordArt="1">
            <a:prstTxWarp prst="textCurveUp">
              <a:avLst>
                <a:gd name="adj" fmla="val 42284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400" b="1" kern="10" spc="30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Arial Black" panose="020B0A04020102020204" pitchFamily="34" charset="0"/>
              </a:rPr>
              <a:t> </a:t>
            </a:r>
            <a:r>
              <a:rPr lang="it-IT" sz="4000" b="1" kern="10" spc="30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Floração da </a:t>
            </a:r>
            <a:r>
              <a:rPr lang="it-IT" sz="4000" b="1" kern="10" spc="30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Bromélia </a:t>
            </a:r>
            <a:endParaRPr lang="pt-BR" sz="2400" b="1" kern="10" spc="30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Retângulo 2"/>
          <p:cNvSpPr/>
          <p:nvPr/>
        </p:nvSpPr>
        <p:spPr>
          <a:xfrm rot="21006200">
            <a:off x="3073987" y="2817189"/>
            <a:ext cx="46759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0" cap="none" spc="0" normalizeH="0" baseline="0" noProof="0" dirty="0" smtClean="0">
                <a:ln w="12700">
                  <a:solidFill>
                    <a:srgbClr val="50CFB4"/>
                  </a:solidFill>
                  <a:prstDash val="solid"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</a:rPr>
              <a:t>Muitas Vezes, não florescem em razão da falta de luminosidade ou outro fator ambiental</a:t>
            </a:r>
            <a:endParaRPr kumimoji="0" lang="pt-BR" sz="1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8382016" y="6072206"/>
            <a:ext cx="33949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0000"/>
                </a:solidFill>
                <a:latin typeface="Cooper Black" panose="0208090404030B020404" pitchFamily="18" charset="0"/>
              </a:rPr>
              <a:t>Avanço </a:t>
            </a:r>
            <a:r>
              <a:rPr lang="pt-BR" sz="2000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Automático</a:t>
            </a:r>
            <a:endParaRPr lang="pt-BR" sz="20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7142164"/>
      </p:ext>
    </p:extLst>
  </p:cSld>
  <p:clrMapOvr>
    <a:masterClrMapping/>
  </p:clrMapOvr>
  <p:transition spd="slow" advClick="0" advTm="25000">
    <p:fade/>
    <p:sndAc>
      <p:stSnd loop="1">
        <p:snd r:embed="rId3" name="Cortazar - 60 Years - I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6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6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380960" y="3929066"/>
            <a:ext cx="113772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Embora não seja o mês da estação das flores, observei, em nosso jardim, um resplandecente exemplar da espécie, que chegou de forma extremamente vistosa. 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Para mim, foi como se fosse um milagre, porque esse tipo de planta solta a flor em uma estação não compatível, como a maioria. 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6093982"/>
      </p:ext>
    </p:extLst>
  </p:cSld>
  <p:clrMapOvr>
    <a:masterClrMapping/>
  </p:clrMapOvr>
  <p:transition spd="slow" advClick="0" advTm="2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6" name="Retângulo 15"/>
          <p:cNvSpPr/>
          <p:nvPr/>
        </p:nvSpPr>
        <p:spPr>
          <a:xfrm>
            <a:off x="452398" y="3214686"/>
            <a:ext cx="113772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Lendo sobre o assunto, verifiquei que ela floresce somente uma vez durante o seu tempo de vida. Após a floração, a planta, geralmente, desenvolve uma brotação lateral que substituirá a que irá morrer.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360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:pull/>
      </p:transition>
    </mc:Choice>
    <mc:Fallback>
      <p:transition spd="slow" advClick="0" advTm="25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6" name="Retângulo 15"/>
          <p:cNvSpPr/>
          <p:nvPr/>
        </p:nvSpPr>
        <p:spPr>
          <a:xfrm>
            <a:off x="407368" y="3917615"/>
            <a:ext cx="113772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Elas atingem a maturidade e florescem em diferentes idades, dependendo da espécie e condições do ambiente, respeitando sempre uma determinada época do ano.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3680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7000">
        <p15:prstTrans prst="fallOver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6" name="Retângulo 15"/>
          <p:cNvSpPr/>
          <p:nvPr/>
        </p:nvSpPr>
        <p:spPr>
          <a:xfrm>
            <a:off x="380960" y="2786058"/>
            <a:ext cx="113772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Muitas vezes, não florescem em razão da falta de luminosidade ou outro fator ambiental, como, por exemplo, a temperatura. Por outro lado, uma brusca mudança do ambiente pode provocar a floração numa planta adulta.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85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9000">
        <p:push dir="u"/>
      </p:transition>
    </mc:Choice>
    <mc:Fallback>
      <p:transition spd="slow" advClick="0" advTm="29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452398" y="2857496"/>
            <a:ext cx="113772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Sentindo-se ameaçada, o instinto de preservação da espécie desencadeia a floração com a finalidade de gerar sementes e brotos laterais. Dependendo da espécie, algumas apresentam inflorescência extremamente exuberante, podendo ser de longa duração. Algumas duram meses, outras são breves, duram dias. 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 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890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32000">
        <p15:prstTrans prst="peelOff"/>
      </p:transition>
    </mc:Choice>
    <mc:Fallback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6" name="Retângulo 15"/>
          <p:cNvSpPr/>
          <p:nvPr/>
        </p:nvSpPr>
        <p:spPr>
          <a:xfrm>
            <a:off x="380960" y="1928802"/>
            <a:ext cx="112332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Não são parasitas como muitas pessoas pensam; na natureza, simplesmente apoiam-se em outro vegetal para obter mais luz e ventilação. Na observação mais detalhada, quando me aproximei para melhor analisar, notei que, em suas entranhas, existe também outra forma de vida, com insetos trabalhando de forma vigorosa, retirando do seu interior o pólen, para o sustento de uma comunidade de abelhas que deveria se encontrar nas proximidades.   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8574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36000">
        <p15:prstTrans prst="pageCurlDouble"/>
      </p:transition>
    </mc:Choice>
    <mc:Fallback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523836" y="2786058"/>
            <a:ext cx="112332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Não era do tipo, “marimbondo” que, quando pica uma pessoa, é um terror; o local atingido fica inchado por até três dias. Tratava-se de um tipo dócil, manso, sem agressão com a minha proximidade; era um autêntico produtor de mel caseiro, cujo produto final tem a função de alimentar a comunidade, para a sobrevivência das crias que ficam nos alvéolos. 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0839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31000">
        <p15:prstTrans prst="prestige"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380960" y="2500306"/>
            <a:ext cx="113772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Os seres humanos, os chamados apicultores, interferem em seu ciclo de vida, colocando dispositivos artificiais para que produzam além da conta, comercializando o produto e seus derivados.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217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7000">
        <p14:ripple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380960" y="2571744"/>
            <a:ext cx="113772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Busquei, pelas redondezas, onde estaria a colmeia, para analisar o comportamento nesta altura da estação do ano.   Depois de muito observar, constatei que se instalou próximo ao canil, dentro de um bloco de concreto. 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102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0000">
        <p:comb/>
      </p:transition>
    </mc:Choice>
    <mc:Fallback>
      <p:transition spd="slow" advClick="0" advTm="3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4A66AC">
              <a:lumMod val="20000"/>
              <a:lumOff val="80000"/>
            </a:srgb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380960" y="2714620"/>
            <a:ext cx="113772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Que fiquem ali e procriem dentro dos princípios básicos da natureza. E já avisei o meu caseiro “bicho-homem”, que não interfira no processo e queira retirar o sustento dos filhotes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.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anose="03070502060502030205" pitchFamily="66" charset="0"/>
                <a:ea typeface="Times New Roman" panose="02020603050405020304" pitchFamily="18" charset="0"/>
              </a:rPr>
              <a:t> 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  <a:t> 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786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32000">
        <p15:prstTrans prst="wind"/>
      </p:transition>
    </mc:Choice>
    <mc:Fallback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2905" y="4099771"/>
            <a:ext cx="3141291" cy="2365684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78693" y="294964"/>
            <a:ext cx="11434617" cy="3939536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pt-BR" sz="19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sz="19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7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21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1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21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= Acervo Pessoal &amp; Internet</a:t>
            </a:r>
            <a:endParaRPr lang="pt-BR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Composição do texto</a:t>
            </a:r>
            <a:endParaRPr lang="pt-BR" sz="12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3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r>
              <a:rPr lang="pt-BR" sz="13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Dados sobre a planta obtidas na internet e redação final conforme meu estilo </a:t>
            </a:r>
            <a:endParaRPr lang="pt-BR" sz="1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i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b="1" i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</a:t>
            </a:r>
            <a:endParaRPr lang="pt-BR" sz="19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Sessenta Anos</a:t>
            </a:r>
          </a:p>
          <a:p>
            <a:pPr algn="ctr"/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</a:t>
            </a:r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por </a:t>
            </a:r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 </a:t>
            </a:r>
            <a:endParaRPr lang="pt-BR" sz="19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9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algn="ctr"/>
            <a:r>
              <a:rPr lang="pt-BR" sz="19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Autumn</a:t>
            </a:r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Leaves</a:t>
            </a:r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(Folhas de Outono)</a:t>
            </a:r>
            <a:endParaRPr lang="pt-BR" sz="19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9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Interpretação: Pat </a:t>
            </a:r>
            <a:r>
              <a:rPr lang="pt-BR" sz="19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Boone</a:t>
            </a:r>
            <a:endParaRPr lang="pt-BR" sz="19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618837" y="4709982"/>
            <a:ext cx="7352144" cy="18620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lIns="121917" tIns="60958" rIns="121917" bIns="60958">
            <a:spAutoFit/>
          </a:bodyPr>
          <a:lstStyle/>
          <a:p>
            <a:pPr algn="ctr"/>
            <a:endParaRPr lang="pt-BR" sz="1400" dirty="0" smtClean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3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ACESSE  </a:t>
            </a:r>
            <a:r>
              <a:rPr lang="pt-BR" sz="1300" dirty="0">
                <a:solidFill>
                  <a:srgbClr val="0070C0"/>
                </a:solidFill>
                <a:latin typeface="Britannic Bold" panose="020B0903060703020204" pitchFamily="34" charset="0"/>
              </a:rPr>
              <a:t>MEUS  ESPAÇOS  CULTURAIS  E  TORNE-SE  MEU SEGUIDOR</a:t>
            </a:r>
            <a:endParaRPr lang="pt-BR" sz="19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r"/>
            <a:r>
              <a:rPr lang="pt-BR" sz="12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914268" lvl="2" algn="r"/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</a:t>
            </a: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REGIÃO</a:t>
            </a:r>
          </a:p>
          <a:p>
            <a:pPr algn="r"/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</a:p>
          <a:p>
            <a:pPr algn="r"/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ACADEMICO 28 </a:t>
            </a:r>
          </a:p>
          <a:p>
            <a:pPr algn="ctr"/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8149" y="4922982"/>
            <a:ext cx="1633076" cy="1531559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="" xmlns:p14="http://schemas.microsoft.com/office/powerpoint/2010/main" val="1332269509"/>
      </p:ext>
    </p:extLst>
  </p:cSld>
  <p:clrMapOvr>
    <a:masterClrMapping/>
  </p:clrMapOvr>
  <p:transition spd="slow" advClick="0" advTm="146000">
    <p:fade/>
    <p:sndAc>
      <p:stSnd>
        <p:snd r:embed="rId3" name="Autumn Leaves - Pat Bo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40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8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FLORAÇÃO DA BROMELIA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 ÊXODO - S  - ANTIG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Vidro Congelad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629C9B6-EBB3-495B-BBE1-C461E047C15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FLORAÇÃO DA BROMELIA</Template>
  <TotalTime>0</TotalTime>
  <Words>582</Words>
  <Application>Microsoft Office PowerPoint</Application>
  <PresentationFormat>Personalizar</PresentationFormat>
  <Paragraphs>38</Paragraphs>
  <Slides>12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12</vt:i4>
      </vt:variant>
    </vt:vector>
  </HeadingPairs>
  <TitlesOfParts>
    <vt:vector size="14" baseType="lpstr">
      <vt:lpstr>FLORAÇÃO DA BROMELIA</vt:lpstr>
      <vt:lpstr>O ÊXODO - S  - ANTIGO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2020-05-08T17:42:48Z</dcterms:created>
  <dcterms:modified xsi:type="dcterms:W3CDTF">2020-05-08T18:19:12Z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TC019648009991</vt:lpwstr>
  </property>
</Properties>
</file>