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08" r:id="rId2"/>
    <p:sldMasterId id="2147484032" r:id="rId3"/>
    <p:sldMasterId id="2147484164" r:id="rId4"/>
  </p:sldMasterIdLst>
  <p:notesMasterIdLst>
    <p:notesMasterId r:id="rId11"/>
  </p:notesMasterIdLst>
  <p:sldIdLst>
    <p:sldId id="307" r:id="rId5"/>
    <p:sldId id="260" r:id="rId6"/>
    <p:sldId id="325" r:id="rId7"/>
    <p:sldId id="310" r:id="rId8"/>
    <p:sldId id="308" r:id="rId9"/>
    <p:sldId id="324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2" autoAdjust="0"/>
    <p:restoredTop sz="94660"/>
  </p:normalViewPr>
  <p:slideViewPr>
    <p:cSldViewPr>
      <p:cViewPr varScale="1">
        <p:scale>
          <a:sx n="118" d="100"/>
          <a:sy n="118" d="100"/>
        </p:scale>
        <p:origin x="470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23/03/2023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20000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BR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197308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158860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183846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372548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373729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955053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488449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84241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416299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473798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58019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446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95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77499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4148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1924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1259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6151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688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89152553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2126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27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23/03/2023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ransition spd="slow" advClick="0" advTm="20000">
    <p:wheel spokes="1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18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04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5.gif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pt.wikipedia.org/wiki/Ficheiro:Ponte_Pietra_a_Veron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hyperlink" Target="http://pt.wikipedia.org/wiki/Ponte#cite_note-lex-4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3.jpg"/><Relationship Id="rId5" Type="http://schemas.openxmlformats.org/officeDocument/2006/relationships/image" Target="../media/image5.gif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860032" y="2067694"/>
            <a:ext cx="2520280" cy="1440160"/>
          </a:xfrm>
          <a:prstGeom prst="rect">
            <a:avLst/>
          </a:prstGeom>
          <a:scene3d>
            <a:camera prst="perspectiveContrastingLeftFacing"/>
            <a:lightRig rig="threePt" dir="t"/>
          </a:scene3d>
          <a:sp3d>
            <a:bevelT/>
          </a:sp3d>
        </p:spPr>
        <p:txBody>
          <a:bodyPr wrap="square">
            <a:prstTxWarp prst="textDeflateInflate">
              <a:avLst>
                <a:gd name="adj" fmla="val 34699"/>
              </a:avLst>
            </a:prstTxWarp>
            <a:spAutoFit/>
          </a:bodyPr>
          <a:lstStyle/>
          <a:p>
            <a:pPr lvl="0" algn="ctr"/>
            <a:r>
              <a:rPr lang="pt-BR" sz="1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PONTES</a:t>
            </a:r>
            <a:r>
              <a:rPr lang="pt-BR" sz="11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,</a:t>
            </a:r>
          </a:p>
          <a:p>
            <a:pPr lvl="0" algn="ctr"/>
            <a:r>
              <a:rPr lang="pt-BR" sz="11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0" algn="ctr"/>
            <a:r>
              <a:rPr lang="pt-BR" sz="1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pt-BR" sz="9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TRAVESSIAS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</a:p>
          <a:p>
            <a:pPr lvl="0"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itchFamily="66" charset="0"/>
              </a:rPr>
              <a:t> </a:t>
            </a:r>
            <a:r>
              <a:rPr lang="pt-BR" sz="9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Freestyle Script" pitchFamily="66" charset="0"/>
              </a:rPr>
              <a:t>DE  UMA  ÉPOCA</a:t>
            </a:r>
            <a:r>
              <a:rPr lang="pt-BR" sz="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Freestyle Script" pitchFamily="66" charset="0"/>
              </a:rPr>
              <a:t>   </a:t>
            </a:r>
            <a:endParaRPr lang="pt-BR" sz="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reestyle Script" pitchFamily="66" charset="0"/>
            </a:endParaRPr>
          </a:p>
        </p:txBody>
      </p:sp>
      <p:grpSp>
        <p:nvGrpSpPr>
          <p:cNvPr id="29" name="Grupo 18"/>
          <p:cNvGrpSpPr>
            <a:grpSpLocks/>
          </p:cNvGrpSpPr>
          <p:nvPr/>
        </p:nvGrpSpPr>
        <p:grpSpPr bwMode="auto">
          <a:xfrm>
            <a:off x="22565" y="1"/>
            <a:ext cx="9121435" cy="5143500"/>
            <a:chOff x="0" y="0"/>
            <a:chExt cx="9144000" cy="6991350"/>
          </a:xfrm>
          <a:solidFill>
            <a:srgbClr val="009999">
              <a:lumMod val="60000"/>
              <a:lumOff val="40000"/>
            </a:srgbClr>
          </a:solidFill>
        </p:grpSpPr>
        <p:grpSp>
          <p:nvGrpSpPr>
            <p:cNvPr id="3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4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  <p:pic>
            <p:nvPicPr>
              <p:cNvPr id="4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</p:grpSp>
        <p:grpSp>
          <p:nvGrpSpPr>
            <p:cNvPr id="3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4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  <p:pic>
            <p:nvPicPr>
              <p:cNvPr id="4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</p:grpSp>
        <p:grpSp>
          <p:nvGrpSpPr>
            <p:cNvPr id="3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4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  <p:pic>
            <p:nvPicPr>
              <p:cNvPr id="4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</p:grpSp>
        <p:grpSp>
          <p:nvGrpSpPr>
            <p:cNvPr id="3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4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  <p:pic>
            <p:nvPicPr>
              <p:cNvPr id="4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solidFill>
                <a:srgbClr val="009999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ffectLst/>
              <a:extLst/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6084168" y="4587974"/>
            <a:ext cx="2547492" cy="369332"/>
          </a:xfrm>
          <a:prstGeom prst="rect">
            <a:avLst/>
          </a:prstGeom>
          <a:noFill/>
        </p:spPr>
        <p:txBody>
          <a:bodyPr wrap="none" rtlCol="0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r>
              <a:rPr lang="pt-BR" dirty="0" smtClean="0">
                <a:solidFill>
                  <a:srgbClr val="0070C0"/>
                </a:solidFill>
                <a:latin typeface="Bauhaus 93" panose="04030905020B02020C02" pitchFamily="82" charset="0"/>
              </a:rPr>
              <a:t>AVANÇO AUTOMÁTICO</a:t>
            </a:r>
            <a:endParaRPr lang="pt-BR" dirty="0">
              <a:solidFill>
                <a:srgbClr val="0070C0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196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drape"/>
        <p:sndAc>
          <p:stSnd loop="1">
            <p:snd r:embed="rId3" name="Bridge_Over_Trouble_Water.wav"/>
          </p:stSnd>
        </p:sndAc>
      </p:transition>
    </mc:Choice>
    <mc:Fallback xmlns="">
      <p:transition spd="slow" advClick="0" advTm="13000">
        <p:fade/>
        <p:sndAc>
          <p:stSnd loop="1">
            <p:snd r:embed="rId6" name="Bridge_Over_Trouble_Wa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1763688" y="312628"/>
            <a:ext cx="50405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dirty="0">
              <a:solidFill>
                <a:srgbClr val="7030A0"/>
              </a:solidFill>
              <a:latin typeface="Calibri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endParaRPr lang="pt-BR" sz="100" dirty="0" smtClean="0">
              <a:solidFill>
                <a:srgbClr val="7030A0"/>
              </a:solidFill>
              <a:latin typeface="Calibri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pt-BR" sz="100" dirty="0" smtClean="0">
              <a:solidFill>
                <a:schemeClr val="accent4">
                  <a:lumMod val="50000"/>
                </a:schemeClr>
              </a:solidFill>
              <a:latin typeface="Forte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051720" y="3435846"/>
            <a:ext cx="46085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</a:rPr>
              <a:t>Desde tempos remotos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</a:rPr>
              <a:t>o Homem necessitou ultrapassar obstáculos em busca de alimento ou abrigo. </a:t>
            </a:r>
            <a:endParaRPr kumimoji="0" lang="pt-BR" sz="24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doors dir="vert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/>
        </p:nvSpPr>
        <p:spPr>
          <a:xfrm>
            <a:off x="3419872" y="483518"/>
            <a:ext cx="51526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Na idade do bronze e com a  predominância da vida </a:t>
            </a:r>
            <a:endParaRPr lang="pt-BR" sz="2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sedentária</a:t>
            </a:r>
            <a:r>
              <a:rPr lang="pt-BR" sz="2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, tornou-se mais importante </a:t>
            </a:r>
            <a:endParaRPr lang="pt-BR" sz="2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</a:t>
            </a:r>
            <a:r>
              <a:rPr lang="pt-BR" sz="2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construção de estruturas duradouras, </a:t>
            </a:r>
            <a:endParaRPr lang="pt-BR" sz="2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com </a:t>
            </a:r>
            <a:r>
              <a:rPr lang="pt-BR" sz="24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 nome de pontes de lajes e de pedras.</a:t>
            </a:r>
            <a:endParaRPr lang="pt-BR" sz="24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50431"/>
            <a:ext cx="2736304" cy="4307714"/>
          </a:xfrm>
          <a:prstGeom prst="rect">
            <a:avLst/>
          </a:prstGeom>
          <a:ln>
            <a:solidFill>
              <a:srgbClr val="0070C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94495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wheel spokes="1"/>
      </p:transition>
    </mc:Choice>
    <mc:Fallback xmlns="">
      <p:transition spd="slow" advClick="0" advTm="2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http://upload.wikimedia.org/wikipedia/commons/thumb/d/d6/Ponte_Pietra_a_Verona.jpg/220px-Ponte_Pietra_a_Veron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93654563"/>
            <a:ext cx="209550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bits.wikimedia.org/static-1.24wmf15/skins/common/images/magnify-clip.png">
            <a:hlinkClick r:id="rId2" tooltip="Ampliar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93791088"/>
            <a:ext cx="1428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843558"/>
            <a:ext cx="5544617" cy="3375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2000" b="1" dirty="0" smtClean="0">
              <a:solidFill>
                <a:srgbClr val="FFFF00"/>
              </a:solidFill>
              <a:latin typeface="Arial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Foram 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os romanos </a:t>
            </a:r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que começaram </a:t>
            </a: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a 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se dedicar </a:t>
            </a:r>
            <a:endParaRPr lang="pt-BR" sz="2000" b="1" dirty="0" smtClean="0">
              <a:solidFill>
                <a:srgbClr val="FFFF00"/>
              </a:solidFill>
              <a:latin typeface="Arial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à 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construção </a:t>
            </a:r>
            <a:endParaRPr lang="pt-BR" sz="2000" b="1" dirty="0" smtClean="0">
              <a:solidFill>
                <a:srgbClr val="FFFF00"/>
              </a:solidFill>
              <a:latin typeface="Arial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de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 pontes em </a:t>
            </a:r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arco.</a:t>
            </a:r>
            <a:endParaRPr lang="pt-BR" sz="2000" b="1" dirty="0">
              <a:solidFill>
                <a:srgbClr val="FFFF00"/>
              </a:solidFill>
              <a:latin typeface="Arial"/>
            </a:endParaRPr>
          </a:p>
          <a:p>
            <a:pPr lvl="0" algn="ctr"/>
            <a:endParaRPr lang="pt-BR" sz="2000" b="1" baseline="30000" dirty="0">
              <a:solidFill>
                <a:srgbClr val="FFFF00"/>
              </a:solidFill>
              <a:latin typeface="Arial"/>
              <a:hlinkClick r:id="rId5"/>
            </a:endParaRPr>
          </a:p>
          <a:p>
            <a:pPr lvl="0" algn="ctr"/>
            <a:r>
              <a:rPr lang="pt-BR" sz="2000" b="1" dirty="0">
                <a:solidFill>
                  <a:srgbClr val="FFFF00"/>
                </a:solidFill>
                <a:latin typeface="Arial"/>
              </a:rPr>
              <a:t> </a:t>
            </a:r>
            <a:endParaRPr lang="pt-BR" sz="2000" b="1" dirty="0" smtClean="0">
              <a:solidFill>
                <a:srgbClr val="FFFF00"/>
              </a:solidFill>
              <a:latin typeface="Arial"/>
            </a:endParaRP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Exemplos 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desta </a:t>
            </a:r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magnífica</a:t>
            </a: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 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capacidade são </a:t>
            </a:r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algumas</a:t>
            </a:r>
          </a:p>
          <a:p>
            <a:pPr lvl="0" algn="ctr"/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 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pontes que perduraram até aos nossos </a:t>
            </a:r>
            <a:r>
              <a:rPr lang="pt-BR" sz="2000" b="1" dirty="0" smtClean="0">
                <a:solidFill>
                  <a:srgbClr val="FFFF00"/>
                </a:solidFill>
                <a:latin typeface="Arial"/>
              </a:rPr>
              <a:t>dias.</a:t>
            </a:r>
            <a:endParaRPr lang="pt-BR" sz="2000" b="1" dirty="0">
              <a:solidFill>
                <a:srgbClr val="FFFF00"/>
              </a:solidFill>
              <a:latin typeface="Arial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-164554"/>
            <a:ext cx="2434957" cy="484933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0070C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465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14:switch dir="r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27584" y="195486"/>
            <a:ext cx="4572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.</a:t>
            </a:r>
          </a:p>
          <a:p>
            <a:pPr lvl="0" algn="ctr"/>
            <a:r>
              <a:rPr lang="pt-BR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Alguns versos da canção</a:t>
            </a:r>
          </a:p>
          <a:p>
            <a:pPr lvl="0" algn="ctr"/>
            <a:r>
              <a:rPr lang="pt-BR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“Ponte  </a:t>
            </a:r>
            <a:r>
              <a:rPr lang="pt-BR" sz="1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Sobre  Aguas  Revoltas”</a:t>
            </a:r>
          </a:p>
          <a:p>
            <a:pPr algn="ctr"/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  <a:latin typeface="arial"/>
              </a:rPr>
              <a:t>Eu a ajudarei</a:t>
            </a: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Oh, quando a escuridão vier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E a dor estiver por perto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Como uma ponte sobre águas revoltas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Eu me </a:t>
            </a:r>
            <a:r>
              <a:rPr lang="pt-BR" sz="1400" b="1" dirty="0" smtClean="0">
                <a:solidFill>
                  <a:srgbClr val="FF0000"/>
                </a:solidFill>
              </a:rPr>
              <a:t>estenderei.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endParaRPr lang="pt-BR" sz="1400" b="1" dirty="0">
              <a:solidFill>
                <a:srgbClr val="FF0000"/>
              </a:solidFill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Continue a viver em brilho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Continue vivendo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Sua hora chegou para brilhar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Todos os seus sonhos estão a </a:t>
            </a:r>
            <a:r>
              <a:rPr lang="pt-BR" sz="1400" b="1" dirty="0" smtClean="0">
                <a:solidFill>
                  <a:srgbClr val="FF0000"/>
                </a:solidFill>
              </a:rPr>
              <a:t>caminho.</a:t>
            </a:r>
            <a:r>
              <a:rPr lang="pt-BR" sz="1400" b="1" dirty="0">
                <a:solidFill>
                  <a:srgbClr val="FF0000"/>
                </a:solidFill>
              </a:rPr>
              <a:t/>
            </a:r>
            <a:br>
              <a:rPr lang="pt-BR" sz="1400" b="1" dirty="0">
                <a:solidFill>
                  <a:srgbClr val="FF0000"/>
                </a:solidFill>
              </a:rPr>
            </a:br>
            <a:endParaRPr lang="pt-BR" sz="1400" b="1" dirty="0">
              <a:solidFill>
                <a:srgbClr val="FF0000"/>
              </a:solidFill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Veja como eles brilham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E se você precisar de um amigo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Eu estarei logo atrás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Como uma ponte sobre águas revoltas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  <a:p>
            <a:pPr algn="ctr"/>
            <a:r>
              <a:rPr lang="pt-BR" sz="1400" b="1" dirty="0">
                <a:solidFill>
                  <a:srgbClr val="FF0000"/>
                </a:solidFill>
              </a:rPr>
              <a:t>Eu acalmarei sua </a:t>
            </a:r>
            <a:r>
              <a:rPr lang="pt-BR" sz="1400" b="1" dirty="0" smtClean="0">
                <a:solidFill>
                  <a:srgbClr val="FF0000"/>
                </a:solidFill>
              </a:rPr>
              <a:t>mente.</a:t>
            </a:r>
            <a:endParaRPr lang="pt-BR" sz="1400" b="1" dirty="0">
              <a:solidFill>
                <a:srgbClr val="FF0000"/>
              </a:solidFill>
              <a:latin typeface="arial"/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39502"/>
            <a:ext cx="3357240" cy="4432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615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flythrough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4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4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0"/>
                            </p:stCondLst>
                            <p:childTnLst>
                              <p:par>
                                <p:cTn id="1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4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11890"/>
            <a:ext cx="2175082" cy="1638039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746110" y="1945358"/>
            <a:ext cx="314086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b="1" i="1" u="sng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&amp; Sons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400" b="1" i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Abert/</a:t>
            </a:r>
            <a:r>
              <a:rPr lang="pt-BR" sz="1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Bridge Over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Trouble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Water</a:t>
            </a:r>
            <a:endParaRPr lang="pt-BR" sz="14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Ar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Neahm</a:t>
            </a:r>
            <a:endParaRPr lang="pt-BR" sz="14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Athair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87360" y="3867894"/>
            <a:ext cx="5301926" cy="107721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</a:t>
            </a: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788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788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6724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Athair Ar Neamh.wav"/>
          </p:stSnd>
        </p:sndAc>
      </p:transition>
    </mc:Choice>
    <mc:Fallback xmlns="">
      <p:transition spd="slow" advClick="0" advTm="100000">
        <p:fade/>
        <p:sndAc>
          <p:stSnd loop="1">
            <p:snd r:embed="rId8" name="Athair Ar Neam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5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ONTES TRAVESSIAS DE UMA ÉPOC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Áp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Escritório Clássico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Apresentação2</Template>
  <TotalTime>1</TotalTime>
  <Words>185</Words>
  <Application>Microsoft Office PowerPoint</Application>
  <PresentationFormat>Apresentação na tela (16:9)</PresentationFormat>
  <Paragraphs>60</Paragraphs>
  <Slides>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20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6</vt:i4>
      </vt:variant>
    </vt:vector>
  </HeadingPairs>
  <TitlesOfParts>
    <vt:vector size="30" baseType="lpstr">
      <vt:lpstr>Aharoni</vt:lpstr>
      <vt:lpstr>arial</vt:lpstr>
      <vt:lpstr>arial</vt:lpstr>
      <vt:lpstr>Arial Black</vt:lpstr>
      <vt:lpstr>Bauhaus 93</vt:lpstr>
      <vt:lpstr>Britannic Bold</vt:lpstr>
      <vt:lpstr>Calibri</vt:lpstr>
      <vt:lpstr>Calisto MT</vt:lpstr>
      <vt:lpstr>Cambria</vt:lpstr>
      <vt:lpstr>David</vt:lpstr>
      <vt:lpstr>FangSong</vt:lpstr>
      <vt:lpstr>Forte</vt:lpstr>
      <vt:lpstr>Freestyle Script</vt:lpstr>
      <vt:lpstr>Gill Sans MT</vt:lpstr>
      <vt:lpstr>Kristen ITC</vt:lpstr>
      <vt:lpstr>Maiandra GD</vt:lpstr>
      <vt:lpstr>Times New Roman</vt:lpstr>
      <vt:lpstr>Wingdings</vt:lpstr>
      <vt:lpstr>Wingdings 2</vt:lpstr>
      <vt:lpstr>Wingdings 3</vt:lpstr>
      <vt:lpstr>PONTES TRAVESSIAS DE UMA ÉPOCA</vt:lpstr>
      <vt:lpstr>Ápice</vt:lpstr>
      <vt:lpstr>ANTIGO AS MÃOS DE MINHA MÃE - 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2023-03-23T16:56:48Z</dcterms:created>
  <dcterms:modified xsi:type="dcterms:W3CDTF">2023-03-23T16:58:03Z</dcterms:modified>
  <cp:contentStatus/>
</cp:coreProperties>
</file>