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1"/>
  </p:notesMasterIdLst>
  <p:sldIdLst>
    <p:sldId id="294" r:id="rId3"/>
    <p:sldId id="305" r:id="rId4"/>
    <p:sldId id="306" r:id="rId5"/>
    <p:sldId id="293" r:id="rId6"/>
    <p:sldId id="307" r:id="rId7"/>
    <p:sldId id="323" r:id="rId8"/>
    <p:sldId id="325" r:id="rId9"/>
    <p:sldId id="295" r:id="rId10"/>
    <p:sldId id="312" r:id="rId11"/>
    <p:sldId id="313" r:id="rId12"/>
    <p:sldId id="315" r:id="rId13"/>
    <p:sldId id="314" r:id="rId14"/>
    <p:sldId id="316" r:id="rId15"/>
    <p:sldId id="318" r:id="rId16"/>
    <p:sldId id="320" r:id="rId17"/>
    <p:sldId id="319" r:id="rId18"/>
    <p:sldId id="321" r:id="rId19"/>
    <p:sldId id="326" r:id="rId2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82" y="2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B7CB0-FCAB-414B-BE38-D3EADDEF269B}" type="datetimeFigureOut">
              <a:rPr lang="pt-BR" smtClean="0"/>
              <a:t>02/05/2021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1C38B-D316-4646-B0D2-57EC371A9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90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063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326481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79484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5007320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4163093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9553650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087186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4264791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919287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18269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339217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468981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139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435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64313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77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4203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980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3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860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5648827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254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45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/>
              <a:pPr>
                <a:defRPr/>
              </a:pPr>
              <a:t>02/05/2021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02/05/2021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690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vendraminiletras.blogspot.com/" TargetMode="External"/><Relationship Id="rId3" Type="http://schemas.openxmlformats.org/officeDocument/2006/relationships/audio" Target="../media/audio2.wav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gif"/><Relationship Id="rId5" Type="http://schemas.openxmlformats.org/officeDocument/2006/relationships/hyperlink" Target="https://www.youtube.com/watch?v=DMIwIyWcHyA" TargetMode="External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3" name="Título 2"/>
          <p:cNvSpPr>
            <a:spLocks noGrp="1"/>
          </p:cNvSpPr>
          <p:nvPr>
            <p:ph type="ctrTitle"/>
          </p:nvPr>
        </p:nvSpPr>
        <p:spPr>
          <a:xfrm rot="21213617">
            <a:off x="801639" y="395677"/>
            <a:ext cx="4996818" cy="1102519"/>
          </a:xfrm>
        </p:spPr>
        <p:txBody>
          <a:bodyPr/>
          <a:lstStyle/>
          <a:p>
            <a:r>
              <a:rPr lang="pt-BR" sz="4000" dirty="0">
                <a:solidFill>
                  <a:srgbClr val="FFFF00"/>
                </a:solidFill>
                <a:latin typeface="Comic Sans MS" panose="030F0702030302020204" pitchFamily="66" charset="0"/>
              </a:rPr>
              <a:t>AS  MÃOS </a:t>
            </a:r>
            <a:br>
              <a:rPr lang="pt-BR" sz="4000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4000" dirty="0">
                <a:solidFill>
                  <a:srgbClr val="FFFF00"/>
                </a:solidFill>
                <a:latin typeface="Comic Sans MS" panose="030F0702030302020204" pitchFamily="66" charset="0"/>
              </a:rPr>
              <a:t>DE  MINHA  MÃE</a:t>
            </a:r>
          </a:p>
        </p:txBody>
      </p:sp>
      <p:sp>
        <p:nvSpPr>
          <p:cNvPr id="5" name="Retângulo 4"/>
          <p:cNvSpPr/>
          <p:nvPr/>
        </p:nvSpPr>
        <p:spPr>
          <a:xfrm>
            <a:off x="6952074" y="4070648"/>
            <a:ext cx="2051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</a:t>
            </a:r>
          </a:p>
          <a:p>
            <a:pPr lvl="0" algn="ctr"/>
            <a:r>
              <a:rPr lang="pt-BR" sz="2400" dirty="0">
                <a:solidFill>
                  <a:srgbClr val="FFFF00"/>
                </a:solidFill>
                <a:latin typeface="Cooper Black" panose="0208090404030B020404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3638794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750" advClick="0" advTm="15000">
        <p15:prstTrans prst="drape"/>
        <p:sndAc>
          <p:stSnd loop="1">
            <p:snd r:embed="rId3" name="60 Years - II.wav"/>
          </p:stSnd>
        </p:sndAc>
      </p:transition>
    </mc:Choice>
    <mc:Fallback xmlns="">
      <p:transition spd="slow" advClick="0" advTm="15000">
        <p:fade/>
        <p:sndAc>
          <p:stSnd loop="1">
            <p:snd r:embed="rId6" name="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42" y="104091"/>
            <a:ext cx="8872009" cy="494130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72120" y="321450"/>
            <a:ext cx="343456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Em uma manhã de um dia sem sol observei no hall de minha casa o esplendor de um pequeno vaso de flores que proporcionou aos meus olhos uma alegria com a chegada de mais uma estação do ciclo terrestre</a:t>
            </a: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.</a:t>
            </a:r>
            <a:endParaRPr lang="pt-BR" sz="1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927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-1"/>
            <a:ext cx="9143999" cy="5143501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55" y="98105"/>
            <a:ext cx="8902094" cy="497281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01844" y="231438"/>
            <a:ext cx="549073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0100" algn="l"/>
              </a:tabLst>
            </a:pP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 flor despertou em mim uma lembrança trazendo à minha mente a figura de minha mãe que era apaixonada por essa flor, “conhecida por maio”. Na sua candura de mulher cultivava-a em pequenos vasos em nossa antiga casa da Rua Zacarias de Góes, onde crescemos no pensamento e para a vida.</a:t>
            </a:r>
            <a:endParaRPr lang="pt-BR" sz="10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 </a:t>
            </a:r>
            <a:endParaRPr lang="pt-BR" sz="105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92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71" y="104091"/>
            <a:ext cx="8872009" cy="494130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83734" y="307203"/>
            <a:ext cx="4824632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latin typeface="Comic Sans MS"/>
                <a:ea typeface="Times New Roman"/>
                <a:cs typeface="Times New Roman"/>
              </a:rPr>
              <a:t>Quando meu pensamento concentrou-se em sua imagem, fiquei imaginando sua habilidade como costureira doméstica e depois servindo uma clientela mais refinada, entrando no mundo da moda</a:t>
            </a:r>
            <a:r>
              <a:rPr lang="pt-BR" sz="2400" dirty="0">
                <a:solidFill>
                  <a:srgbClr val="FFFF00"/>
                </a:solidFill>
                <a:latin typeface="Comic Sans MS"/>
                <a:ea typeface="Times New Roman"/>
                <a:cs typeface="Times New Roman"/>
              </a:rPr>
              <a:t>.</a:t>
            </a:r>
            <a:endParaRPr lang="pt-BR" sz="4000" dirty="0">
              <a:solidFill>
                <a:schemeClr val="accent1">
                  <a:lumMod val="60000"/>
                  <a:lumOff val="40000"/>
                </a:schemeClr>
              </a:solidFill>
              <a:latin typeface="French Script MT" panose="03020402040607040605" pitchFamily="66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4520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wheelReverse spokes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tângulo 4"/>
          <p:cNvSpPr/>
          <p:nvPr/>
        </p:nvSpPr>
        <p:spPr>
          <a:xfrm>
            <a:off x="323528" y="2974941"/>
            <a:ext cx="85188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/>
              </a:rPr>
              <a:t> </a:t>
            </a:r>
            <a:r>
              <a:rPr lang="pt-BR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/>
              </a:rPr>
              <a:t>A variação da característica das vestimentas surgiu para diferenciar o que antes era igual, usava-se um estilo de roupa desde a infância até a morte. </a:t>
            </a:r>
            <a:endParaRPr lang="pt-BR" sz="12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02415" y="164453"/>
            <a:ext cx="3653244" cy="461665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</a:rPr>
              <a:t>MAS O QUE É A MODA?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717338"/>
            <a:ext cx="2619375" cy="1743075"/>
          </a:xfrm>
          <a:prstGeom prst="roundRect">
            <a:avLst>
              <a:gd name="adj" fmla="val 16667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9781">
            <a:off x="4213177" y="801592"/>
            <a:ext cx="2619375" cy="1743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048" y="268383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57" y="316443"/>
            <a:ext cx="2786550" cy="2087223"/>
          </a:xfrm>
          <a:prstGeom prst="ellipse">
            <a:avLst/>
          </a:prstGeom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995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:blinds dir="vert"/>
      </p:transition>
    </mc:Choice>
    <mc:Fallback xmlns=""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2602415" y="164453"/>
            <a:ext cx="3653244" cy="461665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</a:rPr>
              <a:t>MAS O QUE É A MODA?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301860"/>
            <a:ext cx="2786550" cy="2087223"/>
          </a:xfrm>
          <a:prstGeom prst="ellipse">
            <a:avLst/>
          </a:prstGeom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717338"/>
            <a:ext cx="2619375" cy="1743075"/>
          </a:xfrm>
          <a:prstGeom prst="roundRect">
            <a:avLst>
              <a:gd name="adj" fmla="val 16667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9781">
            <a:off x="4213177" y="801592"/>
            <a:ext cx="2619375" cy="1743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048" y="268383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251520" y="2775907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/>
              </a:rPr>
              <a:t>Com o tempo, surgiram as costureiras domésticas que se utilizavam de modelos das revistas desenhadas pelos estilistas; criando assim, um nicho de mercado</a:t>
            </a:r>
            <a:r>
              <a:rPr lang="pt-BR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/>
              </a:rPr>
              <a:t>. </a:t>
            </a:r>
            <a:endParaRPr lang="pt-BR" sz="12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507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blinds dir="vert"/>
      </p:transition>
    </mc:Choice>
    <mc:Fallback xmlns="">
      <p:transition spd="slow" advClick="0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2602415" y="164453"/>
            <a:ext cx="3653244" cy="461665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</a:rPr>
              <a:t>MAS O QUE É A MODA?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301860"/>
            <a:ext cx="2786550" cy="2087223"/>
          </a:xfrm>
          <a:prstGeom prst="ellipse">
            <a:avLst/>
          </a:prstGeom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717338"/>
            <a:ext cx="2619375" cy="1743075"/>
          </a:xfrm>
          <a:prstGeom prst="roundRect">
            <a:avLst>
              <a:gd name="adj" fmla="val 16667"/>
            </a:avLst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9781">
            <a:off x="4213177" y="801592"/>
            <a:ext cx="2619375" cy="17430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048" y="268383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251520" y="2861321"/>
            <a:ext cx="8640960" cy="2028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Arial"/>
              </a:rPr>
              <a:t>Aquelas que se destacavam começaram a ser solicitadas por quem não tinha essa habilidade, para realizar seus sonhos com os tecidos, como foi o caso de minha mãe.</a:t>
            </a:r>
            <a:endParaRPr lang="pt-BR" sz="12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827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blinds dir="vert"/>
      </p:transition>
    </mc:Choice>
    <mc:Fallback xmlns="">
      <p:transition spd="slow" advClick="0" advTm="2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92088" y="2931790"/>
            <a:ext cx="8772400" cy="207441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/>
                <a:ea typeface="Times New Roman"/>
                <a:cs typeface="Times New Roman"/>
              </a:rPr>
              <a:t>As mãos de minha mãe uniram com um alinhavo as partes do molde sem esquecer que cada uma  é diferente da outra e que juntas fazem um todo como a família.</a:t>
            </a:r>
            <a:endParaRPr lang="pt-BR" sz="1100" b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ea typeface="Times New Roman"/>
              <a:cs typeface="Times New Roman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195486"/>
            <a:ext cx="8928992" cy="58785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Para homenageá-la, ofereço o poema </a:t>
            </a:r>
            <a:r>
              <a:rPr lang="pt-BR" sz="1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“as mãos de minha mãe”, </a:t>
            </a:r>
            <a:r>
              <a:rPr lang="pt-B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de autor desconhecido, por mim adaptado.</a:t>
            </a: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657352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251520" y="2787774"/>
            <a:ext cx="8712968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/>
                <a:ea typeface="Times New Roman"/>
                <a:cs typeface="Times New Roman"/>
              </a:rPr>
              <a:t>Fizeram bainhas para que pudéssemos crescer para que não ficassem curtos os ideais</a:t>
            </a:r>
            <a:r>
              <a:rPr lang="pt-BR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/>
                <a:ea typeface="Times New Roman"/>
                <a:cs typeface="Times New Roman"/>
              </a:rPr>
              <a:t>.</a:t>
            </a:r>
            <a:endParaRPr lang="pt-BR" sz="900" b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581">
            <a:off x="926998" y="459987"/>
            <a:ext cx="2127456" cy="2395427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024080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7504" y="3363838"/>
            <a:ext cx="8856984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Juntaram retalhos para que tivéssemos uma manta única que nos cobrisse...</a:t>
            </a:r>
            <a:endParaRPr lang="pt-BR" sz="1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0460">
            <a:off x="813019" y="647228"/>
            <a:ext cx="2534697" cy="2601711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684732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3075806"/>
            <a:ext cx="8784976" cy="1957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Seguraram presilhas e botões para que estivéssemos unidos e não perdêssemos a esperança...</a:t>
            </a:r>
            <a:endParaRPr lang="pt-BR" sz="1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1961">
            <a:off x="1245232" y="400313"/>
            <a:ext cx="2552321" cy="2552321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125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54662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2931790"/>
            <a:ext cx="8856984" cy="1957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Aplicaram elásticos para podermos adaptar folgadamente às mudanças exigidas pelos anos...</a:t>
            </a:r>
            <a:endParaRPr lang="pt-BR" sz="1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6126">
            <a:off x="1231741" y="462876"/>
            <a:ext cx="2898001" cy="2173501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437200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287016" y="2787774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Bordaram maravilhas para que a vida nos surpreendesse com as suas continuas dádivas de beleza...</a:t>
            </a:r>
            <a:endParaRPr lang="pt-BR" sz="4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1251">
            <a:off x="578724" y="467403"/>
            <a:ext cx="3068960" cy="230172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539570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2715766"/>
            <a:ext cx="878497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000" dirty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/>
                <a:ea typeface="Times New Roman"/>
                <a:cs typeface="Times New Roman"/>
              </a:rPr>
              <a:t>Coseram bolsos para guardar neles as moedas valiosas das melhores recordações de nossa identidade...</a:t>
            </a:r>
            <a:endParaRPr lang="pt-BR" sz="1600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8833">
            <a:off x="743155" y="451274"/>
            <a:ext cx="2988125" cy="1992083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78131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win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2715766"/>
            <a:ext cx="871296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0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Seguraram-me com linhas mágicas, quando entrava na vida... Para começar a vesti-la;</a:t>
            </a:r>
            <a:endParaRPr lang="pt-BR" sz="16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6190">
            <a:off x="972570" y="642628"/>
            <a:ext cx="2419350" cy="1885950"/>
          </a:xfrm>
          <a:prstGeom prst="rect">
            <a:avLst/>
          </a:prstGeom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249555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724128" y="78955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00B0F0"/>
                </a:solidFill>
                <a:latin typeface="Arial Black" panose="020B0A04020102020204" pitchFamily="34" charset="0"/>
              </a:rPr>
              <a:t>AS MÃOS DE MINHA MÃE</a:t>
            </a:r>
          </a:p>
        </p:txBody>
      </p:sp>
      <p:sp>
        <p:nvSpPr>
          <p:cNvPr id="5" name="Retângulo 4"/>
          <p:cNvSpPr/>
          <p:nvPr/>
        </p:nvSpPr>
        <p:spPr>
          <a:xfrm>
            <a:off x="179512" y="2931790"/>
            <a:ext cx="8856984" cy="1957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Nunca abandonaram o seu trabalho... E sei muito bem que hoje, onde estiverem, fazem orações por mim.</a:t>
            </a:r>
            <a:endParaRPr lang="pt-BR" sz="1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2737">
            <a:off x="976311" y="469487"/>
            <a:ext cx="3343275" cy="2314575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26391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omb/>
      </p:transition>
    </mc:Choice>
    <mc:Fallback xmlns="">
      <p:transition spd="slow" advClick="0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2450" y="375609"/>
            <a:ext cx="8447678" cy="172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8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imes New Roman"/>
              </a:rPr>
              <a:t>E eu beijo-as como se recebessem bênçãos. </a:t>
            </a:r>
            <a:endParaRPr lang="pt-BR" sz="2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ea typeface="Times New Roman"/>
              <a:cs typeface="Times New Roman"/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4497249" y="2955697"/>
            <a:ext cx="450166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SUA 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TERNURA 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ENSINOU-ME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 A  VIVER</a:t>
            </a:r>
          </a:p>
          <a:p>
            <a:pPr algn="ctr"/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anose="04020404030D07020202" pitchFamily="82" charset="0"/>
            </a:endParaRPr>
          </a:p>
          <a:p>
            <a:pPr algn="ctr"/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anose="04020404030D07020202" pitchFamily="82" charset="0"/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3A1D188A-0D1F-4B25-BBAC-580C7DA5EB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444" y="3097312"/>
            <a:ext cx="1514911" cy="14481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A6E3BD97-2411-490B-A8D1-04D969D8AF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022" y="3111854"/>
            <a:ext cx="1640865" cy="12306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5773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restig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6772" y="911701"/>
            <a:ext cx="4464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CRIAÇÃO  PRODUÇÃO   FORMATAÇÃO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Abertura/Acompanhamento:</a:t>
            </a:r>
            <a:r>
              <a:rPr lang="pt-BR" sz="14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Hoje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Taiguara</a:t>
            </a:r>
            <a:endParaRPr lang="pt-BR" sz="1400" b="1" spc="3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51" y="1310435"/>
            <a:ext cx="2763153" cy="2080911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2123728" y="3833065"/>
            <a:ext cx="5184576" cy="1092607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8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 ACADÊMICO  28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788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9795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80000">
        <p14:ferris dir="l"/>
        <p:sndAc>
          <p:stSnd loop="1">
            <p:snd r:embed="rId3" name="Hoje.wav"/>
          </p:stSnd>
        </p:sndAc>
      </p:transition>
    </mc:Choice>
    <mc:Fallback>
      <p:transition spd="slow" advClick="0" advTm="180000">
        <p:fade/>
        <p:sndAc>
          <p:stSnd loop="1">
            <p:snd r:embed="rId3" name="Hoj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MÃOS DE MINHA MÃE - NOV PUBL - S - 2019</Template>
  <TotalTime>34</TotalTime>
  <Words>545</Words>
  <Application>Microsoft Office PowerPoint</Application>
  <PresentationFormat>Apresentação na tela (16:9)</PresentationFormat>
  <Paragraphs>58</Paragraphs>
  <Slides>18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18</vt:i4>
      </vt:variant>
    </vt:vector>
  </HeadingPairs>
  <TitlesOfParts>
    <vt:vector size="34" baseType="lpstr">
      <vt:lpstr>Arial</vt:lpstr>
      <vt:lpstr>Arial Black</vt:lpstr>
      <vt:lpstr>Britannic Bold</vt:lpstr>
      <vt:lpstr>Calibri</vt:lpstr>
      <vt:lpstr>Cambria</vt:lpstr>
      <vt:lpstr>Century Gothic</vt:lpstr>
      <vt:lpstr>Comic Sans MS</vt:lpstr>
      <vt:lpstr>Cooper Black</vt:lpstr>
      <vt:lpstr>David</vt:lpstr>
      <vt:lpstr>French Script MT</vt:lpstr>
      <vt:lpstr>Maiandra GD</vt:lpstr>
      <vt:lpstr>Tempus Sans ITC</vt:lpstr>
      <vt:lpstr>Times New Roman</vt:lpstr>
      <vt:lpstr>Wingdings 2</vt:lpstr>
      <vt:lpstr>ANTIGO AS MÃOS DE MINHA MÃE - S</vt:lpstr>
      <vt:lpstr>2_Viagem</vt:lpstr>
      <vt:lpstr>AS  MÃOS  DE  MINHA  MÃE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  MÃOS  DE  MINHA  MÃE</dc:title>
  <dc:creator>Antonio Vendramini</dc:creator>
  <cp:lastModifiedBy>Antonio Vendramini</cp:lastModifiedBy>
  <cp:revision>1</cp:revision>
  <dcterms:created xsi:type="dcterms:W3CDTF">2021-05-02T19:55:35Z</dcterms:created>
  <dcterms:modified xsi:type="dcterms:W3CDTF">2021-05-02T20:29:53Z</dcterms:modified>
  <cp:contentStatus/>
</cp:coreProperties>
</file>