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media/audio11.wav" ContentType="audio/x-wav"/>
  <Override PartName="/ppt/media/audio21.wav" ContentType="audio/x-wav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notesMasterIdLst>
    <p:notesMasterId r:id="rId18"/>
  </p:notesMasterIdLst>
  <p:sldIdLst>
    <p:sldId id="284" r:id="rId4"/>
    <p:sldId id="257" r:id="rId5"/>
    <p:sldId id="259" r:id="rId6"/>
    <p:sldId id="265" r:id="rId7"/>
    <p:sldId id="271" r:id="rId8"/>
    <p:sldId id="274" r:id="rId9"/>
    <p:sldId id="273" r:id="rId10"/>
    <p:sldId id="275" r:id="rId11"/>
    <p:sldId id="276" r:id="rId12"/>
    <p:sldId id="277" r:id="rId13"/>
    <p:sldId id="278" r:id="rId14"/>
    <p:sldId id="279" r:id="rId15"/>
    <p:sldId id="281" r:id="rId16"/>
    <p:sldId id="285" r:id="rId17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2" autoAdjust="0"/>
    <p:restoredTop sz="94660"/>
  </p:normalViewPr>
  <p:slideViewPr>
    <p:cSldViewPr>
      <p:cViewPr varScale="1">
        <p:scale>
          <a:sx n="118" d="100"/>
          <a:sy n="118" d="100"/>
        </p:scale>
        <p:origin x="-398" y="-6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3A5840-0580-47B0-B261-7BFE5F4E31BE}" type="datetimeFigureOut">
              <a:rPr lang="pt-BR" smtClean="0"/>
              <a:pPr/>
              <a:t>08/02/2020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5547D-4A85-428E-9547-E49B3CDFCF3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1368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14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1327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81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2251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4136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796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532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051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1774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9244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570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8746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415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2652885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4220296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9631158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4488267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4348594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6925864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052133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6066192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5486487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4497955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5585357"/>
      </p:ext>
    </p:extLst>
  </p:cSld>
  <p:clrMapOvr>
    <a:masterClrMapping/>
  </p:clrMapOvr>
  <p:transition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59606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00249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8726251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75761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71920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48245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58978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2760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33138414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184215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8500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90008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617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08/02/2020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998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1.wav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audio21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0.jpeg"/><Relationship Id="rId5" Type="http://schemas.openxmlformats.org/officeDocument/2006/relationships/image" Target="../media/image3.gif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 rot="21389471">
            <a:off x="6023603" y="2914872"/>
            <a:ext cx="2799867" cy="54007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rgbClr val="0070C0"/>
                </a:solidFill>
                <a:latin typeface="Mistral" panose="03090702030407020403" pitchFamily="66" charset="0"/>
              </a:rPr>
              <a:t>BAIRROS SECULARES DE LISBOA</a:t>
            </a:r>
            <a:r>
              <a:rPr lang="pt-BR" sz="3600" dirty="0" smtClean="0">
                <a:solidFill>
                  <a:srgbClr val="0070C0"/>
                </a:solidFill>
                <a:latin typeface="Mistral" panose="03090702030407020403" pitchFamily="66" charset="0"/>
              </a:rPr>
              <a:t>            </a:t>
            </a:r>
            <a:endParaRPr lang="pt-BR" sz="4800" dirty="0" smtClean="0">
              <a:solidFill>
                <a:srgbClr val="0070C0"/>
              </a:solidFill>
              <a:latin typeface="Mistral" pitchFamily="66" charset="0"/>
            </a:endParaRPr>
          </a:p>
        </p:txBody>
      </p:sp>
      <p:grpSp>
        <p:nvGrpSpPr>
          <p:cNvPr id="205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19" name="Picture 2" descr="C:\Users\TONINHO\AppData\Local\Microsoft\Windows\Temporary Internet Files\Content.IE5\H9LRW5N4\MP90040356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78897">
            <a:off x="386638" y="383778"/>
            <a:ext cx="5327028" cy="4375944"/>
          </a:xfrm>
          <a:prstGeom prst="rect">
            <a:avLst/>
          </a:prstGeom>
          <a:noFill/>
          <a:effectLst>
            <a:glow rad="571500">
              <a:srgbClr val="4D4D4D">
                <a:satMod val="175000"/>
                <a:alpha val="30000"/>
              </a:srgbClr>
            </a:glow>
            <a:softEdge rad="3556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ítulo 1"/>
          <p:cNvSpPr txBox="1">
            <a:spLocks/>
          </p:cNvSpPr>
          <p:nvPr/>
        </p:nvSpPr>
        <p:spPr>
          <a:xfrm>
            <a:off x="6022063" y="1474457"/>
            <a:ext cx="3121937" cy="883292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10062353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3200" b="1" dirty="0">
                <a:solidFill>
                  <a:srgbClr val="0070C0"/>
                </a:solidFill>
                <a:latin typeface="Cooper Black" panose="0208090404030B020404" pitchFamily="18" charset="0"/>
              </a:rPr>
              <a:t>T</a:t>
            </a:r>
            <a:r>
              <a:rPr lang="pt-BR" sz="1800" b="1" dirty="0">
                <a:solidFill>
                  <a:srgbClr val="0070C0"/>
                </a:solidFill>
                <a:latin typeface="Cooper Black" panose="0208090404030B020404" pitchFamily="18" charset="0"/>
              </a:rPr>
              <a:t>ONINHO  </a:t>
            </a:r>
            <a:r>
              <a:rPr lang="pt-BR" sz="3600" b="1" dirty="0">
                <a:solidFill>
                  <a:srgbClr val="0070C0"/>
                </a:solidFill>
                <a:latin typeface="Cooper Black" panose="0208090404030B020404" pitchFamily="18" charset="0"/>
              </a:rPr>
              <a:t>V</a:t>
            </a:r>
            <a:r>
              <a:rPr lang="pt-BR" sz="1800" b="1" dirty="0">
                <a:solidFill>
                  <a:srgbClr val="0070C0"/>
                </a:solidFill>
                <a:latin typeface="Cooper Black" panose="0208090404030B020404" pitchFamily="18" charset="0"/>
              </a:rPr>
              <a:t>ENDRAMINI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2060"/>
                </a:solidFill>
                <a:latin typeface="Cooper Black" panose="0208090404030B020404" pitchFamily="18" charset="0"/>
              </a:rPr>
              <a:t> </a:t>
            </a:r>
            <a:r>
              <a:rPr lang="pt-BR" sz="2400" dirty="0">
                <a:solidFill>
                  <a:srgbClr val="00B050"/>
                </a:solidFill>
                <a:latin typeface="Cooper Black" panose="0208090404030B020404" pitchFamily="18" charset="0"/>
              </a:rPr>
              <a:t>F</a:t>
            </a:r>
            <a:r>
              <a:rPr lang="pt-BR" sz="1400" dirty="0">
                <a:solidFill>
                  <a:srgbClr val="00B050"/>
                </a:solidFill>
                <a:latin typeface="Cooper Black" panose="0208090404030B020404" pitchFamily="18" charset="0"/>
              </a:rPr>
              <a:t>ORMATAÇÕES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 AUTOMÁTICA</a:t>
            </a:r>
            <a:r>
              <a:rPr lang="pt-BR" sz="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1500" b="1" dirty="0" smtClean="0">
                <a:solidFill>
                  <a:srgbClr val="C00000"/>
                </a:solidFill>
                <a:latin typeface="Segoe Script" panose="020B0504020000000003" pitchFamily="34" charset="0"/>
              </a:rPr>
              <a:t>   </a:t>
            </a:r>
            <a:endParaRPr lang="pt-BR" sz="1500" b="1" dirty="0">
              <a:solidFill>
                <a:srgbClr val="C00000"/>
              </a:solidFill>
              <a:latin typeface="Segoe Script" panose="020B050402000000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6530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8000">
        <p14:ferris dir="r"/>
        <p:sndAc>
          <p:stSnd loop="1">
            <p:snd r:embed="rId6" name="Mariza - Loucura.wav"/>
          </p:stSnd>
        </p:sndAc>
      </p:transition>
    </mc:Choice>
    <mc:Fallback>
      <p:transition spd="slow" advClick="0" advTm="18000">
        <p:fade/>
        <p:sndAc>
          <p:stSnd loop="1">
            <p:snd r:embed="rId3" name="Mariza - Loucu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" name="Retângulo 3"/>
          <p:cNvSpPr/>
          <p:nvPr/>
        </p:nvSpPr>
        <p:spPr>
          <a:xfrm>
            <a:off x="323528" y="144364"/>
            <a:ext cx="4445556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400" dirty="0"/>
          </a:p>
          <a:p>
            <a:pPr algn="ctr"/>
            <a:r>
              <a:rPr lang="pt-BR" sz="2800" dirty="0" smtClean="0"/>
              <a:t>Estão </a:t>
            </a:r>
            <a:r>
              <a:rPr lang="pt-BR" sz="2800" dirty="0"/>
              <a:t>situados na sua maior parte no centro de Lisboa, tiveram e se mantem com sua formação tradicional. </a:t>
            </a:r>
            <a:endParaRPr lang="pt-BR" sz="2800" dirty="0" smtClean="0"/>
          </a:p>
          <a:p>
            <a:pPr algn="ctr"/>
            <a:endParaRPr lang="pt-BR" sz="2800" dirty="0"/>
          </a:p>
          <a:p>
            <a:pPr algn="ctr"/>
            <a:r>
              <a:rPr lang="pt-BR" sz="2800" dirty="0" smtClean="0"/>
              <a:t>São </a:t>
            </a:r>
            <a:r>
              <a:rPr lang="pt-BR" sz="2800" dirty="0"/>
              <a:t>destinos obrigatórios para quem visita ou se desloque à capital de Portugal.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9084" y="657424"/>
            <a:ext cx="4109753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0070C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wind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>
          <a:xfrm>
            <a:off x="251520" y="1145551"/>
            <a:ext cx="5184576" cy="2216820"/>
          </a:xfrm>
        </p:spPr>
        <p:txBody>
          <a:bodyPr/>
          <a:lstStyle/>
          <a:p>
            <a:pPr>
              <a:spcAft>
                <a:spcPts val="0"/>
              </a:spcAft>
              <a:tabLst>
                <a:tab pos="800100" algn="l"/>
              </a:tabLst>
            </a:pPr>
            <a:r>
              <a:rPr lang="pt-BR" dirty="0" smtClean="0">
                <a:latin typeface="Freestyle Script"/>
                <a:ea typeface="Times New Roman"/>
              </a:rPr>
              <a:t/>
            </a:r>
            <a:br>
              <a:rPr lang="pt-BR" dirty="0" smtClean="0">
                <a:latin typeface="Freestyle Script"/>
                <a:ea typeface="Times New Roman"/>
              </a:rPr>
            </a:br>
            <a:r>
              <a:rPr lang="pt-BR" dirty="0" smtClean="0">
                <a:latin typeface="Freestyle Script"/>
                <a:ea typeface="Times New Roman"/>
              </a:rPr>
              <a:t/>
            </a:r>
            <a:br>
              <a:rPr lang="pt-BR" dirty="0" smtClean="0">
                <a:latin typeface="Freestyle Script"/>
                <a:ea typeface="Times New Roman"/>
              </a:rPr>
            </a:br>
            <a:r>
              <a:rPr lang="pt-BR" sz="3600" dirty="0" smtClean="0">
                <a:latin typeface="Freestyle Script"/>
                <a:ea typeface="Times New Roman"/>
              </a:rPr>
              <a:t>Ostentam </a:t>
            </a:r>
            <a:r>
              <a:rPr lang="pt-BR" sz="3600" dirty="0">
                <a:latin typeface="Freestyle Script"/>
                <a:ea typeface="Times New Roman"/>
              </a:rPr>
              <a:t>centros de cultura, história e arquitetura, onde as pessoas admiram estudam ou simplesmente passeiam descontraidamente, é imperativo encontrá-los, uma vez que fazem parte da identidade Lisboeta; estes bairros proporcionam, a quem os descobre traçar um verdadeiro mapa pessoal.</a:t>
            </a:r>
            <a:r>
              <a:rPr lang="pt-BR" sz="2400" dirty="0">
                <a:latin typeface="Times New Roman"/>
                <a:ea typeface="Times New Roman"/>
              </a:rPr>
              <a:t/>
            </a:r>
            <a:br>
              <a:rPr lang="pt-BR" sz="2400" dirty="0">
                <a:latin typeface="Times New Roman"/>
                <a:ea typeface="Times New Roman"/>
              </a:rPr>
            </a:br>
            <a:endParaRPr lang="pt-BR" sz="3600" dirty="0" smtClean="0"/>
          </a:p>
        </p:txBody>
      </p:sp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85530" y="555526"/>
            <a:ext cx="3802410" cy="4032448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0070C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466002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wind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" name="Retângulo 3"/>
          <p:cNvSpPr/>
          <p:nvPr/>
        </p:nvSpPr>
        <p:spPr>
          <a:xfrm>
            <a:off x="321085" y="483518"/>
            <a:ext cx="488091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/>
              <a:t>A </a:t>
            </a:r>
            <a:r>
              <a:rPr lang="pt-BR" sz="2800" dirty="0"/>
              <a:t>cidade como um todo está repleta de monumentos de grande importância, que propiciam magníficos momentos de contemplação, envolvendo a arte e a escultura em estilos próprios, perpetuando historia e romantismo aos </a:t>
            </a:r>
            <a:r>
              <a:rPr lang="pt-BR" sz="2800" dirty="0" smtClean="0"/>
              <a:t>apreciadores.</a:t>
            </a:r>
            <a:r>
              <a:rPr lang="pt-BR" sz="2000" dirty="0" smtClean="0">
                <a:solidFill>
                  <a:srgbClr val="C00000"/>
                </a:solidFill>
              </a:rPr>
              <a:t> </a:t>
            </a:r>
            <a:endParaRPr lang="pt-BR" sz="2000" dirty="0">
              <a:solidFill>
                <a:srgbClr val="C0000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81184" y="582349"/>
            <a:ext cx="3999722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0070C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416348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wind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" name="Retângulo 3"/>
          <p:cNvSpPr/>
          <p:nvPr/>
        </p:nvSpPr>
        <p:spPr>
          <a:xfrm>
            <a:off x="488573" y="195486"/>
            <a:ext cx="429945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800" dirty="0" smtClean="0">
                <a:latin typeface="Freestyle Script"/>
                <a:ea typeface="Times New Roman"/>
              </a:rPr>
              <a:t>Capital </a:t>
            </a:r>
            <a:r>
              <a:rPr lang="pt-BR" sz="4800" dirty="0">
                <a:latin typeface="Freestyle Script"/>
                <a:ea typeface="Times New Roman"/>
              </a:rPr>
              <a:t>de império teve seu expoente máximo de riqueza na época dos descobrimentos, assegurando um patrimônio único de rara beleza</a:t>
            </a:r>
            <a:r>
              <a:rPr lang="pt-BR" sz="4800" dirty="0" smtClean="0">
                <a:latin typeface="Freestyle Script"/>
                <a:ea typeface="Times New Roman"/>
              </a:rPr>
              <a:t>.</a:t>
            </a:r>
            <a:endParaRPr lang="pt-BR" sz="3600" dirty="0">
              <a:latin typeface="Times New Roman"/>
              <a:ea typeface="Times New Roman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751" y="686352"/>
            <a:ext cx="4304199" cy="377079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0070C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26220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wind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00B0F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916953" y="455477"/>
            <a:ext cx="6996868" cy="387798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pt-BR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	</a:t>
            </a:r>
            <a:r>
              <a:rPr lang="pt-BR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BECOS,</a:t>
            </a:r>
          </a:p>
          <a:p>
            <a:pPr algn="r"/>
            <a:r>
              <a:rPr lang="pt-BR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CALÇADAS</a:t>
            </a:r>
            <a:endParaRPr lang="pt-BR" sz="7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endParaRPr lang="pt-BR" sz="66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endParaRPr lang="pt-BR" sz="54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   SACADAS</a:t>
            </a:r>
            <a:endParaRPr lang="pt-BR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472" y="231438"/>
            <a:ext cx="3803915" cy="2139702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12072" y="2661762"/>
            <a:ext cx="3731907" cy="2099198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CaixaDeTexto 6"/>
          <p:cNvSpPr txBox="1"/>
          <p:nvPr/>
        </p:nvSpPr>
        <p:spPr>
          <a:xfrm rot="21034893">
            <a:off x="966760" y="2477279"/>
            <a:ext cx="6897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rgbClr val="92D050"/>
                </a:solidFill>
                <a:latin typeface="Algerian" pitchFamily="82" charset="0"/>
              </a:rPr>
              <a:t>NA CIDADE... A CONSTRUÇÃO DE UM POEMA</a:t>
            </a:r>
            <a:endParaRPr lang="pt-BR" sz="2400" dirty="0">
              <a:solidFill>
                <a:srgbClr val="92D05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6220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5000">
        <p15:prstTrans prst="peelOff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6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2239" y="98106"/>
            <a:ext cx="8905086" cy="491850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562132" y="1751391"/>
            <a:ext cx="324043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/>
              <a:t>LISBOA ANTIGA</a:t>
            </a:r>
            <a:endParaRPr lang="pt-BR" sz="2800" dirty="0"/>
          </a:p>
          <a:p>
            <a:pPr algn="ctr"/>
            <a:endParaRPr lang="pt-BR" sz="2800" dirty="0" smtClean="0"/>
          </a:p>
          <a:p>
            <a:pPr algn="ctr"/>
            <a:r>
              <a:rPr lang="pt-BR" sz="2800" dirty="0" smtClean="0"/>
              <a:t>BECO DO RECOLHIMENTO</a:t>
            </a:r>
            <a:endParaRPr lang="pt-BR" sz="2800" dirty="0"/>
          </a:p>
          <a:p>
            <a:pPr algn="ctr"/>
            <a:endParaRPr lang="pt-BR" sz="2800" dirty="0" smtClean="0"/>
          </a:p>
          <a:p>
            <a:pPr algn="ctr"/>
            <a:r>
              <a:rPr lang="pt-BR" sz="2800" dirty="0" smtClean="0"/>
              <a:t>SINUOSO E TORTUOSO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xmlns="" val="1026220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5000">
        <p15:prstTrans prst="peelOff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3694" y="195486"/>
            <a:ext cx="4608512" cy="46085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9050" cap="sq">
            <a:solidFill>
              <a:srgbClr val="FFC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5295517" y="262356"/>
            <a:ext cx="359667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800" dirty="0" smtClean="0"/>
          </a:p>
          <a:p>
            <a:pPr algn="ctr"/>
            <a:r>
              <a:rPr lang="pt-BR" sz="2800" dirty="0" smtClean="0"/>
              <a:t>Pessoas observando  </a:t>
            </a:r>
          </a:p>
          <a:p>
            <a:pPr algn="ctr"/>
            <a:endParaRPr lang="pt-BR" sz="2800" dirty="0"/>
          </a:p>
          <a:p>
            <a:pPr algn="ctr"/>
            <a:r>
              <a:rPr lang="pt-BR" sz="2800" dirty="0" smtClean="0"/>
              <a:t>Prédio do casario </a:t>
            </a:r>
          </a:p>
          <a:p>
            <a:pPr algn="ctr"/>
            <a:endParaRPr lang="pt-BR" sz="2800" dirty="0" smtClean="0"/>
          </a:p>
          <a:p>
            <a:pPr algn="ctr"/>
            <a:r>
              <a:rPr lang="pt-BR" sz="2800" dirty="0" smtClean="0"/>
              <a:t>Debruçadas </a:t>
            </a:r>
            <a:r>
              <a:rPr lang="pt-BR" sz="2800" dirty="0"/>
              <a:t>nas janelas. </a:t>
            </a:r>
          </a:p>
          <a:p>
            <a:pPr algn="ctr"/>
            <a:endParaRPr lang="pt-BR" sz="2800" dirty="0" smtClean="0"/>
          </a:p>
          <a:p>
            <a:pPr algn="ctr"/>
            <a:r>
              <a:rPr lang="pt-BR" sz="2800" dirty="0" smtClean="0"/>
              <a:t>As </a:t>
            </a:r>
            <a:r>
              <a:rPr lang="pt-BR" sz="2800" dirty="0"/>
              <a:t>românticas ruelas</a:t>
            </a:r>
            <a:r>
              <a:rPr lang="pt-BR" sz="2800" dirty="0" smtClean="0"/>
              <a:t>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xmlns="" val="619344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5000">
        <p15:prstTrans prst="peelOff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5122" name="Picture 2" descr="C:\Users\TONINHO\AppData\Local\Microsoft\Windows\Temporary Internet Files\Content.IE5\H9LRW5N4\MP90040356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424" y="501474"/>
            <a:ext cx="5327028" cy="4375944"/>
          </a:xfrm>
          <a:prstGeom prst="rect">
            <a:avLst/>
          </a:prstGeom>
          <a:noFill/>
          <a:effectLst>
            <a:glow rad="571500">
              <a:schemeClr val="accent6">
                <a:satMod val="175000"/>
                <a:alpha val="30000"/>
              </a:schemeClr>
            </a:glow>
            <a:softEdge rad="3556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012192" y="1597819"/>
            <a:ext cx="2790372" cy="1499493"/>
          </a:xfrm>
        </p:spPr>
        <p:txBody>
          <a:bodyPr/>
          <a:lstStyle/>
          <a:p>
            <a:r>
              <a:rPr lang="pt-BR" dirty="0" smtClean="0"/>
              <a:t>SAUDADES </a:t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DE UM </a:t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PASSADO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619344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5000">
        <p15:prstTrans prst="peelOff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00B0F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286380" y="2357436"/>
            <a:ext cx="3231997" cy="2500593"/>
          </a:xfrm>
        </p:spPr>
        <p:txBody>
          <a:bodyPr rtlCol="0">
            <a:normAutofit fontScale="25000" lnSpcReduction="20000"/>
          </a:bodyPr>
          <a:lstStyle/>
          <a:p>
            <a:pPr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latin typeface="Freestyle Script"/>
                <a:ea typeface="Times New Roman"/>
              </a:rPr>
              <a:t> </a:t>
            </a:r>
            <a:endParaRPr lang="pt-BR" sz="20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  <a:tabLst>
                <a:tab pos="800100" algn="l"/>
              </a:tabLst>
            </a:pPr>
            <a:endParaRPr lang="pt-BR" sz="12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/>
              <a:ea typeface="Times New Roman"/>
            </a:endParaRPr>
          </a:p>
          <a:p>
            <a:pPr>
              <a:spcAft>
                <a:spcPts val="0"/>
              </a:spcAft>
              <a:tabLst>
                <a:tab pos="800100" algn="l"/>
              </a:tabLst>
            </a:pPr>
            <a:r>
              <a:rPr lang="pt-BR" sz="1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/>
                <a:ea typeface="Times New Roman"/>
              </a:rPr>
              <a:t>Do </a:t>
            </a:r>
            <a:r>
              <a:rPr lang="pt-BR" sz="1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/>
                <a:ea typeface="Times New Roman"/>
              </a:rPr>
              <a:t>bonde elétrico barulhento</a:t>
            </a:r>
            <a:r>
              <a:rPr lang="pt-BR" sz="1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/>
                <a:ea typeface="Times New Roman"/>
              </a:rPr>
              <a:t>!</a:t>
            </a:r>
            <a:endParaRPr lang="pt-BR" sz="1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/>
              <a:ea typeface="Times New Roman"/>
            </a:endParaRPr>
          </a:p>
          <a:p>
            <a:pPr>
              <a:spcAft>
                <a:spcPts val="0"/>
              </a:spcAft>
              <a:tabLst>
                <a:tab pos="800100" algn="l"/>
              </a:tabLst>
            </a:pPr>
            <a:r>
              <a:rPr lang="pt-BR" sz="1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/>
                <a:ea typeface="Times New Roman"/>
              </a:rPr>
              <a:t>Do </a:t>
            </a:r>
            <a:r>
              <a:rPr lang="pt-BR" sz="1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/>
                <a:ea typeface="Times New Roman"/>
              </a:rPr>
              <a:t>jornaleiro, do leiteiro.</a:t>
            </a:r>
            <a:endParaRPr lang="pt-BR" sz="9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  <a:tabLst>
                <a:tab pos="800100" algn="l"/>
              </a:tabLst>
            </a:pPr>
            <a:r>
              <a:rPr lang="pt-BR" sz="12800" dirty="0">
                <a:latin typeface="Freestyle Script"/>
                <a:ea typeface="Times New Roman"/>
              </a:rPr>
              <a:t> </a:t>
            </a:r>
            <a:endParaRPr lang="pt-BR" sz="7200" dirty="0">
              <a:latin typeface="Times New Roman"/>
              <a:ea typeface="Times New Roman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</p:txBody>
      </p:sp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5" name="CaixaDeTexto 4"/>
          <p:cNvSpPr txBox="1"/>
          <p:nvPr/>
        </p:nvSpPr>
        <p:spPr>
          <a:xfrm>
            <a:off x="5567189" y="610620"/>
            <a:ext cx="23762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O passado ainda ostenta o presente</a:t>
            </a:r>
            <a:endParaRPr lang="pt-BR" sz="3200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072335">
            <a:off x="518751" y="1094758"/>
            <a:ext cx="4420734" cy="3274618"/>
          </a:xfrm>
          <a:prstGeom prst="rect">
            <a:avLst/>
          </a:prstGeom>
          <a:ln w="28575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74463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5000">
        <p15:prstTrans prst="peelOff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436" y="681498"/>
            <a:ext cx="4906891" cy="3600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tângulo 3"/>
          <p:cNvSpPr/>
          <p:nvPr/>
        </p:nvSpPr>
        <p:spPr>
          <a:xfrm>
            <a:off x="5472120" y="491356"/>
            <a:ext cx="334835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endParaRPr lang="pt-BR" sz="3600" dirty="0">
              <a:latin typeface="Freestyle Script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dirty="0" smtClean="0">
                <a:latin typeface="Freestyle Script"/>
                <a:ea typeface="Times New Roman"/>
              </a:rPr>
              <a:t>Das </a:t>
            </a:r>
            <a:r>
              <a:rPr lang="pt-BR" sz="4400" dirty="0">
                <a:latin typeface="Freestyle Script"/>
                <a:ea typeface="Times New Roman"/>
              </a:rPr>
              <a:t>velhas senhoras e seus fados</a:t>
            </a:r>
            <a:r>
              <a:rPr lang="pt-BR" sz="4400" dirty="0" smtClean="0">
                <a:latin typeface="Freestyle Script"/>
                <a:ea typeface="Times New Roman"/>
              </a:rPr>
              <a:t>.</a:t>
            </a: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endParaRPr lang="pt-BR" sz="4400" dirty="0">
              <a:latin typeface="Freestyle Script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dirty="0" smtClean="0">
                <a:latin typeface="Freestyle Script"/>
                <a:ea typeface="Times New Roman"/>
              </a:rPr>
              <a:t>Do </a:t>
            </a:r>
            <a:r>
              <a:rPr lang="pt-BR" sz="4400" dirty="0">
                <a:latin typeface="Freestyle Script"/>
                <a:ea typeface="Times New Roman"/>
              </a:rPr>
              <a:t>burburinho matinal</a:t>
            </a:r>
            <a:r>
              <a:rPr lang="pt-BR" sz="3600" dirty="0">
                <a:latin typeface="Freestyle Script"/>
                <a:ea typeface="Times New Roman"/>
              </a:rPr>
              <a:t>.</a:t>
            </a:r>
            <a:endParaRPr lang="pt-BR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0816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5000">
        <p15:prstTrans prst="peelOff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4069" y="2946096"/>
            <a:ext cx="3387652" cy="1900139"/>
          </a:xfrm>
          <a:prstGeom prst="ellipse">
            <a:avLst/>
          </a:prstGeom>
          <a:solidFill>
            <a:srgbClr val="00B0F0"/>
          </a:solidFill>
          <a:ln w="19050" cap="rnd">
            <a:solidFill>
              <a:srgbClr val="00B0F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tângulo 3"/>
          <p:cNvSpPr/>
          <p:nvPr/>
        </p:nvSpPr>
        <p:spPr>
          <a:xfrm>
            <a:off x="5202084" y="195486"/>
            <a:ext cx="32583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400" dirty="0" smtClean="0">
              <a:solidFill>
                <a:srgbClr val="C00000"/>
              </a:solidFill>
            </a:endParaRPr>
          </a:p>
          <a:p>
            <a:pPr algn="ctr"/>
            <a:r>
              <a:rPr lang="pt-BR" sz="2400" dirty="0" smtClean="0">
                <a:solidFill>
                  <a:srgbClr val="C00000"/>
                </a:solidFill>
              </a:rPr>
              <a:t>Jogam </a:t>
            </a:r>
            <a:r>
              <a:rPr lang="pt-BR" sz="2400" dirty="0">
                <a:solidFill>
                  <a:srgbClr val="C00000"/>
                </a:solidFill>
              </a:rPr>
              <a:t>milho nas calçadas</a:t>
            </a:r>
            <a:r>
              <a:rPr lang="pt-BR" sz="2400" dirty="0" smtClean="0">
                <a:solidFill>
                  <a:srgbClr val="C00000"/>
                </a:solidFill>
              </a:rPr>
              <a:t>.</a:t>
            </a:r>
            <a:endParaRPr lang="pt-BR" sz="2400" dirty="0">
              <a:solidFill>
                <a:srgbClr val="C00000"/>
              </a:solidFill>
            </a:endParaRPr>
          </a:p>
          <a:p>
            <a:pPr algn="ctr"/>
            <a:endParaRPr lang="pt-BR" sz="2400" dirty="0" smtClean="0">
              <a:solidFill>
                <a:srgbClr val="C00000"/>
              </a:solidFill>
            </a:endParaRPr>
          </a:p>
          <a:p>
            <a:pPr algn="ctr"/>
            <a:r>
              <a:rPr lang="pt-BR" sz="2400" dirty="0" smtClean="0">
                <a:solidFill>
                  <a:srgbClr val="C00000"/>
                </a:solidFill>
              </a:rPr>
              <a:t>Para </a:t>
            </a:r>
            <a:r>
              <a:rPr lang="pt-BR" sz="2400" dirty="0">
                <a:solidFill>
                  <a:srgbClr val="C00000"/>
                </a:solidFill>
              </a:rPr>
              <a:t>ouvir o arrulhar dos pombos</a:t>
            </a:r>
            <a:r>
              <a:rPr lang="pt-BR" sz="2400" dirty="0" smtClean="0">
                <a:solidFill>
                  <a:srgbClr val="C00000"/>
                </a:solidFill>
              </a:rPr>
              <a:t>.</a:t>
            </a:r>
            <a:endParaRPr lang="pt-BR" sz="2400" dirty="0">
              <a:solidFill>
                <a:srgbClr val="C0000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7966" y="501474"/>
            <a:ext cx="3164532" cy="2269862"/>
          </a:xfrm>
          <a:prstGeom prst="ellipse">
            <a:avLst/>
          </a:prstGeom>
          <a:ln w="63500" cap="rnd">
            <a:solidFill>
              <a:schemeClr val="tx2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971599" y="3381841"/>
            <a:ext cx="35283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FF0000"/>
                </a:solidFill>
              </a:rPr>
              <a:t>E sentindo o panorama de outrora</a:t>
            </a:r>
            <a:endParaRPr lang="pt-BR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9588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5000">
        <p15:prstTrans prst="peelOff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00B0F0"/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791496" y="465516"/>
            <a:ext cx="8011068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3200" dirty="0">
                <a:solidFill>
                  <a:srgbClr val="FFFF00"/>
                </a:solidFill>
              </a:rPr>
              <a:t>Velhas </a:t>
            </a:r>
            <a:r>
              <a:rPr lang="pt-BR" sz="3200" dirty="0" smtClean="0">
                <a:solidFill>
                  <a:srgbClr val="FFFF00"/>
                </a:solidFill>
              </a:rPr>
              <a:t>sacadas</a:t>
            </a:r>
          </a:p>
          <a:p>
            <a:r>
              <a:rPr lang="pt-BR" sz="3200" dirty="0" smtClean="0">
                <a:solidFill>
                  <a:srgbClr val="FFFF00"/>
                </a:solidFill>
              </a:rPr>
              <a:t>lisboetas</a:t>
            </a:r>
            <a:r>
              <a:rPr lang="pt-BR" sz="3200" dirty="0">
                <a:solidFill>
                  <a:srgbClr val="FFFF00"/>
                </a:solidFill>
              </a:rPr>
              <a:t>!</a:t>
            </a:r>
          </a:p>
          <a:p>
            <a:r>
              <a:rPr lang="pt-BR" sz="3200" dirty="0">
                <a:solidFill>
                  <a:srgbClr val="FFFF00"/>
                </a:solidFill>
              </a:rPr>
              <a:t>Com risonhos sonhos.</a:t>
            </a:r>
          </a:p>
          <a:p>
            <a:endParaRPr lang="pt-BR" sz="3200" dirty="0" smtClean="0">
              <a:solidFill>
                <a:srgbClr val="FFFF00"/>
              </a:solidFill>
            </a:endParaRPr>
          </a:p>
          <a:p>
            <a:endParaRPr lang="pt-BR" sz="4400" dirty="0" smtClean="0"/>
          </a:p>
          <a:p>
            <a:endParaRPr lang="pt-BR" sz="3600" dirty="0"/>
          </a:p>
          <a:p>
            <a:endParaRPr lang="pt-BR" sz="3600" dirty="0" smtClean="0"/>
          </a:p>
          <a:p>
            <a:endParaRPr lang="pt-BR" sz="3600" dirty="0"/>
          </a:p>
        </p:txBody>
      </p:sp>
      <p:pic>
        <p:nvPicPr>
          <p:cNvPr id="8194" name="Picture 2" descr="C:\Users\TONINHO\AppData\Local\Microsoft\Windows\Temporary Internet Files\Content.IE5\ZSW1R221\MP900434003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71" y="2625756"/>
            <a:ext cx="3586006" cy="1998469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2120" y="681540"/>
            <a:ext cx="3003014" cy="1687021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5749471" y="3097312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rgbClr val="FFFF00"/>
                </a:solidFill>
              </a:rPr>
              <a:t>De olhares lusitanos</a:t>
            </a: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9588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5000">
        <p15:prstTrans prst="peelOff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91880" y="1779307"/>
            <a:ext cx="5405679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AUTORIA DO TEXTO E FORMATAÇÃO: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/ Pesquisas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   </a:t>
            </a:r>
            <a:endParaRPr lang="pt-BR" sz="14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Loucura  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Me Chamo Fado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FFC00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6246" y="206839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256880" y="3616543"/>
            <a:ext cx="5558420" cy="132158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25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825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algn="ctr"/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Correspondências para o Autor -  E-mail: toninhovendramini@gmail.com</a:t>
            </a:r>
          </a:p>
        </p:txBody>
      </p:sp>
    </p:spTree>
    <p:extLst>
      <p:ext uri="{BB962C8B-B14F-4D97-AF65-F5344CB8AC3E}">
        <p14:creationId xmlns:p14="http://schemas.microsoft.com/office/powerpoint/2010/main" xmlns="" val="274321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00000">
        <p14:ferris dir="l"/>
        <p:sndAc>
          <p:stSnd loop="1">
            <p:snd r:embed="rId8" name="Música Portuguesa -Mara Abrantes.wav"/>
          </p:stSnd>
        </p:sndAc>
      </p:transition>
    </mc:Choice>
    <mc:Fallback>
      <p:transition spd="slow" advClick="0" advTm="100000">
        <p:fade/>
        <p:sndAc>
          <p:stSnd loop="1">
            <p:snd r:embed="rId3" name="Música Portuguesa -Mara Abrant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IRROS SECULARES DE LISBOA o poema está misturado (melhorar)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BAIRROS SECULARES DE LISBOA o poema está misturado (melhorar)</Template>
  <TotalTime>2</TotalTime>
  <Words>244</Words>
  <Application>Microsoft Office PowerPoint</Application>
  <PresentationFormat>Apresentação na tela (16:9)</PresentationFormat>
  <Paragraphs>70</Paragraphs>
  <Slides>14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14</vt:i4>
      </vt:variant>
    </vt:vector>
  </HeadingPairs>
  <TitlesOfParts>
    <vt:vector size="17" baseType="lpstr">
      <vt:lpstr>BAIRROS SECULARES DE LISBOA o poema está misturado (melhorar)</vt:lpstr>
      <vt:lpstr>ANTIGO AS MÃOS DE MINHA MÃE - S</vt:lpstr>
      <vt:lpstr>1_Viagem</vt:lpstr>
      <vt:lpstr>BAIRROS SECULARES DE LISBOA            </vt:lpstr>
      <vt:lpstr>Slide 2</vt:lpstr>
      <vt:lpstr>  Ostentam centros de cultura, história e arquitetura, onde as pessoas admiram estudam ou simplesmente passeiam descontraidamente, é imperativo encontrá-los, uma vez que fazem parte da identidade Lisboeta; estes bairros proporcionam, a quem os descobre traçar um verdadeiro mapa pessoal. </vt:lpstr>
      <vt:lpstr>Slide 4</vt:lpstr>
      <vt:lpstr>Slide 5</vt:lpstr>
      <vt:lpstr>Slide 6</vt:lpstr>
      <vt:lpstr>Slide 7</vt:lpstr>
      <vt:lpstr>Slide 8</vt:lpstr>
      <vt:lpstr>SAUDADES   DE UM   PASSADO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BAIRROS SECULARES DE LISBOA            </dc:title>
  <dc:creator>User</dc:creator>
  <cp:lastModifiedBy>User</cp:lastModifiedBy>
  <cp:revision>1</cp:revision>
  <dcterms:created xsi:type="dcterms:W3CDTF">2020-02-08T14:09:59Z</dcterms:created>
  <dcterms:modified xsi:type="dcterms:W3CDTF">2020-02-08T14:12:05Z</dcterms:modified>
</cp:coreProperties>
</file>