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3" r:id="rId2"/>
  </p:sldMasterIdLst>
  <p:notesMasterIdLst>
    <p:notesMasterId r:id="rId10"/>
  </p:notesMasterIdLst>
  <p:sldIdLst>
    <p:sldId id="391" r:id="rId3"/>
    <p:sldId id="399" r:id="rId4"/>
    <p:sldId id="398" r:id="rId5"/>
    <p:sldId id="401" r:id="rId6"/>
    <p:sldId id="400" r:id="rId7"/>
    <p:sldId id="403" r:id="rId8"/>
    <p:sldId id="397" r:id="rId9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CC009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229" autoAdjust="0"/>
  </p:normalViewPr>
  <p:slideViewPr>
    <p:cSldViewPr>
      <p:cViewPr>
        <p:scale>
          <a:sx n="123" d="100"/>
          <a:sy n="123" d="100"/>
        </p:scale>
        <p:origin x="254" y="-15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18/04/2023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0D055C-087A-46F6-88BC-3CD1DF74905E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614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978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0633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2044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6129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921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352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86439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4463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309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59779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3592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63994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66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5855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0851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1144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100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391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926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879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54330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753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774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18/04/2023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1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02432" y="195486"/>
            <a:ext cx="2579006" cy="115212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pinturas</a:t>
            </a:r>
            <a:endParaRPr lang="pt-BR" sz="2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228184" y="4155926"/>
            <a:ext cx="2753254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>
                <a:gd name="adj" fmla="val 21047"/>
              </a:avLst>
            </a:prstTxWarp>
            <a:spAutoFit/>
          </a:bodyPr>
          <a:lstStyle/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</a:rPr>
              <a:t>Progressão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</a:rPr>
              <a:t>Automática</a:t>
            </a:r>
            <a:endParaRPr lang="pt-BR" sz="2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1" y="262094"/>
            <a:ext cx="3622154" cy="2414769"/>
          </a:xfrm>
          <a:prstGeom prst="rect">
            <a:avLst/>
          </a:prstGeom>
          <a:ln w="38100">
            <a:solidFill>
              <a:schemeClr val="accent3">
                <a:lumMod val="40000"/>
                <a:lumOff val="6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165" y="2571750"/>
            <a:ext cx="3069618" cy="216298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23478"/>
            <a:ext cx="3486616" cy="2627414"/>
          </a:xfrm>
          <a:prstGeom prst="ellipse">
            <a:avLst/>
          </a:prstGeom>
          <a:ln w="19050" cap="rnd">
            <a:solidFill>
              <a:schemeClr val="accent3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2676">
            <a:off x="166139" y="2588713"/>
            <a:ext cx="3401387" cy="2243468"/>
          </a:xfrm>
          <a:prstGeom prst="roundRect">
            <a:avLst>
              <a:gd name="adj" fmla="val 11111"/>
            </a:avLst>
          </a:prstGeom>
          <a:ln w="12700" cap="rnd">
            <a:solidFill>
              <a:schemeClr val="accent3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Retângulo 9"/>
          <p:cNvSpPr/>
          <p:nvPr/>
        </p:nvSpPr>
        <p:spPr>
          <a:xfrm>
            <a:off x="6286495" y="1245702"/>
            <a:ext cx="2664297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 </a:t>
            </a:r>
            <a:r>
              <a:rPr lang="pt-BR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Arial" panose="020B0604020202020204" pitchFamily="34" charset="0"/>
              </a:rPr>
              <a:t>refere-se genericamente à técnica de aplicar </a:t>
            </a:r>
            <a:r>
              <a:rPr lang="pt-BR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Arial" panose="020B0604020202020204" pitchFamily="34" charset="0"/>
              </a:rPr>
              <a:t>pigmento em </a:t>
            </a:r>
            <a:r>
              <a:rPr lang="pt-BR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Arial" panose="020B0604020202020204" pitchFamily="34" charset="0"/>
              </a:rPr>
              <a:t>forma pastosa, líquida ou em pó a uma superfície, a fim de colori-la, atribuindo-lhe </a:t>
            </a:r>
            <a:r>
              <a:rPr lang="pt-BR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Arial" panose="020B0604020202020204" pitchFamily="34" charset="0"/>
              </a:rPr>
              <a:t>matizes, </a:t>
            </a:r>
            <a:r>
              <a:rPr lang="pt-BR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Arial" panose="020B0604020202020204" pitchFamily="34" charset="0"/>
              </a:rPr>
              <a:t>tons e </a:t>
            </a:r>
            <a:r>
              <a:rPr lang="pt-BR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Arial" panose="020B0604020202020204" pitchFamily="34" charset="0"/>
              </a:rPr>
              <a:t>texturas.</a:t>
            </a:r>
            <a:endParaRPr lang="pt-BR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36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8000">
        <p:dissolve/>
        <p:sndAc>
          <p:stSnd loop="1">
            <p:snd r:embed="rId3" name="Angels In Flight.wav"/>
          </p:stSnd>
        </p:sndAc>
      </p:transition>
    </mc:Choice>
    <mc:Fallback xmlns="">
      <p:transition spd="slow" advClick="0" advTm="38000">
        <p:dissolve/>
        <p:sndAc>
          <p:stSnd loop="1">
            <p:snd r:embed="rId8" name="Angels In F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8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7503" y="4155926"/>
            <a:ext cx="892899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222222"/>
                </a:solidFill>
                <a:latin typeface="Arial" panose="020B0604020202020204" pitchFamily="34" charset="0"/>
              </a:rPr>
              <a:t>Na pintura, um dos elementos fundamentais é a </a:t>
            </a:r>
            <a:r>
              <a:rPr lang="pt-BR" sz="1600" dirty="0" smtClean="0">
                <a:solidFill>
                  <a:srgbClr val="222222"/>
                </a:solidFill>
                <a:latin typeface="Arial" panose="020B0604020202020204" pitchFamily="34" charset="0"/>
              </a:rPr>
              <a:t>cor. </a:t>
            </a:r>
            <a:r>
              <a:rPr lang="pt-BR" sz="1600" dirty="0">
                <a:solidFill>
                  <a:srgbClr val="222222"/>
                </a:solidFill>
                <a:latin typeface="Arial" panose="020B0604020202020204" pitchFamily="34" charset="0"/>
              </a:rPr>
              <a:t>A relação formal entre as massas coloridas presentes em uma obra constitui sua estrutura básica, guiando o olhar do espectador e propondo-lhe sensações de </a:t>
            </a:r>
            <a:r>
              <a:rPr lang="pt-BR" sz="1600" dirty="0" smtClean="0">
                <a:solidFill>
                  <a:srgbClr val="222222"/>
                </a:solidFill>
                <a:latin typeface="Arial" panose="020B0604020202020204" pitchFamily="34" charset="0"/>
              </a:rPr>
              <a:t>calor, frio, profundidade, sombra, </a:t>
            </a:r>
            <a:r>
              <a:rPr lang="pt-BR" sz="1600" dirty="0">
                <a:solidFill>
                  <a:srgbClr val="222222"/>
                </a:solidFill>
                <a:latin typeface="Arial" panose="020B0604020202020204" pitchFamily="34" charset="0"/>
              </a:rPr>
              <a:t>entre outros. </a:t>
            </a:r>
            <a:endParaRPr lang="pt-BR" sz="1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494"/>
            <a:ext cx="9144001" cy="400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10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fallOver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0"/>
            <a:ext cx="88569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algn="ctr"/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Pintura, em um sentido mais específico, é a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arte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 de pintar uma superfície, tais como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papel, tela, 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ou uma parede 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(afrescos). </a:t>
            </a:r>
          </a:p>
          <a:p>
            <a:pPr algn="ctr"/>
            <a:endParaRPr lang="pt-BR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algn="ctr"/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Devido 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ao fato de grandes obras de arte, tais como a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Mona Lisa e A Última Ceia, 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do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renascentista Leonardo Da Vinci, (no centro) serem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pinturas a óleo que é, </a:t>
            </a:r>
            <a:endParaRPr lang="pt-BR" dirty="0">
              <a:solidFill>
                <a:srgbClr val="222222"/>
              </a:solidFill>
              <a:latin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39209"/>
            <a:ext cx="2160240" cy="322072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676" y="1850962"/>
            <a:ext cx="3965343" cy="20917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60375"/>
            <a:ext cx="2518949" cy="20232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2483768" y="4115379"/>
            <a:ext cx="6200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pt-BR" sz="2400" dirty="0">
                <a:solidFill>
                  <a:srgbClr val="222222"/>
                </a:solidFill>
                <a:latin typeface="Arial" panose="020B0604020202020204" pitchFamily="34" charset="0"/>
              </a:rPr>
              <a:t>historicamente considerada uma das mais tradicionais das </a:t>
            </a:r>
            <a:r>
              <a:rPr lang="pt-BR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artes plásticas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.</a:t>
            </a:r>
            <a:endParaRPr lang="pt-BR" dirty="0">
              <a:solidFill>
                <a:srgbClr val="222222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1764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3000">
        <p:split orient="vert"/>
      </p:transition>
    </mc:Choice>
    <mc:Fallback xmlns="">
      <p:transition spd="slow" advClick="0" advTm="3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3507" y="3802936"/>
            <a:ext cx="8856985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A pintura acompanha o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ser humano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 por toda sua história. Ainda que durante o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período grego clássico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 não tenha se desenvolvido tanto quanto a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escultura, 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a 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pintura 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foi uma das principais formas de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representação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 dos povos medievais, do </a:t>
            </a:r>
            <a:r>
              <a:rPr lang="pt-BR" dirty="0" smtClean="0">
                <a:solidFill>
                  <a:srgbClr val="222222"/>
                </a:solidFill>
                <a:latin typeface="Arial" panose="020B0604020202020204" pitchFamily="34" charset="0"/>
              </a:rPr>
              <a:t>período Renascentista.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26227"/>
            <a:ext cx="3960440" cy="333647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57955"/>
            <a:ext cx="2508739" cy="33185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5765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5000">
        <p:split orient="vert"/>
      </p:transition>
    </mc:Choice>
    <mc:Fallback xmlns="">
      <p:transition spd="slow" advClick="0" advTm="3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7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1032" y="2849345"/>
            <a:ext cx="871296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Até </a:t>
            </a:r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então a </a:t>
            </a:r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gravura</a:t>
            </a:r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 era a única forma de reprodução de imagens, trabalho muitas vezes realizado por </a:t>
            </a:r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pintores. </a:t>
            </a: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37946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4" y="425226"/>
            <a:ext cx="2759453" cy="206959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100" y="397792"/>
            <a:ext cx="2247900" cy="185737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58143"/>
            <a:ext cx="2744197" cy="20970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28575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2561">
            <a:off x="6441424" y="188060"/>
            <a:ext cx="2617060" cy="2242775"/>
          </a:xfrm>
          <a:prstGeom prst="ellipse">
            <a:avLst/>
          </a:prstGeom>
          <a:ln w="381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2581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70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3432542"/>
            <a:ext cx="8784976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srgbClr val="222222"/>
                </a:solidFill>
                <a:latin typeface="Arial" panose="020B0604020202020204" pitchFamily="34" charset="0"/>
              </a:rPr>
              <a:t>Mas com o surgimento da </a:t>
            </a:r>
            <a:r>
              <a:rPr lang="pt-BR" sz="2400" dirty="0" smtClean="0">
                <a:solidFill>
                  <a:srgbClr val="222222"/>
                </a:solidFill>
                <a:latin typeface="Arial" panose="020B0604020202020204" pitchFamily="34" charset="0"/>
              </a:rPr>
              <a:t>fotografia, </a:t>
            </a:r>
            <a:r>
              <a:rPr lang="pt-BR" sz="2400" dirty="0">
                <a:solidFill>
                  <a:srgbClr val="222222"/>
                </a:solidFill>
                <a:latin typeface="Arial" panose="020B0604020202020204" pitchFamily="34" charset="0"/>
              </a:rPr>
              <a:t>a função principal da pintura de cavalete, a representação de imagens, enfrenta uma competição difícil. Essa é, de certa maneira, a crise da imagem única e o apogeu de reprodução em massa.</a:t>
            </a:r>
          </a:p>
        </p:txBody>
      </p:sp>
      <p:pic>
        <p:nvPicPr>
          <p:cNvPr id="4" name="Imagem 3" descr="Want more photos than available on Pexels?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94873"/>
            <a:ext cx="3960440" cy="2763664"/>
          </a:xfrm>
          <a:prstGeom prst="rect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 descr="フリー画像素材] 人物, 女性, スマートフォン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46007"/>
            <a:ext cx="4427972" cy="29519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4391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randomBar dir="vert"/>
      </p:transition>
    </mc:Choice>
    <mc:Fallback xmlns="">
      <p:transition spd="slow" advClick="0" advTm="3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413162" y="1893132"/>
            <a:ext cx="362604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/ FORMATAÇÃO </a:t>
            </a:r>
            <a:endParaRPr kumimoji="0" lang="pt-BR" sz="24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Toninho  </a:t>
            </a:r>
            <a:endParaRPr kumimoji="0" lang="pt-BR" sz="20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</a:t>
            </a:r>
            <a:r>
              <a:rPr kumimoji="0" lang="pt-BR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Final </a:t>
            </a:r>
            <a:r>
              <a:rPr kumimoji="0" lang="pt-BR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&amp; Sons  </a:t>
            </a:r>
            <a:endParaRPr kumimoji="0" lang="pt-BR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</a:t>
            </a: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  </a:t>
            </a:r>
            <a:endParaRPr kumimoji="0" lang="pt-BR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Abertura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Angels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In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Flight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Lucevan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Le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Stelle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smtClean="0">
                <a:solidFill>
                  <a:srgbClr val="FF6600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smtClean="0">
                <a:solidFill>
                  <a:srgbClr val="FF6600"/>
                </a:solidFill>
                <a:latin typeface="Maiandra GD" pitchFamily="34" charset="0"/>
                <a:cs typeface="Arial" charset="0"/>
              </a:rPr>
              <a:t>Andrea Bocelli</a:t>
            </a: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34099" y="4371950"/>
            <a:ext cx="5187919" cy="57708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Para o pensamento não há distancia e nem obstáculos, cruza os mares, montanhas e continentes, penetra nas entranhas da terra e nos espaços infinitos, porque seus passos não estão limitados 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65535"/>
            <a:ext cx="1586888" cy="1562062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34099" y="160337"/>
            <a:ext cx="24745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Óleo sobre tela: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Samson and </a:t>
            </a:r>
            <a:r>
              <a:rPr lang="pt-BR" sz="1400" b="1" dirty="0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Delilah / 1620</a:t>
            </a:r>
            <a:endParaRPr lang="pt-BR" sz="1400" b="1" dirty="0">
              <a:solidFill>
                <a:srgbClr val="FFFF00"/>
              </a:solidFill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De: Anthony van Dyck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Exposto na Gallery - London</a:t>
            </a:r>
          </a:p>
        </p:txBody>
      </p:sp>
    </p:spTree>
    <p:extLst>
      <p:ext uri="{BB962C8B-B14F-4D97-AF65-F5344CB8AC3E}">
        <p14:creationId xmlns:p14="http://schemas.microsoft.com/office/powerpoint/2010/main" val="171067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70000">
        <p14:doors dir="vert"/>
        <p:sndAc>
          <p:stSnd loop="1">
            <p:snd r:embed="rId3" name="Andrea Bocelli - E Lucevan Le Stelle.wav"/>
          </p:stSnd>
        </p:sndAc>
      </p:transition>
    </mc:Choice>
    <mc:Fallback xmlns="">
      <p:transition spd="slow" advClick="0" advTm="170000">
        <p:fade/>
        <p:sndAc>
          <p:stSnd loop="1">
            <p:snd r:embed="rId6" name="Andrea Bocelli - E Lucevan Le Ste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750"/>
                            </p:stCondLst>
                            <p:childTnLst>
                              <p:par>
                                <p:cTn id="6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arquivo_173_14122018063025</Template>
  <TotalTime>10</TotalTime>
  <Words>125</Words>
  <Application>Microsoft Office PowerPoint</Application>
  <PresentationFormat>Apresentação na tela (16:9)</PresentationFormat>
  <Paragraphs>31</Paragraphs>
  <Slides>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18" baseType="lpstr">
      <vt:lpstr>Aharoni</vt:lpstr>
      <vt:lpstr>Arial</vt:lpstr>
      <vt:lpstr>Arial Black</vt:lpstr>
      <vt:lpstr>Calibri</vt:lpstr>
      <vt:lpstr>Cambria</vt:lpstr>
      <vt:lpstr>David</vt:lpstr>
      <vt:lpstr>Maiandra GD</vt:lpstr>
      <vt:lpstr>Times New Roman</vt:lpstr>
      <vt:lpstr>Wingdings 2</vt:lpstr>
      <vt:lpstr>ANTIGO AS MÃOS DE MINHA MÃE - 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2023-04-18T18:31:07Z</dcterms:created>
  <dcterms:modified xsi:type="dcterms:W3CDTF">2023-04-18T18:41:30Z</dcterms:modified>
  <cp:contentStatus/>
</cp:coreProperties>
</file>