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audio3.wav" ContentType="audio/x-wav"/>
  <Override PartName="/ppt/notesSlides/notesSlide1.xml" ContentType="application/vnd.openxmlformats-officedocument.presentationml.notesSlide+xml"/>
  <Override PartName="/ppt/media/audio4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0" r:id="rId2"/>
    <p:sldId id="276" r:id="rId3"/>
    <p:sldId id="278" r:id="rId4"/>
    <p:sldId id="277" r:id="rId5"/>
    <p:sldId id="270" r:id="rId6"/>
    <p:sldId id="280" r:id="rId7"/>
    <p:sldId id="275" r:id="rId8"/>
    <p:sldId id="282" r:id="rId9"/>
    <p:sldId id="283" r:id="rId10"/>
    <p:sldId id="286" r:id="rId11"/>
    <p:sldId id="290" r:id="rId12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116" d="100"/>
          <a:sy n="116" d="100"/>
        </p:scale>
        <p:origin x="518" y="7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22/07/2020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42536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5E2D3-F7BA-40AA-884A-AF56BFEFBFA3}" type="datetimeFigureOut">
              <a:rPr lang="pt-BR"/>
              <a:pPr>
                <a:defRPr/>
              </a:pPr>
              <a:t>22/07/2020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914FF-B15B-4E12-BE07-BEF6EF28C52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22542170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58642-34D0-4012-B28C-FDA67A891C4C}" type="datetimeFigureOut">
              <a:rPr lang="pt-BR"/>
              <a:pPr>
                <a:defRPr/>
              </a:pPr>
              <a:t>22/07/2020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8B8A9-287C-4993-9D7F-B4AEA436063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13068982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B8621-2C60-4328-ACC4-0FA9BA3914DD}" type="datetimeFigureOut">
              <a:rPr lang="pt-BR"/>
              <a:pPr>
                <a:defRPr/>
              </a:pPr>
              <a:t>22/07/2020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4E11F-8A01-474F-9DBD-3EEBF51766D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3943276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AE857-FFCB-44E0-A2F3-56D638984561}" type="datetimeFigureOut">
              <a:rPr lang="pt-BR"/>
              <a:pPr>
                <a:defRPr/>
              </a:pPr>
              <a:t>22/07/2020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64CFC-01A0-4535-96E4-61B20D2A880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59380113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DF47A-E5D4-44E2-892C-2F1CC8333E73}" type="datetimeFigureOut">
              <a:rPr lang="pt-BR"/>
              <a:pPr>
                <a:defRPr/>
              </a:pPr>
              <a:t>22/07/2020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B06E8-5983-4814-AE16-17E27816270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48511266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133BE-3496-4D71-8902-FE89A01078C7}" type="datetimeFigureOut">
              <a:rPr lang="pt-BR"/>
              <a:pPr>
                <a:defRPr/>
              </a:pPr>
              <a:t>22/07/2020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F8E76-7184-444F-8A0A-36E2079977A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57660473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55652-96F0-4428-8D84-4A106D4F3B13}" type="datetimeFigureOut">
              <a:rPr lang="pt-BR"/>
              <a:pPr>
                <a:defRPr/>
              </a:pPr>
              <a:t>22/07/2020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C5B73-D8C0-4D9B-878F-4EA28EF98AB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66277667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7A225-805A-4E96-B992-AC4B0381012C}" type="datetimeFigureOut">
              <a:rPr lang="pt-BR"/>
              <a:pPr>
                <a:defRPr/>
              </a:pPr>
              <a:t>22/07/2020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DDC2E-69F0-4594-B933-9B3AA66F2EE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61231706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E1B08-4118-4779-B522-304782B5E1C7}" type="datetimeFigureOut">
              <a:rPr lang="pt-BR"/>
              <a:pPr>
                <a:defRPr/>
              </a:pPr>
              <a:t>22/07/2020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80BFA-1D16-4916-A8EC-9AD78568C49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5815201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ABA2C-F2CC-48EF-8F81-0939934E06A3}" type="datetimeFigureOut">
              <a:rPr lang="pt-BR"/>
              <a:pPr>
                <a:defRPr/>
              </a:pPr>
              <a:t>22/07/2020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33059-BF4B-4F45-94B1-2C29347E182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819071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E8007-0C09-47AF-B452-3FE288E61E19}" type="datetimeFigureOut">
              <a:rPr lang="pt-BR"/>
              <a:pPr>
                <a:defRPr/>
              </a:pPr>
              <a:t>22/07/2020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86A2F-2904-42FE-A168-D3CECDC4FCB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93582220"/>
      </p:ext>
    </p:extLst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/>
              <a:pPr>
                <a:defRPr/>
              </a:pPr>
              <a:t>22/07/2020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65558F8-9A70-47EC-A696-F1B26761965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 rot="21344190">
            <a:off x="4614417" y="2753824"/>
            <a:ext cx="4226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OS CAMINHOS DE PARIS</a:t>
            </a:r>
            <a:endParaRPr lang="pt-BR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anose="04040404050702020202" pitchFamily="82" charset="0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498" y="321449"/>
            <a:ext cx="2374048" cy="1749299"/>
          </a:xfrm>
          <a:prstGeom prst="ellipse">
            <a:avLst/>
          </a:prstGeom>
          <a:ln w="3175" cap="rnd"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1585" y="215416"/>
            <a:ext cx="2733040" cy="1855332"/>
          </a:xfrm>
          <a:prstGeom prst="ellipse">
            <a:avLst/>
          </a:prstGeom>
          <a:ln w="3175" cap="rnd"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207" y="1022475"/>
            <a:ext cx="1963898" cy="1661034"/>
          </a:xfrm>
          <a:prstGeom prst="ellipse">
            <a:avLst/>
          </a:prstGeom>
          <a:ln w="3175" cap="rnd">
            <a:solidFill>
              <a:schemeClr val="tx2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5" y="483518"/>
            <a:ext cx="4230564" cy="3690492"/>
          </a:xfrm>
          <a:prstGeom prst="rect">
            <a:avLst/>
          </a:prstGeom>
          <a:ln w="19050">
            <a:solidFill>
              <a:schemeClr val="accent3">
                <a:lumMod val="60000"/>
                <a:lumOff val="40000"/>
              </a:schemeClr>
            </a:solidFill>
          </a:ln>
          <a:scene3d>
            <a:camera prst="isometricOffAxis1Right"/>
            <a:lightRig rig="threePt" dir="t"/>
          </a:scene3d>
        </p:spPr>
      </p:pic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0" y="51414"/>
            <a:ext cx="9143999" cy="5092085"/>
          </a:xfrm>
          <a:prstGeom prst="rect">
            <a:avLst/>
          </a:prstGeom>
          <a:noFill/>
          <a:ln w="190500" cmpd="thickThin">
            <a:solidFill>
              <a:schemeClr val="accent3">
                <a:lumMod val="40000"/>
                <a:lumOff val="6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altLang="pt-BR" sz="1800" b="0" i="0" u="none" strike="noStrike" kern="0" cap="none" spc="0" normalizeH="0" baseline="0" noProof="0" dirty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94128" y="4256502"/>
            <a:ext cx="2574364" cy="769441"/>
          </a:xfrm>
          <a:prstGeom prst="rect">
            <a:avLst/>
          </a:prstGeom>
          <a:ln w="1270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1100" dirty="0" smtClean="0"/>
              <a:t>Pintura:</a:t>
            </a:r>
          </a:p>
          <a:p>
            <a:pPr algn="ctr"/>
            <a:r>
              <a:rPr lang="pt-BR" sz="1100" dirty="0" smtClean="0"/>
              <a:t> Maurice </a:t>
            </a:r>
            <a:r>
              <a:rPr lang="pt-BR" sz="1100" dirty="0" err="1" smtClean="0"/>
              <a:t>Utrillo</a:t>
            </a:r>
            <a:r>
              <a:rPr lang="pt-BR" sz="1100" dirty="0" smtClean="0"/>
              <a:t>  -  1934  </a:t>
            </a:r>
          </a:p>
          <a:p>
            <a:pPr algn="ctr"/>
            <a:r>
              <a:rPr lang="pt-BR" sz="1100" dirty="0" err="1" smtClean="0"/>
              <a:t>Sacre</a:t>
            </a:r>
            <a:r>
              <a:rPr lang="pt-BR" sz="1100" dirty="0" smtClean="0"/>
              <a:t>  </a:t>
            </a:r>
            <a:r>
              <a:rPr lang="pt-BR" sz="1100" dirty="0" err="1" smtClean="0"/>
              <a:t>Coeur</a:t>
            </a:r>
            <a:r>
              <a:rPr lang="pt-BR" sz="1100" dirty="0" smtClean="0"/>
              <a:t>  </a:t>
            </a:r>
            <a:r>
              <a:rPr lang="pt-BR" sz="1100" dirty="0" err="1" smtClean="0"/>
              <a:t>Montmartre</a:t>
            </a:r>
            <a:r>
              <a:rPr lang="pt-BR" sz="1100" dirty="0" smtClean="0"/>
              <a:t> </a:t>
            </a:r>
          </a:p>
          <a:p>
            <a:pPr algn="ctr"/>
            <a:r>
              <a:rPr lang="pt-BR" sz="1100" dirty="0" smtClean="0"/>
              <a:t> Durante o Inverno-  Paris</a:t>
            </a:r>
            <a:endParaRPr lang="pt-BR" sz="1100" dirty="0"/>
          </a:p>
        </p:txBody>
      </p:sp>
      <p:sp>
        <p:nvSpPr>
          <p:cNvPr id="5" name="Retângulo 4"/>
          <p:cNvSpPr/>
          <p:nvPr/>
        </p:nvSpPr>
        <p:spPr>
          <a:xfrm>
            <a:off x="2987824" y="3825614"/>
            <a:ext cx="60368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PT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anose="04040A07060A02020202" pitchFamily="82" charset="0"/>
                <a:ea typeface="Times New Roman"/>
              </a:rPr>
              <a:t>É a </a:t>
            </a:r>
            <a:r>
              <a:rPr lang="pt-PT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anose="04040A07060A02020202" pitchFamily="82" charset="0"/>
                <a:ea typeface="Times New Roman"/>
              </a:rPr>
              <a:t>mais populosa cidade da França. Situa-se num dos meandros do rio Sena, no centro da bacia parisiense</a:t>
            </a:r>
            <a:r>
              <a:rPr lang="pt-PT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anose="04040A07060A02020202" pitchFamily="82" charset="0"/>
                <a:ea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pt-PT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nap ITC" panose="04040A07060A02020202" pitchFamily="82" charset="0"/>
                <a:ea typeface="Times New Roman"/>
              </a:rPr>
              <a:t>Progressão Automática </a:t>
            </a:r>
            <a:endParaRPr lang="pt-B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nap ITC" panose="04040A07060A02020202" pitchFamily="82" charset="0"/>
              <a:ea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2000">
        <p15:prstTrans prst="prestige"/>
        <p:sndAc>
          <p:stSnd loop="1">
            <p:snd r:embed="rId2" name="JAVA BLEU.wav"/>
          </p:stSnd>
        </p:sndAc>
      </p:transition>
    </mc:Choice>
    <mc:Fallback xmlns="">
      <p:transition spd="slow" advClick="0" advTm="32000">
        <p:fade/>
        <p:sndAc>
          <p:stSnd loop="1">
            <p:snd r:embed="rId7" name="JAVA BLE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1896">
            <a:off x="261885" y="822701"/>
            <a:ext cx="4485872" cy="39269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Retângulo 2"/>
          <p:cNvSpPr/>
          <p:nvPr/>
        </p:nvSpPr>
        <p:spPr>
          <a:xfrm>
            <a:off x="3347864" y="311408"/>
            <a:ext cx="569013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PT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Se </a:t>
            </a:r>
            <a:r>
              <a:rPr lang="pt-PT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posiciona </a:t>
            </a:r>
            <a:r>
              <a:rPr lang="pt-PT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numa encruzilhada entre os itinerários comerciais terrestres e fluviais e no coração de uma rica região agrícola tornando-se uma das principais cidades da </a:t>
            </a:r>
            <a:r>
              <a:rPr lang="pt-PT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França. </a:t>
            </a:r>
          </a:p>
          <a:p>
            <a:pPr algn="ctr">
              <a:spcAft>
                <a:spcPts val="0"/>
              </a:spcAft>
            </a:pPr>
            <a:endParaRPr lang="pt-PT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PT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Tornou-se </a:t>
            </a:r>
            <a:r>
              <a:rPr lang="pt-PT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um dos primeiros focos europeus do ensino e da </a:t>
            </a:r>
            <a:r>
              <a:rPr lang="pt-PT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arte, sua </a:t>
            </a:r>
            <a:r>
              <a:rPr lang="pt-PT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importância economica e política não cessaram de crescer. 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3319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split orient="vert"/>
        <p:sndAc>
          <p:stSnd loop="1">
            <p:snd r:embed="rId2" name="Moulin Rouge.wav"/>
          </p:stSnd>
        </p:sndAc>
      </p:transition>
    </mc:Choice>
    <mc:Fallback xmlns="">
      <p:transition spd="slow" advClick="0" advTm="30000">
        <p:split orient="vert"/>
        <p:sndAc>
          <p:stSnd loop="1">
            <p:snd r:embed="rId4" name="Moulin Rou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70512">
            <a:off x="360530" y="724486"/>
            <a:ext cx="5287461" cy="403673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Retângulo 2"/>
          <p:cNvSpPr/>
          <p:nvPr/>
        </p:nvSpPr>
        <p:spPr>
          <a:xfrm>
            <a:off x="4572000" y="227131"/>
            <a:ext cx="44930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PT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No decorrer dos séculos seguintes era a capital da maior potência política europeia e o centro cultural da Europa bem como a capital da arte e do lazer. Sua arquitetura, parques, avenidas e museus fazem-na, a mais visitada do mundo.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1669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5000">
        <p:circle/>
      </p:transition>
    </mc:Choice>
    <mc:Fallback xmlns="">
      <p:transition spd="slow" advClick="0" advTm="2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0"/>
            <a:ext cx="5506853" cy="469083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4644008" y="335143"/>
            <a:ext cx="437616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PT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Abrigando numerosos monumentos, </a:t>
            </a:r>
            <a:endParaRPr lang="pt-PT" sz="28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pt-PT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é </a:t>
            </a:r>
            <a:r>
              <a:rPr lang="pt-PT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também uma cidade importante na história do mundo. Como símbolo da cultura francesa atrai milhões de visitantes por ano, ocupando também um lugar preponderante no mundo da moda e do luxo.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0994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6000">
        <p:cover/>
      </p:transition>
    </mc:Choice>
    <mc:Fallback xmlns="">
      <p:transition spd="slow" advClick="0" advTm="26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55526"/>
            <a:ext cx="4824536" cy="403244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3779912" y="201580"/>
            <a:ext cx="50586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PT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Visitamos e desfrutamos </a:t>
            </a:r>
            <a:r>
              <a:rPr lang="pt-PT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de lugares que ficaram guardados como doces memórias, </a:t>
            </a:r>
            <a:r>
              <a:rPr lang="pt-PT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em </a:t>
            </a:r>
            <a:r>
              <a:rPr lang="pt-PT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decorrência da beleza, romantismo, e uma arquitetura esbanjando cultura e proporcionando um clima romantico. </a:t>
            </a:r>
            <a:r>
              <a:rPr lang="pt-PT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Dentre algumas destacamos: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0346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:blinds dir="vert"/>
      </p:transition>
    </mc:Choice>
    <mc:Fallback xmlns="">
      <p:transition spd="slow" advClick="0" advTm="3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894"/>
            <a:ext cx="9115255" cy="49644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tângulo 4"/>
          <p:cNvSpPr/>
          <p:nvPr/>
        </p:nvSpPr>
        <p:spPr>
          <a:xfrm>
            <a:off x="251520" y="339502"/>
            <a:ext cx="8806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0510" algn="ctr">
              <a:spcAft>
                <a:spcPts val="0"/>
              </a:spcAft>
            </a:pPr>
            <a:endParaRPr lang="pt-PT" sz="2400" dirty="0" smtClean="0">
              <a:latin typeface="Times New Roman"/>
              <a:ea typeface="Times New Roman"/>
            </a:endParaRPr>
          </a:p>
          <a:p>
            <a:pPr marL="270510" algn="ctr">
              <a:spcAft>
                <a:spcPts val="0"/>
              </a:spcAft>
            </a:pPr>
            <a:r>
              <a:rPr lang="pt-PT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A </a:t>
            </a:r>
            <a:r>
              <a:rPr lang="pt-PT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Avenida Champs-Élysées, famosa e muitas vezes cheia de turistas. Uma das mais largas do mundo.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  <a:p>
            <a:pPr marL="228600" algn="ctr">
              <a:spcAft>
                <a:spcPts val="0"/>
              </a:spcAft>
            </a:pPr>
            <a:r>
              <a:rPr lang="pt-PT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O Arco do Trinfo - construído por Napoleão </a:t>
            </a:r>
            <a:r>
              <a:rPr lang="pt-PT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Bonaparte homenageando </a:t>
            </a:r>
            <a:r>
              <a:rPr lang="pt-PT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às vitórias francesas e aos que morreram no campo de batalha.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  <a:p>
            <a:pPr marL="228600" algn="ctr">
              <a:spcAft>
                <a:spcPts val="0"/>
              </a:spcAft>
            </a:pPr>
            <a:r>
              <a:rPr lang="pt-PT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O Museu do Louvre - famoso por abrigar o quadro Mona Lisa</a:t>
            </a:r>
            <a:r>
              <a:rPr lang="pt-PT" sz="24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  <a:p>
            <a:pPr marL="228600" algn="ctr">
              <a:spcAft>
                <a:spcPts val="0"/>
              </a:spcAft>
            </a:pPr>
            <a:r>
              <a:rPr lang="pt-PT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O Montmartre - uma área histórica da cidade, onde se localiza a Basílica de Sacré Coeur, é famosa pelos seus cafés, estúdios e clubes noturnos.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  <a:p>
            <a:pPr marL="228600" algn="ctr">
              <a:spcAft>
                <a:spcPts val="0"/>
              </a:spcAft>
            </a:pPr>
            <a:r>
              <a:rPr lang="pt-PT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 Catedral de Notre-Dame - localizada no centro da </a:t>
            </a:r>
            <a:r>
              <a:rPr lang="pt-PT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/>
                <a:ea typeface="Times New Roman"/>
              </a:rPr>
              <a:t>cidade, e outros tantos.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3719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5000">
        <p:wedge/>
      </p:transition>
    </mc:Choice>
    <mc:Fallback xmlns="">
      <p:transition spd="slow" advClick="0" advTm="3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63888" y="339502"/>
            <a:ext cx="54001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mbria"/>
                <a:ea typeface="Times New Roman"/>
              </a:rPr>
              <a:t>Assim</a:t>
            </a:r>
            <a:r>
              <a:rPr lang="es-ES_tradnl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mbria"/>
                <a:ea typeface="Times New Roman"/>
              </a:rPr>
              <a:t> sendo, desfilando nossas emoções por aquele solo, principalmente em Montmartre que nos </a:t>
            </a:r>
            <a:r>
              <a:rPr lang="es-ES_tradnl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mbria"/>
                <a:ea typeface="Times New Roman"/>
              </a:rPr>
              <a:t>cativa alegremente; bem como  os </a:t>
            </a:r>
            <a:r>
              <a:rPr lang="es-ES_tradnl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mbria"/>
                <a:ea typeface="Times New Roman"/>
              </a:rPr>
              <a:t>franceses e </a:t>
            </a:r>
            <a:r>
              <a:rPr lang="es-ES_tradnl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mbria"/>
                <a:ea typeface="Times New Roman"/>
              </a:rPr>
              <a:t>turistas </a:t>
            </a:r>
            <a:r>
              <a:rPr lang="es-ES_tradnl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mbria"/>
                <a:ea typeface="Times New Roman"/>
              </a:rPr>
              <a:t>que visitam esse magnifico local, culminando com o poema abaixo: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/>
              <a:ea typeface="Times New Roman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123478"/>
            <a:ext cx="3854357" cy="45397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99160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35000">
        <p15:prstTrans prst="peelOff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3478"/>
            <a:ext cx="8784976" cy="4968552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683568" y="699542"/>
            <a:ext cx="8064896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es-ES_tradnl" sz="2800" b="1" dirty="0">
                <a:solidFill>
                  <a:srgbClr val="00B050"/>
                </a:solidFill>
                <a:latin typeface="Comic Sans MS"/>
                <a:ea typeface="Times New Roman"/>
              </a:rPr>
              <a:t>SOUS  LE  CIEL  DE  PARÍS </a:t>
            </a:r>
            <a:endParaRPr lang="pt-BR" sz="2400" b="1" dirty="0">
              <a:solidFill>
                <a:srgbClr val="00B05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es-ES_tradnl" b="1" dirty="0">
                <a:solidFill>
                  <a:srgbClr val="FFFF00"/>
                </a:solidFill>
                <a:latin typeface="Comic Sans MS"/>
                <a:ea typeface="Times New Roman"/>
              </a:rPr>
              <a:t> </a:t>
            </a:r>
            <a:endParaRPr lang="pt-BR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Cidade luz que nos seduz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Céu noturno de verão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Lugar de encantos mil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 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Ambiente perfumado e primaveril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Amores que chegam e que vão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Clima romântico com paixão arrebatadora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19481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23000">
        <p15:prstTrans prst="fallOver"/>
        <p:sndAc>
          <p:stSnd loop="1">
            <p:snd r:embed="rId2" name="EL MAR.wav"/>
          </p:stSnd>
        </p:sndAc>
      </p:transition>
    </mc:Choice>
    <mc:Fallback xmlns="">
      <p:transition spd="slow" advClick="0" advTm="23000">
        <p:fade/>
        <p:sndAc>
          <p:stSnd loop="1">
            <p:snd r:embed="rId4" name="EL M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6486"/>
            <a:ext cx="8568952" cy="4896544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755576" y="424155"/>
            <a:ext cx="77048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Jantar a luz de velas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 err="1">
                <a:solidFill>
                  <a:srgbClr val="FFFF00"/>
                </a:solidFill>
                <a:latin typeface="Comic Sans MS"/>
                <a:ea typeface="Times New Roman"/>
              </a:rPr>
              <a:t>Champagne</a:t>
            </a: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 borbulhante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 err="1">
                <a:solidFill>
                  <a:srgbClr val="FFFF00"/>
                </a:solidFill>
                <a:latin typeface="Comic Sans MS"/>
                <a:ea typeface="Times New Roman"/>
              </a:rPr>
              <a:t>Bateaux-mouche</a:t>
            </a: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 deslizante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Águas do Sena deslumbrante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 err="1">
                <a:solidFill>
                  <a:srgbClr val="FFFF00"/>
                </a:solidFill>
                <a:latin typeface="Comic Sans MS"/>
                <a:ea typeface="Times New Roman"/>
              </a:rPr>
              <a:t>Eifell</a:t>
            </a: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 nos emociona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 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 err="1">
                <a:solidFill>
                  <a:srgbClr val="FFFF00"/>
                </a:solidFill>
                <a:latin typeface="Comic Sans MS"/>
                <a:ea typeface="Times New Roman"/>
              </a:rPr>
              <a:t>Montmartre</a:t>
            </a: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 dos pintores 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Sob a abençoada </a:t>
            </a:r>
            <a:r>
              <a:rPr lang="pt-BR" sz="2800" b="1" dirty="0" err="1">
                <a:solidFill>
                  <a:srgbClr val="FFFF00"/>
                </a:solidFill>
                <a:latin typeface="Comic Sans MS"/>
                <a:ea typeface="Times New Roman"/>
              </a:rPr>
              <a:t>Sacre</a:t>
            </a: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 </a:t>
            </a:r>
            <a:r>
              <a:rPr lang="pt-BR" sz="2800" b="1" dirty="0" err="1">
                <a:solidFill>
                  <a:srgbClr val="FFFF00"/>
                </a:solidFill>
                <a:latin typeface="Comic Sans MS"/>
                <a:ea typeface="Times New Roman"/>
              </a:rPr>
              <a:t>Coeur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 err="1">
                <a:solidFill>
                  <a:srgbClr val="FFFF00"/>
                </a:solidFill>
                <a:latin typeface="Comic Sans MS"/>
                <a:ea typeface="Times New Roman"/>
              </a:rPr>
              <a:t>Montparnasse</a:t>
            </a: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 dos escritores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Poemas e sonetos encantadores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3317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5000">
        <p:checker/>
      </p:transition>
    </mc:Choice>
    <mc:Fallback xmlns="">
      <p:transition spd="slow" advClick="0" advTm="2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5486"/>
            <a:ext cx="8712968" cy="480977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1520" y="267494"/>
            <a:ext cx="856895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Descanso sobre o lençol de cetim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Lábios carnudos e desnudos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Peito ofegante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Colo perfumado e provocante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endParaRPr lang="en-US" sz="2800" b="1" dirty="0">
              <a:solidFill>
                <a:srgbClr val="FFFF00"/>
              </a:solidFill>
              <a:latin typeface="Comic Sans MS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en-US" sz="2800" b="1" dirty="0">
                <a:solidFill>
                  <a:srgbClr val="FFFF00"/>
                </a:solidFill>
                <a:latin typeface="Comic Sans MS"/>
                <a:ea typeface="Times New Roman"/>
              </a:rPr>
              <a:t>Channel, Channel, Channel.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en-US" sz="2800" b="1" dirty="0">
                <a:solidFill>
                  <a:srgbClr val="FFFF00"/>
                </a:solidFill>
                <a:latin typeface="Comic Sans MS"/>
                <a:ea typeface="Times New Roman"/>
              </a:rPr>
              <a:t> 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en-US" sz="2800" b="1" dirty="0" err="1">
                <a:solidFill>
                  <a:srgbClr val="FFFF00"/>
                </a:solidFill>
                <a:latin typeface="Comic Sans MS"/>
                <a:ea typeface="Times New Roman"/>
              </a:rPr>
              <a:t>Beijo</a:t>
            </a:r>
            <a:r>
              <a:rPr lang="en-US" sz="2800" b="1" dirty="0">
                <a:solidFill>
                  <a:srgbClr val="FFFF00"/>
                </a:solidFill>
                <a:latin typeface="Comic Sans MS"/>
                <a:ea typeface="Times New Roman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Comic Sans MS"/>
                <a:ea typeface="Times New Roman"/>
              </a:rPr>
              <a:t>delirante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Noite apaixonante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Manhã ensolarada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b="1" dirty="0">
                <a:solidFill>
                  <a:srgbClr val="FFFF00"/>
                </a:solidFill>
                <a:latin typeface="Comic Sans MS"/>
                <a:ea typeface="Times New Roman"/>
              </a:rPr>
              <a:t>A alegria está no ar</a:t>
            </a:r>
            <a:endParaRPr lang="pt-BR" sz="2800" b="1" dirty="0">
              <a:solidFill>
                <a:srgbClr val="FFFF00"/>
              </a:solidFill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7270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0">
        <p14:doors dir="vert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0"/>
                            </p:stCondLst>
                            <p:childTnLst>
                              <p:par>
                                <p:cTn id="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0"/>
                            </p:stCondLst>
                            <p:childTnLst>
                              <p:par>
                                <p:cTn id="6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0"/>
                            </p:stCondLst>
                            <p:childTnLst>
                              <p:par>
                                <p:cTn id="7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184757" y="195486"/>
            <a:ext cx="3011796" cy="34624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Pesquisas Elaboração Texto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Internet</a:t>
            </a:r>
            <a:endParaRPr kumimoji="0" lang="pt-BR" sz="1200" b="1" i="0" strike="noStrike" kern="1200" cap="none" spc="0" normalizeH="0" baseline="0" noProof="0" dirty="0" smtClean="0">
              <a:ln>
                <a:noFill/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Imagens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Acervo Pessoal &amp; Internet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 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Músicas </a:t>
            </a:r>
            <a:r>
              <a:rPr kumimoji="0" lang="pt-BR" sz="1400" b="1" i="0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de </a:t>
            </a:r>
            <a:r>
              <a:rPr kumimoji="0" lang="pt-BR" sz="1400" b="1" i="0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Fundo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100" b="1" i="0" strike="noStrike" kern="1200" cap="none" spc="0" normalizeH="0" baseline="0" noProof="0" dirty="0" smtClean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Abertura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Java </a:t>
            </a:r>
            <a:r>
              <a:rPr lang="pt-BR" sz="16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Bleu</a:t>
            </a:r>
            <a:endParaRPr kumimoji="0" lang="pt-BR" sz="1600" b="1" i="0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1" i="0" strike="noStrike" kern="1200" cap="none" spc="0" normalizeH="0" baseline="0" noProof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Acompanhamento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400" b="1" i="0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Moulin</a:t>
            </a:r>
            <a:r>
              <a:rPr kumimoji="0" lang="pt-BR" sz="1400" b="1" i="0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Rouge / </a:t>
            </a:r>
            <a:r>
              <a:rPr kumimoji="0" lang="pt-BR" sz="1400" b="1" i="0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La </a:t>
            </a:r>
            <a:r>
              <a:rPr kumimoji="0" lang="pt-BR" sz="1400" b="1" i="0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Mer</a:t>
            </a:r>
            <a:endParaRPr kumimoji="0" lang="pt-BR" sz="1400" b="1" i="0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1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Encerramento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0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Tut</a:t>
            </a:r>
            <a:r>
              <a:rPr kumimoji="0" lang="pt-BR" sz="1400" b="1" i="0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400" b="1" i="0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En</a:t>
            </a:r>
            <a:r>
              <a:rPr kumimoji="0" lang="pt-BR" sz="1400" b="1" i="0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400" b="1" i="0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Vas</a:t>
            </a:r>
            <a:endParaRPr kumimoji="0" lang="pt-BR" sz="1400" b="1" i="0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</a:t>
            </a:r>
            <a:endParaRPr kumimoji="0" lang="pt-BR" sz="1200" b="1" i="0" strike="noStrike" kern="1200" cap="none" spc="0" normalizeH="0" baseline="0" noProof="0" dirty="0" smtClean="0">
              <a:ln>
                <a:noFill/>
              </a:ln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Alain </a:t>
            </a:r>
            <a:r>
              <a:rPr lang="pt-BR" sz="1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Barrieri</a:t>
            </a:r>
            <a:r>
              <a:rPr lang="pt-BR" sz="1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Noelle</a:t>
            </a:r>
            <a:r>
              <a:rPr lang="pt-BR" sz="1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Cordie</a:t>
            </a:r>
            <a:r>
              <a:rPr kumimoji="0" lang="pt-BR" sz="1200" b="1" i="0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307975" y="3786196"/>
            <a:ext cx="8666865" cy="11849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</a:t>
            </a:r>
            <a:r>
              <a:rPr kumimoji="0" lang="pt-BR" sz="9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ACADÊMICO  28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788" y="312738"/>
            <a:ext cx="3084154" cy="303590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6196399" y="2692592"/>
            <a:ext cx="277875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CRIAÇÃO/PRODUÇÃO/FORMATAÇÃO</a:t>
            </a:r>
            <a:r>
              <a:rPr kumimoji="0" lang="pt-BR" sz="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endParaRPr kumimoji="0" lang="pt-BR" sz="1000" b="1" i="1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20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16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00828"/>
            <a:ext cx="3888432" cy="33070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08118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180000">
        <p14:warp dir="in"/>
        <p:sndAc>
          <p:stSnd loop="1">
            <p:snd r:embed="rId3" name="AlainBarriereAndNoelleCordier-TuT_EnVas-UNEM.wav"/>
          </p:stSnd>
        </p:sndAc>
      </p:transition>
    </mc:Choice>
    <mc:Fallback>
      <p:transition spd="slow" advClick="0" advTm="180000">
        <p:fade/>
        <p:sndAc>
          <p:stSnd loop="1">
            <p:snd r:embed="rId3" name="AlainBarriereAndNoelleCordier-TuT_EnVas-UNE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8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0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600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4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4000"/>
                            </p:stCondLst>
                            <p:childTnLst>
                              <p:par>
                                <p:cTn id="8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4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8000"/>
                            </p:stCondLst>
                            <p:childTnLst>
                              <p:par>
                                <p:cTn id="8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4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4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2000"/>
                            </p:stCondLst>
                            <p:childTnLst>
                              <p:par>
                                <p:cTn id="9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4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6000"/>
                            </p:stCondLst>
                            <p:childTnLst>
                              <p:par>
                                <p:cTn id="10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OS CAMINHOS DE PARI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OS CAMINHOS DE PARIS NOV PUBL - S - 2020</Template>
  <TotalTime>3</TotalTime>
  <Words>464</Words>
  <Application>Microsoft Office PowerPoint</Application>
  <PresentationFormat>Apresentação na tela (16:9)</PresentationFormat>
  <Paragraphs>78</Paragraphs>
  <Slides>11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24" baseType="lpstr">
      <vt:lpstr>Aharoni</vt:lpstr>
      <vt:lpstr>Arial</vt:lpstr>
      <vt:lpstr>Arial Black</vt:lpstr>
      <vt:lpstr>Britannic Bold</vt:lpstr>
      <vt:lpstr>Calibri</vt:lpstr>
      <vt:lpstr>Cambria</vt:lpstr>
      <vt:lpstr>Comic Sans MS</vt:lpstr>
      <vt:lpstr>Curlz MT</vt:lpstr>
      <vt:lpstr>David</vt:lpstr>
      <vt:lpstr>Maiandra GD</vt:lpstr>
      <vt:lpstr>Snap ITC</vt:lpstr>
      <vt:lpstr>Times New Roman</vt:lpstr>
      <vt:lpstr>OS CAMINHOS DE PARIS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</cp:revision>
  <dcterms:created xsi:type="dcterms:W3CDTF">2020-07-22T14:30:36Z</dcterms:created>
  <dcterms:modified xsi:type="dcterms:W3CDTF">2020-07-22T14:34:25Z</dcterms:modified>
  <cp:contentStatus/>
</cp:coreProperties>
</file>