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96" r:id="rId3"/>
  </p:sldMasterIdLst>
  <p:notesMasterIdLst>
    <p:notesMasterId r:id="rId11"/>
  </p:notesMasterIdLst>
  <p:sldIdLst>
    <p:sldId id="284" r:id="rId4"/>
    <p:sldId id="259" r:id="rId5"/>
    <p:sldId id="265" r:id="rId6"/>
    <p:sldId id="271" r:id="rId7"/>
    <p:sldId id="286" r:id="rId8"/>
    <p:sldId id="287" r:id="rId9"/>
    <p:sldId id="285" r:id="rId10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>
      <p:cViewPr varScale="1">
        <p:scale>
          <a:sx n="100" d="100"/>
          <a:sy n="100" d="100"/>
        </p:scale>
        <p:origin x="101" y="3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3A5840-0580-47B0-B261-7BFE5F4E31BE}" type="datetimeFigureOut">
              <a:rPr lang="pt-BR" smtClean="0"/>
              <a:pPr/>
              <a:t>17/07/2021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15547D-4A85-428E-9547-E49B3CDFCF3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368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1C38B-D316-4646-B0D2-57EC371A91C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110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7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1327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8A8AB-4D82-4014-A6E7-292584ADD9E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17/07/2021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A0481-3BA7-4050-B6D4-9A38CF21F90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11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D81F5-A6C9-4249-AE75-6ED80281E53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17/07/2021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43787-6320-4F98-8C3B-BAC5DCF7D01E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251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C3D73-80AD-43C1-8F72-F065AABA3289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17/07/2021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4FB79-8043-49D4-8CAF-AA1EFF6D79B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4136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CFCBB-6673-4C5C-8D89-61B0DB716A07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17/07/2021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9C495-6780-43CD-98EF-031AE2C02E93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968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15B8A-205A-4F61-B5CD-23A00A90909A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17/07/2021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C56AC-1036-47CC-BB77-FD6A1CB448A8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327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7732D-11C4-4BF4-BFE8-44C6B416244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17/07/2021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97426-59A3-4397-BFFF-1CE55F8957A1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51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1AAED-7DC2-46B3-8028-CC2A312D50B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17/07/2021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E8F24-B3C8-4571-B580-1299B012965F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774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F3270-252D-4ED1-9CE8-923BDC874E96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17/07/2021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D88C8-76AD-4692-BE86-33727F260EF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244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EAF15-E6FE-4993-A2A9-1A29604F0DE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17/07/2021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65BA9-528F-4B7E-9B65-3C54506BE0A2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705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CEDDC-B89A-4B8B-BD0D-A707A883F473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17/07/2021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D07CC-AAF3-4B84-95BC-441F3922EB7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8746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7BDBB-1239-4E8B-BC43-BF4979D969DE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17/07/2021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80AE1-A204-409C-A192-CACBA22A13C4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158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07E55-10F7-4A70-BEE7-1D06B6C070A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17/07/2021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CC7C5-2A0D-48E5-90FE-95EEA0A62E1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652885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80647-0CCA-4687-97B3-3475F23AFB5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17/07/2021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8E657-AAE0-4D57-B522-C91CFF0D82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220296"/>
      </p:ext>
    </p:extLst>
  </p:cSld>
  <p:clrMapOvr>
    <a:masterClrMapping/>
  </p:clrMapOvr>
  <p:transition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17/07/2021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4A130-2003-475F-A42B-068E0A545BB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631158"/>
      </p:ext>
    </p:extLst>
  </p:cSld>
  <p:clrMapOvr>
    <a:masterClrMapping/>
  </p:clrMapOvr>
  <p:transition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83B8E-9D3D-4425-831D-AB232369C90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17/07/2021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FF164-FA43-4085-B15D-85B88900DC8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488267"/>
      </p:ext>
    </p:extLst>
  </p:cSld>
  <p:clrMapOvr>
    <a:masterClrMapping/>
  </p:clrMapOvr>
  <p:transition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F1CD4-39DD-4001-8FF7-1113DC93F79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17/07/2021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D246A-0AA3-48C4-AF85-4EE6BEFFC8F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348594"/>
      </p:ext>
    </p:extLst>
  </p:cSld>
  <p:clrMapOvr>
    <a:masterClrMapping/>
  </p:clrMapOvr>
  <p:transition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78354-2997-4765-A583-35B43694CEE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17/07/2021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D727A-89A4-491E-8327-38BF216F683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925864"/>
      </p:ext>
    </p:extLst>
  </p:cSld>
  <p:clrMapOvr>
    <a:masterClrMapping/>
  </p:clrMapOvr>
  <p:transition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E3A47-48B4-4E2D-9B32-D43EB79D71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17/07/2021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B434F-3B16-40C5-95CB-9FD9275C78A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052133"/>
      </p:ext>
    </p:extLst>
  </p:cSld>
  <p:clrMapOvr>
    <a:masterClrMapping/>
  </p:clrMapOvr>
  <p:transition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8B3EB-EB16-4170-AA57-A04DB798FFD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17/07/2021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F333-D552-4451-87F5-51C7C62412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066192"/>
      </p:ext>
    </p:extLst>
  </p:cSld>
  <p:clrMapOvr>
    <a:masterClrMapping/>
  </p:clrMapOvr>
  <p:transition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DCFF7-65BE-4D8C-B987-897415FB240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17/07/2021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57247-55E3-431C-AE52-2518CFDCA14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486487"/>
      </p:ext>
    </p:extLst>
  </p:cSld>
  <p:clrMapOvr>
    <a:masterClrMapping/>
  </p:clrMapOvr>
  <p:transition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3AF7F-DE27-4179-8A42-18849BDE3CB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17/07/2021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B7E4-9B3A-4FB6-A475-4D7F291496F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497955"/>
      </p:ext>
    </p:extLst>
  </p:cSld>
  <p:clrMapOvr>
    <a:masterClrMapping/>
  </p:clrMapOvr>
  <p:transition>
    <p:split orient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444EC-F80C-4797-AD32-72FD012E38A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17/07/2021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5CA0C-DCF6-4B88-A728-960E3E0DBA7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5585357"/>
      </p:ext>
    </p:extLst>
  </p:cSld>
  <p:clrMapOvr>
    <a:masterClrMapping/>
  </p:clrMapOvr>
  <p:transition>
    <p:split orient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96062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0249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8726251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57613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719207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82451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589786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7600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31384142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84215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8500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0BFD0B-B86F-44FA-8C90-296DAD9F817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17/07/2021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B1638F-B710-4BD1-9850-3060DB16C08B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90008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17/07/2021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0C18A3-3A7D-4E6C-A59A-DA3633AB5B6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17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17/07/2021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98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pxhere.com/pt/photo/647179" TargetMode="External"/><Relationship Id="rId3" Type="http://schemas.openxmlformats.org/officeDocument/2006/relationships/audio" Target="../media/audio1.wav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4" Type="http://schemas.openxmlformats.org/officeDocument/2006/relationships/image" Target="../media/image3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hyperlink" Target="https://creativecommons.org/licenses/by-nc-sa/3.0/" TargetMode="Externa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oliraf.wordpress.com/2016/02/21/olhares-da-mouraria/" TargetMode="External"/><Relationship Id="rId5" Type="http://schemas.openxmlformats.org/officeDocument/2006/relationships/image" Target="../media/image9.jpg"/><Relationship Id="rId4" Type="http://schemas.openxmlformats.org/officeDocument/2006/relationships/hyperlink" Target="http://susanacustodio.blogspot.com/2013/08/paineis-de-portugal-panels-of-potugal.html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hr.wiktionary.org/wiki/Lisboa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jota80.blogspot.com/p/lisboa-primera-parte.html" TargetMode="External"/><Relationship Id="rId3" Type="http://schemas.openxmlformats.org/officeDocument/2006/relationships/image" Target="../media/image12.jpg"/><Relationship Id="rId7" Type="http://schemas.openxmlformats.org/officeDocument/2006/relationships/image" Target="../media/image1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4.jpg"/><Relationship Id="rId5" Type="http://schemas.openxmlformats.org/officeDocument/2006/relationships/hyperlink" Target="https://assimterraceu.blogspot.com/2013/04/locais-fora-do-mundo.html" TargetMode="Externa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omocriarpomboscorreio.com.br/2017/01/31/acostumando-o-primeiro-pombo-em-casa/" TargetMode="External"/><Relationship Id="rId7" Type="http://schemas.openxmlformats.org/officeDocument/2006/relationships/image" Target="../media/image19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8.jpg"/><Relationship Id="rId5" Type="http://schemas.openxmlformats.org/officeDocument/2006/relationships/hyperlink" Target="https://pt.wikipedia.org/wiki/Mosaico_portugu%C3%AAs" TargetMode="External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1.jpeg"/><Relationship Id="rId5" Type="http://schemas.openxmlformats.org/officeDocument/2006/relationships/image" Target="../media/image3.gif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 rot="21389471">
            <a:off x="6186876" y="1072928"/>
            <a:ext cx="2799867" cy="540072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rgbClr val="0070C0"/>
                </a:solidFill>
                <a:latin typeface="Mistral" panose="03090702030407020403" pitchFamily="66" charset="0"/>
              </a:rPr>
              <a:t>BAIRROS SECULARES DE LISBOA</a:t>
            </a:r>
            <a:r>
              <a:rPr lang="pt-BR" sz="3600" dirty="0">
                <a:solidFill>
                  <a:srgbClr val="0070C0"/>
                </a:solidFill>
                <a:latin typeface="Mistral" panose="03090702030407020403" pitchFamily="66" charset="0"/>
              </a:rPr>
              <a:t>            </a:t>
            </a:r>
            <a:endParaRPr lang="pt-BR" sz="4800" dirty="0">
              <a:solidFill>
                <a:srgbClr val="0070C0"/>
              </a:solidFill>
              <a:latin typeface="Mistral" pitchFamily="66" charset="0"/>
            </a:endParaRPr>
          </a:p>
        </p:txBody>
      </p:sp>
      <p:grpSp>
        <p:nvGrpSpPr>
          <p:cNvPr id="205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06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19" name="Picture 2" descr="C:\Users\TONINHO\AppData\Local\Microsoft\Windows\Temporary Internet Files\Content.IE5\H9LRW5N4\MP90040356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78897">
            <a:off x="491802" y="431508"/>
            <a:ext cx="2894305" cy="2377558"/>
          </a:xfrm>
          <a:prstGeom prst="rect">
            <a:avLst/>
          </a:prstGeom>
          <a:noFill/>
          <a:effectLst>
            <a:glow rad="571500">
              <a:srgbClr val="4D4D4D">
                <a:satMod val="175000"/>
                <a:alpha val="30000"/>
              </a:srgbClr>
            </a:glow>
            <a:softEdge rad="3556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CaixaDeTexto 20">
            <a:extLst>
              <a:ext uri="{FF2B5EF4-FFF2-40B4-BE49-F238E27FC236}">
                <a16:creationId xmlns:a16="http://schemas.microsoft.com/office/drawing/2014/main" id="{59E8C196-1884-4ACC-B0AA-385A0C13BB55}"/>
              </a:ext>
            </a:extLst>
          </p:cNvPr>
          <p:cNvSpPr txBox="1"/>
          <p:nvPr/>
        </p:nvSpPr>
        <p:spPr>
          <a:xfrm>
            <a:off x="2647949" y="2434753"/>
            <a:ext cx="5429966" cy="206210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São destinos obrigatórios para quem visita ou se desloque à capital de Portugal</a:t>
            </a:r>
            <a:r>
              <a:rPr lang="pt-BR" sz="3200" dirty="0"/>
              <a:t>. 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0D476DB6-E441-4815-92C2-6CE162F7479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678" y="2499742"/>
            <a:ext cx="3205006" cy="24146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616697E-57D4-443B-80AA-8671D613832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3131840" y="229108"/>
            <a:ext cx="3384376" cy="226848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6" name="Picture 6" descr="C:\Users\Gogu\Desktop\542516.gif">
            <a:extLst>
              <a:ext uri="{FF2B5EF4-FFF2-40B4-BE49-F238E27FC236}">
                <a16:creationId xmlns:a16="http://schemas.microsoft.com/office/drawing/2014/main" id="{C4C6D470-8E0A-41CB-8F0E-1F88B2F33B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3227" y="3791972"/>
            <a:ext cx="1551539" cy="1097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6530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35000">
        <p:fade/>
        <p:sndAc>
          <p:stSnd loop="1">
            <p:snd r:embed="rId3" name="guit.lisboa_portugal.sc.wav"/>
          </p:stSnd>
        </p:sndAc>
      </p:transition>
    </mc:Choice>
    <mc:Fallback>
      <p:transition spd="slow" advClick="0" advTm="35000">
        <p:fade/>
        <p:sndAc>
          <p:stSnd loop="1">
            <p:snd r:embed="rId3" name="guit.lisboa_portugal.s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250"/>
                            </p:stCondLst>
                            <p:childTnLst>
                              <p:par>
                                <p:cTn id="2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25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3250"/>
                            </p:stCondLst>
                            <p:childTnLst>
                              <p:par>
                                <p:cTn id="3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ctrTitle"/>
          </p:nvPr>
        </p:nvSpPr>
        <p:spPr>
          <a:xfrm>
            <a:off x="287524" y="2067694"/>
            <a:ext cx="8568952" cy="2216820"/>
          </a:xfrm>
        </p:spPr>
        <p:txBody>
          <a:bodyPr/>
          <a:lstStyle/>
          <a:p>
            <a:pPr>
              <a:spcAft>
                <a:spcPts val="0"/>
              </a:spcAft>
              <a:tabLst>
                <a:tab pos="800100" algn="l"/>
              </a:tabLst>
            </a:pPr>
            <a:br>
              <a:rPr lang="pt-BR" dirty="0">
                <a:latin typeface="Freestyle Script"/>
                <a:ea typeface="Times New Roman"/>
              </a:rPr>
            </a:br>
            <a:br>
              <a:rPr lang="pt-BR" dirty="0">
                <a:latin typeface="Freestyle Script"/>
                <a:ea typeface="Times New Roman"/>
              </a:rPr>
            </a:br>
            <a:r>
              <a:rPr lang="pt-BR" sz="3600" dirty="0">
                <a:latin typeface="Freestyle Script"/>
                <a:ea typeface="Times New Roman"/>
              </a:rPr>
              <a:t>Ostentam centros de cultura, história e arquitetura, onde as pessoas admiram estudam ou simplesmente passeiam descontraidamente, é imperativo encontrá-los, uma vez que fazem parte da identidade Lisboeta; estes bairros proporcionam, a quem os descobre traçar um verdadeiro  mapa pessoal.</a:t>
            </a:r>
            <a:br>
              <a:rPr lang="pt-BR" sz="2400" dirty="0">
                <a:latin typeface="Times New Roman"/>
                <a:ea typeface="Times New Roman"/>
              </a:rPr>
            </a:br>
            <a:endParaRPr lang="pt-BR" sz="3600" dirty="0"/>
          </a:p>
        </p:txBody>
      </p:sp>
      <p:grpSp>
        <p:nvGrpSpPr>
          <p:cNvPr id="3076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07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308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308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308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8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308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4" name="Imagem 3">
            <a:extLst>
              <a:ext uri="{FF2B5EF4-FFF2-40B4-BE49-F238E27FC236}">
                <a16:creationId xmlns:a16="http://schemas.microsoft.com/office/drawing/2014/main" id="{00A551FD-8577-40FD-BEB3-8FACDFE7CB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4033928" y="312490"/>
            <a:ext cx="4824535" cy="2216820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41B9E191-8F3F-48CC-8D78-8FB156DCEF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773926" y="283768"/>
            <a:ext cx="3646684" cy="242792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EADC51BA-2BD9-4AA5-B1A0-2355899F8B09}"/>
              </a:ext>
            </a:extLst>
          </p:cNvPr>
          <p:cNvSpPr txBox="1"/>
          <p:nvPr/>
        </p:nvSpPr>
        <p:spPr>
          <a:xfrm>
            <a:off x="709293" y="5291232"/>
            <a:ext cx="36466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00">
                <a:hlinkClick r:id="rId6" tooltip="https://oliraf.wordpress.com/2016/02/21/olhares-da-mouraria/"/>
              </a:rPr>
              <a:t>Esta Foto</a:t>
            </a:r>
            <a:r>
              <a:rPr lang="pt-BR" sz="900"/>
              <a:t> de Autor Desconhecido está licenciado em </a:t>
            </a:r>
            <a:r>
              <a:rPr lang="pt-BR" sz="900">
                <a:hlinkClick r:id="rId7" tooltip="https://creativecommons.org/licenses/by-nc-sa/3.0/"/>
              </a:rPr>
              <a:t>CC BY-SA-NC</a:t>
            </a:r>
            <a:endParaRPr lang="pt-BR" sz="900"/>
          </a:p>
        </p:txBody>
      </p:sp>
    </p:spTree>
    <p:extLst>
      <p:ext uri="{BB962C8B-B14F-4D97-AF65-F5344CB8AC3E}">
        <p14:creationId xmlns:p14="http://schemas.microsoft.com/office/powerpoint/2010/main" val="3466002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3000">
        <p:fade/>
      </p:transition>
    </mc:Choice>
    <mc:Fallback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4950">
              <a:srgbClr val="2CA2CE"/>
            </a:gs>
            <a:gs pos="82000">
              <a:srgbClr val="00B0F0"/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6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07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308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308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308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8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308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4" name="Retângulo 3"/>
          <p:cNvSpPr/>
          <p:nvPr/>
        </p:nvSpPr>
        <p:spPr>
          <a:xfrm>
            <a:off x="3203848" y="411510"/>
            <a:ext cx="5732659" cy="3970318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LeftFacing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pt-BR" sz="2800" b="1" dirty="0">
                <a:ln w="12700" cmpd="sng">
                  <a:solidFill>
                    <a:srgbClr val="0070C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 cidade como um todo está repleta de monumentos de grande importância, que propiciam magníficos momentos de contemplação, envolvendo a arte e a escultura em estilos próprios, perpetuando historia e romantismo aos apreciadores.</a:t>
            </a:r>
            <a:r>
              <a:rPr lang="pt-BR" sz="2000" b="1" dirty="0">
                <a:ln w="12700" cmpd="sng">
                  <a:solidFill>
                    <a:srgbClr val="0070C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710C9D86-2B4C-4FCF-B980-BC40C42FA5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48019"/>
            <a:ext cx="3600399" cy="479036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16348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3000">
        <p:fade/>
      </p:transition>
    </mc:Choice>
    <mc:Fallback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rgbClr val="FFC000"/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6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07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308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308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308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8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308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4" name="Retângulo 3"/>
          <p:cNvSpPr/>
          <p:nvPr/>
        </p:nvSpPr>
        <p:spPr>
          <a:xfrm>
            <a:off x="497265" y="303479"/>
            <a:ext cx="422744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800" dirty="0">
                <a:latin typeface="Freestyle Script"/>
                <a:ea typeface="Times New Roman"/>
              </a:rPr>
              <a:t>Capital de império teve seu expoente máximo de riqueza na época dos descobrimentos, assegurando um patrimônio único de rara beleza.</a:t>
            </a:r>
            <a:endParaRPr lang="pt-BR" sz="3600" dirty="0">
              <a:latin typeface="Times New Roman"/>
              <a:ea typeface="Times New Roman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AC0D8DAE-6A87-4D78-8BB4-D37E1B4DF1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4644008" y="808370"/>
            <a:ext cx="4314424" cy="4139644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026220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1000">
        <p:fade/>
      </p:transition>
    </mc:Choice>
    <mc:Fallback>
      <p:transition spd="slow" advClick="0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98000">
              <a:srgbClr val="00B0F0"/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722B9DB3-9163-4196-8C6D-ABC6F94C48CE}"/>
              </a:ext>
            </a:extLst>
          </p:cNvPr>
          <p:cNvSpPr txBox="1"/>
          <p:nvPr/>
        </p:nvSpPr>
        <p:spPr>
          <a:xfrm>
            <a:off x="92210" y="671983"/>
            <a:ext cx="2952328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pt-BR" sz="1600" dirty="0">
                <a:solidFill>
                  <a:srgbClr val="FFFF00"/>
                </a:solidFill>
                <a:latin typeface="Comic Sans MS" panose="030F0702030302020204" pitchFamily="66" charset="0"/>
              </a:rPr>
              <a:t>LISBOA ANTIGA</a:t>
            </a:r>
          </a:p>
          <a:p>
            <a:pPr algn="ctr"/>
            <a:endParaRPr lang="pt-BR" sz="1600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pt-BR" sz="1600" dirty="0">
                <a:solidFill>
                  <a:srgbClr val="FFFF00"/>
                </a:solidFill>
                <a:latin typeface="Comic Sans MS" panose="030F0702030302020204" pitchFamily="66" charset="0"/>
              </a:rPr>
              <a:t>BECO DO RECOLHIMENTO</a:t>
            </a:r>
          </a:p>
          <a:p>
            <a:pPr algn="ctr"/>
            <a:endParaRPr lang="pt-BR" sz="1600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pt-BR" sz="1600" dirty="0">
                <a:solidFill>
                  <a:srgbClr val="FFFF00"/>
                </a:solidFill>
                <a:latin typeface="Comic Sans MS" panose="030F0702030302020204" pitchFamily="66" charset="0"/>
              </a:rPr>
              <a:t>SINUOSO E TORTUOSO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D8CAF53E-D356-4E1A-AEC6-2F4B66A52F16}"/>
              </a:ext>
            </a:extLst>
          </p:cNvPr>
          <p:cNvSpPr txBox="1"/>
          <p:nvPr/>
        </p:nvSpPr>
        <p:spPr>
          <a:xfrm>
            <a:off x="125146" y="2643758"/>
            <a:ext cx="250263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auhaus 93" panose="04030905020B02020C02" pitchFamily="82" charset="0"/>
              </a:rPr>
              <a:t>Pessoas observando  </a:t>
            </a:r>
          </a:p>
          <a:p>
            <a:pPr algn="ctr"/>
            <a:endParaRPr lang="pt-BR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auhaus 93" panose="04030905020B02020C02" pitchFamily="82" charset="0"/>
            </a:endParaRPr>
          </a:p>
          <a:p>
            <a:pPr algn="ctr"/>
            <a:r>
              <a:rPr lang="pt-B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auhaus 93" panose="04030905020B02020C02" pitchFamily="82" charset="0"/>
              </a:rPr>
              <a:t>Prédio do casario </a:t>
            </a:r>
          </a:p>
          <a:p>
            <a:pPr algn="ctr"/>
            <a:endParaRPr lang="pt-BR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auhaus 93" panose="04030905020B02020C02" pitchFamily="82" charset="0"/>
            </a:endParaRPr>
          </a:p>
          <a:p>
            <a:pPr algn="ctr"/>
            <a:r>
              <a:rPr lang="pt-B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auhaus 93" panose="04030905020B02020C02" pitchFamily="82" charset="0"/>
              </a:rPr>
              <a:t>Debruçadas nas janelas. </a:t>
            </a:r>
          </a:p>
          <a:p>
            <a:pPr algn="ctr"/>
            <a:endParaRPr lang="pt-BR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auhaus 93" panose="04030905020B02020C02" pitchFamily="82" charset="0"/>
            </a:endParaRPr>
          </a:p>
          <a:p>
            <a:pPr algn="ctr"/>
            <a:r>
              <a:rPr lang="pt-B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auhaus 93" panose="04030905020B02020C02" pitchFamily="82" charset="0"/>
              </a:rPr>
              <a:t>As românticas ruelas</a:t>
            </a:r>
            <a:r>
              <a:rPr lang="pt-BR" sz="1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auhaus 93" panose="04030905020B02020C02" pitchFamily="82" charset="0"/>
              </a:rPr>
              <a:t>.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6BA2D6CC-C1CC-4C2F-907C-3749B7DBE09F}"/>
              </a:ext>
            </a:extLst>
          </p:cNvPr>
          <p:cNvSpPr txBox="1"/>
          <p:nvPr/>
        </p:nvSpPr>
        <p:spPr>
          <a:xfrm rot="459739">
            <a:off x="6415365" y="846465"/>
            <a:ext cx="2679040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b="1" dirty="0">
                <a:ln w="12700">
                  <a:solidFill>
                    <a:srgbClr val="00B0F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SAUDADES DE UM </a:t>
            </a:r>
            <a:br>
              <a:rPr lang="pt-BR" b="1" dirty="0">
                <a:ln w="12700">
                  <a:solidFill>
                    <a:srgbClr val="00B0F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</a:br>
            <a:br>
              <a:rPr lang="pt-BR" b="1" dirty="0">
                <a:ln w="12700">
                  <a:solidFill>
                    <a:srgbClr val="00B0F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</a:br>
            <a:r>
              <a:rPr lang="pt-BR" b="1" dirty="0">
                <a:ln w="12700">
                  <a:solidFill>
                    <a:srgbClr val="00B0F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PASSADO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D8398284-E2D7-482F-95F8-C10BDC462C9E}"/>
              </a:ext>
            </a:extLst>
          </p:cNvPr>
          <p:cNvSpPr txBox="1"/>
          <p:nvPr/>
        </p:nvSpPr>
        <p:spPr>
          <a:xfrm rot="236779">
            <a:off x="5842215" y="2033141"/>
            <a:ext cx="309634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Que ainda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 ostenta o presente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8A52CF80-38B7-41DB-A596-AF3BA4BD0EAC}"/>
              </a:ext>
            </a:extLst>
          </p:cNvPr>
          <p:cNvSpPr txBox="1"/>
          <p:nvPr/>
        </p:nvSpPr>
        <p:spPr>
          <a:xfrm>
            <a:off x="5808818" y="3365549"/>
            <a:ext cx="2860646" cy="1569660"/>
          </a:xfrm>
          <a:prstGeom prst="rect">
            <a:avLst/>
          </a:prstGeom>
          <a:noFill/>
        </p:spPr>
        <p:txBody>
          <a:bodyPr wrap="square">
            <a:prstTxWarp prst="textStop">
              <a:avLst/>
            </a:prstTxWarp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3200" dirty="0">
                <a:latin typeface="Freestyle Script"/>
                <a:ea typeface="Times New Roman"/>
              </a:rPr>
              <a:t>Das velhas senhoras e seus fados.</a:t>
            </a: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3200" dirty="0">
                <a:latin typeface="Freestyle Script"/>
                <a:ea typeface="Times New Roman"/>
              </a:rPr>
              <a:t>Do burburinho matinal</a:t>
            </a:r>
            <a:r>
              <a:rPr lang="pt-BR" sz="2400" dirty="0">
                <a:latin typeface="Freestyle Script"/>
                <a:ea typeface="Times New Roman"/>
              </a:rPr>
              <a:t>.</a:t>
            </a:r>
            <a:endParaRPr lang="pt-BR" sz="1600" dirty="0">
              <a:effectLst/>
              <a:latin typeface="Times New Roman"/>
              <a:ea typeface="Times New Roman"/>
            </a:endParaRP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D10DBB9C-72A8-48C6-A74C-25615A2EC7DA}"/>
              </a:ext>
            </a:extLst>
          </p:cNvPr>
          <p:cNvSpPr txBox="1"/>
          <p:nvPr/>
        </p:nvSpPr>
        <p:spPr>
          <a:xfrm>
            <a:off x="2570952" y="130849"/>
            <a:ext cx="423329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1400" b="1" cap="none" spc="0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Ravie" panose="04040805050809020602" pitchFamily="82" charset="0"/>
              </a:rPr>
              <a:t>Nas andanças pela cidade, a construção de um poema</a:t>
            </a:r>
          </a:p>
          <a:p>
            <a:pPr algn="ctr"/>
            <a:r>
              <a:rPr lang="pt-BR" sz="1800" b="1" cap="none" spc="0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BECOS,</a:t>
            </a:r>
          </a:p>
          <a:p>
            <a:pPr algn="ctr"/>
            <a:r>
              <a:rPr lang="pt-BR" sz="1800" b="1" cap="none" spc="0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CALÇADAS E SACADAS</a:t>
            </a:r>
            <a:endParaRPr lang="pt-BR" sz="44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756FF3A0-C702-4224-8EA2-3EF41D3BB4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0952" y="521931"/>
            <a:ext cx="2211603" cy="234677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A915D9A4-918D-4372-9736-3A21AEC4EE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2309646" y="2993291"/>
            <a:ext cx="2144449" cy="194191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6E6DF8E1-EDA9-45AB-9EDD-C84CA4D5B96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7130" y="614540"/>
            <a:ext cx="2019369" cy="232682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B8F55B2C-A87D-4E98-BD2A-0B10EF60078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4244850" y="2946412"/>
            <a:ext cx="2073163" cy="207316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11776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76000">
        <p:sndAc>
          <p:stSnd>
            <p:snd r:embed="rId2" name="portuguesa.wav"/>
          </p:stSnd>
        </p:sndAc>
      </p:transition>
    </mc:Choice>
    <mc:Fallback>
      <p:transition spd="slow" advClick="0" advTm="76000">
        <p:sndAc>
          <p:stSnd>
            <p:snd r:embed="rId2" name="portugues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0"/>
                            </p:stCondLst>
                            <p:childTnLst>
                              <p:par>
                                <p:cTn id="3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0"/>
                            </p:stCondLst>
                            <p:childTnLst>
                              <p:par>
                                <p:cTn id="3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5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0"/>
                            </p:stCondLst>
                            <p:childTnLst>
                              <p:par>
                                <p:cTn id="4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0"/>
                            </p:stCondLst>
                            <p:childTnLst>
                              <p:par>
                                <p:cTn id="5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0"/>
                            </p:stCondLst>
                            <p:childTnLst>
                              <p:par>
                                <p:cTn id="5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0"/>
                            </p:stCondLst>
                            <p:childTnLst>
                              <p:par>
                                <p:cTn id="6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5000"/>
                            </p:stCondLst>
                            <p:childTnLst>
                              <p:par>
                                <p:cTn id="8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0"/>
                            </p:stCondLst>
                            <p:childTnLst>
                              <p:par>
                                <p:cTn id="9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65000"/>
                            </p:stCondLst>
                            <p:childTnLst>
                              <p:par>
                                <p:cTn id="10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7000">
              <a:schemeClr val="accent1">
                <a:lumMod val="60000"/>
                <a:lumOff val="40000"/>
              </a:schemeClr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8E09B65D-C1FD-4F4F-AE40-9B5CCBD91270}"/>
              </a:ext>
            </a:extLst>
          </p:cNvPr>
          <p:cNvSpPr txBox="1"/>
          <p:nvPr/>
        </p:nvSpPr>
        <p:spPr>
          <a:xfrm>
            <a:off x="467544" y="361568"/>
            <a:ext cx="280831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1800" dirty="0">
                <a:solidFill>
                  <a:srgbClr val="FFFF00"/>
                </a:solidFill>
                <a:latin typeface="Comic Sans MS" panose="030F0702030302020204" pitchFamily="66" charset="0"/>
              </a:rPr>
              <a:t>Jogam milho nas calçadas.</a:t>
            </a:r>
          </a:p>
          <a:p>
            <a:pPr algn="ctr"/>
            <a:r>
              <a:rPr lang="pt-BR" sz="1800" dirty="0">
                <a:solidFill>
                  <a:srgbClr val="FFFF00"/>
                </a:solidFill>
                <a:latin typeface="Comic Sans MS" panose="030F0702030302020204" pitchFamily="66" charset="0"/>
              </a:rPr>
              <a:t>Para ouvir o arrulhar dos pombos.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32579B0A-E2D8-46CF-ACFF-AD607FCDF861}"/>
              </a:ext>
            </a:extLst>
          </p:cNvPr>
          <p:cNvSpPr txBox="1"/>
          <p:nvPr/>
        </p:nvSpPr>
        <p:spPr>
          <a:xfrm rot="20934326">
            <a:off x="255273" y="3323670"/>
            <a:ext cx="2952328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rgbClr val="FFFF00"/>
                </a:solidFill>
                <a:latin typeface="Cooper Black" panose="0208090404030B020404" pitchFamily="18" charset="0"/>
              </a:rPr>
              <a:t>E sentindo o </a:t>
            </a:r>
          </a:p>
          <a:p>
            <a:pPr algn="ctr"/>
            <a:r>
              <a:rPr lang="pt-BR" sz="2800" dirty="0">
                <a:solidFill>
                  <a:srgbClr val="FFFF00"/>
                </a:solidFill>
                <a:latin typeface="Cooper Black" panose="0208090404030B020404" pitchFamily="18" charset="0"/>
              </a:rPr>
              <a:t>panorama de outrora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8A15E8BD-CE0C-4AB2-9ED4-4E8F2E04687B}"/>
              </a:ext>
            </a:extLst>
          </p:cNvPr>
          <p:cNvSpPr txBox="1"/>
          <p:nvPr/>
        </p:nvSpPr>
        <p:spPr>
          <a:xfrm rot="224949">
            <a:off x="6156176" y="447892"/>
            <a:ext cx="266091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Velhas sacadas</a:t>
            </a:r>
          </a:p>
          <a:p>
            <a:pPr algn="ctr"/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lisboetas!</a:t>
            </a:r>
          </a:p>
          <a:p>
            <a:pPr algn="ctr"/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Com risonhos sonhos</a:t>
            </a:r>
            <a:r>
              <a:rPr lang="pt-BR" sz="2400" dirty="0">
                <a:solidFill>
                  <a:srgbClr val="FFFF00"/>
                </a:solidFill>
              </a:rPr>
              <a:t>.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5466DD7C-9BB6-47E6-8D7F-188997CF4789}"/>
              </a:ext>
            </a:extLst>
          </p:cNvPr>
          <p:cNvSpPr txBox="1"/>
          <p:nvPr/>
        </p:nvSpPr>
        <p:spPr>
          <a:xfrm rot="375105">
            <a:off x="6444208" y="2427734"/>
            <a:ext cx="230229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latin typeface="Forte" panose="03060902040502070203" pitchFamily="66" charset="0"/>
              </a:rPr>
              <a:t>De olhares lusitanos</a:t>
            </a: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10FAED02-D9CE-421C-8573-5BC055CE4C7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90768" y="1585918"/>
            <a:ext cx="2660915" cy="1995686"/>
          </a:xfrm>
          <a:prstGeom prst="rect">
            <a:avLst/>
          </a:prstGeom>
          <a:effectLst>
            <a:softEdge rad="635000"/>
          </a:effectLst>
          <a:scene3d>
            <a:camera prst="perspectiveContrastingLeftFacing"/>
            <a:lightRig rig="threePt" dir="t"/>
          </a:scene3d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B9565448-CF52-4274-8A71-EA5791CF4F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rot="19932743">
            <a:off x="168075" y="1862719"/>
            <a:ext cx="2095500" cy="133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E9F8E6AC-4063-402C-AC9F-958F2BC0D93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175" y="213926"/>
            <a:ext cx="2867371" cy="300037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4E7F63A3-5838-452B-8E0B-DF32628BC6D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5202" y="2461145"/>
            <a:ext cx="3076578" cy="268235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50650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76000">
        <p:split orient="vert"/>
      </p:transition>
    </mc:Choice>
    <mc:Fallback>
      <p:transition spd="slow" advClick="0" advTm="7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0"/>
                            </p:stCondLst>
                            <p:childTnLst>
                              <p:par>
                                <p:cTn id="39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0"/>
                            </p:stCondLst>
                            <p:childTnLst>
                              <p:par>
                                <p:cTn id="4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0" decel="100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0" decel="100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decel="100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decel="100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06728" y="1641360"/>
            <a:ext cx="5405679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 EDIÇÃO  FORMATAÇÃO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4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   </a:t>
            </a:r>
            <a:endParaRPr lang="pt-BR" sz="1400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Fundo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Guitarras Portuguesas 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Eu Não Sei Quem Te Perdeu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 Pedro </a:t>
            </a:r>
            <a:r>
              <a:rPr lang="pt-B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Abrunhosa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rgbClr val="FFC000"/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136513"/>
            <a:ext cx="1998222" cy="1504847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3353987" y="3885396"/>
            <a:ext cx="5558420" cy="1159998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http://vendraminiletras.blogspot.com/</a:t>
            </a:r>
            <a:endParaRPr lang="pt-BR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825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788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825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788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28</a:t>
            </a:r>
          </a:p>
        </p:txBody>
      </p:sp>
    </p:spTree>
    <p:extLst>
      <p:ext uri="{BB962C8B-B14F-4D97-AF65-F5344CB8AC3E}">
        <p14:creationId xmlns:p14="http://schemas.microsoft.com/office/powerpoint/2010/main" val="2743219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0" advClick="0" advTm="181000">
        <p14:ferris dir="l"/>
        <p:sndAc>
          <p:stSnd loop="1">
            <p:snd r:embed="rId3" name="Pedro Abrunhosa Eu não sei quem te perdeu.wav"/>
          </p:stSnd>
        </p:sndAc>
      </p:transition>
    </mc:Choice>
    <mc:Fallback>
      <p:transition spd="slow" advClick="0" advTm="181000">
        <p:fade/>
        <p:sndAc>
          <p:stSnd loop="1">
            <p:snd r:embed="rId3" name="Pedro Abrunhosa Eu não sei quem te perde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6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IRROS SECULARES DE LISBOA o poema está misturado (melhorar)">
  <a:themeElements>
    <a:clrScheme name="Personalizada 2">
      <a:dk1>
        <a:srgbClr val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NTIGO AS MÃOS DE MINHA MÃE - S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BAIRROS SECULARES DE LISBOA</Template>
  <TotalTime>71</TotalTime>
  <Words>302</Words>
  <Application>Microsoft Office PowerPoint</Application>
  <PresentationFormat>Apresentação na tela (16:9)</PresentationFormat>
  <Paragraphs>51</Paragraphs>
  <Slides>7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17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7</vt:i4>
      </vt:variant>
    </vt:vector>
  </HeadingPairs>
  <TitlesOfParts>
    <vt:vector size="27" baseType="lpstr">
      <vt:lpstr>Arabic Typesetting</vt:lpstr>
      <vt:lpstr>Arial</vt:lpstr>
      <vt:lpstr>Arial Black</vt:lpstr>
      <vt:lpstr>Bauhaus 93</vt:lpstr>
      <vt:lpstr>Britannic Bold</vt:lpstr>
      <vt:lpstr>Calibri</vt:lpstr>
      <vt:lpstr>Cambria</vt:lpstr>
      <vt:lpstr>Comic Sans MS</vt:lpstr>
      <vt:lpstr>Cooper Black</vt:lpstr>
      <vt:lpstr>David</vt:lpstr>
      <vt:lpstr>Forte</vt:lpstr>
      <vt:lpstr>Freestyle Script</vt:lpstr>
      <vt:lpstr>Maiandra GD</vt:lpstr>
      <vt:lpstr>Mistral</vt:lpstr>
      <vt:lpstr>Ravie</vt:lpstr>
      <vt:lpstr>Times New Roman</vt:lpstr>
      <vt:lpstr>Wingdings 2</vt:lpstr>
      <vt:lpstr>BAIRROS SECULARES DE LISBOA o poema está misturado (melhorar)</vt:lpstr>
      <vt:lpstr>ANTIGO AS MÃOS DE MINHA MÃE - S</vt:lpstr>
      <vt:lpstr>1_Viagem</vt:lpstr>
      <vt:lpstr>BAIRROS SECULARES DE LISBOA            </vt:lpstr>
      <vt:lpstr>  Ostentam centros de cultura, história e arquitetura, onde as pessoas admiram estudam ou simplesmente passeiam descontraidamente, é imperativo encontrá-los, uma vez que fazem parte da identidade Lisboeta; estes bairros proporcionam, a quem os descobre traçar um verdadeiro  mapa pessoal.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BAIRROS SECULARES DE LISBOA            </dc:title>
  <dc:creator>Antonio</dc:creator>
  <cp:lastModifiedBy>Antonio</cp:lastModifiedBy>
  <cp:revision>1</cp:revision>
  <dcterms:created xsi:type="dcterms:W3CDTF">2021-07-17T13:26:41Z</dcterms:created>
  <dcterms:modified xsi:type="dcterms:W3CDTF">2021-07-17T14:37:59Z</dcterms:modified>
</cp:coreProperties>
</file>