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851" r:id="rId2"/>
  </p:sldMasterIdLst>
  <p:notesMasterIdLst>
    <p:notesMasterId r:id="rId12"/>
  </p:notesMasterIdLst>
  <p:sldIdLst>
    <p:sldId id="296" r:id="rId3"/>
    <p:sldId id="321" r:id="rId4"/>
    <p:sldId id="322" r:id="rId5"/>
    <p:sldId id="327" r:id="rId6"/>
    <p:sldId id="328" r:id="rId7"/>
    <p:sldId id="323" r:id="rId8"/>
    <p:sldId id="324" r:id="rId9"/>
    <p:sldId id="329" r:id="rId10"/>
    <p:sldId id="307" r:id="rId1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  <a:srgbClr val="406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5046" autoAdjust="0"/>
  </p:normalViewPr>
  <p:slideViewPr>
    <p:cSldViewPr>
      <p:cViewPr varScale="1">
        <p:scale>
          <a:sx n="108" d="100"/>
          <a:sy n="108" d="100"/>
        </p:scale>
        <p:origin x="86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01/12/2020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22797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96591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2366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1023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3516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551135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5678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9485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01/12/2020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936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975179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662009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63376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842818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48318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934530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632207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37119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232959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  <p:sldLayoutId id="2147483864" r:id="rId13"/>
    <p:sldLayoutId id="2147483865" r:id="rId14"/>
    <p:sldLayoutId id="2147483866" r:id="rId15"/>
    <p:sldLayoutId id="2147483867" r:id="rId16"/>
    <p:sldLayoutId id="2147483868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6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13" name="Imagem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571" y="2020962"/>
            <a:ext cx="2741079" cy="278303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976" y="3338939"/>
            <a:ext cx="2837410" cy="21124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279" y="3300931"/>
            <a:ext cx="2327120" cy="172307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4114217" y="2772760"/>
            <a:ext cx="252028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adley Hand ITC" panose="03070402050302030203" pitchFamily="66" charset="0"/>
              </a:rPr>
              <a:t>ME </a:t>
            </a:r>
          </a:p>
          <a:p>
            <a:pPr algn="ctr"/>
            <a:r>
              <a:rPr lang="pt-BR" sz="3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adley Hand ITC" panose="03070402050302030203" pitchFamily="66" charset="0"/>
              </a:rPr>
              <a:t>DESPEÇO</a:t>
            </a:r>
            <a:endParaRPr lang="pt-BR" sz="3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399" y="1892394"/>
            <a:ext cx="3802839" cy="3055619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21" name="Picture 8" descr="CD (ani)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44248" y="4601590"/>
            <a:ext cx="404813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33000">
        <p:fade/>
        <p:sndAc>
          <p:stSnd loop="1">
            <p:snd r:embed="rId2" name="Al Martino - Spanish Eyes.wav"/>
          </p:stSnd>
        </p:sndAc>
      </p:transition>
    </mc:Choice>
    <mc:Fallback>
      <p:transition spd="slow" advClick="0" advTm="33000">
        <p:fade/>
        <p:sndAc>
          <p:stSnd loop="1">
            <p:snd r:embed="rId2" name="Al Martino - Spanish Ey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solidFill>
          <a:schemeClr val="tx2">
            <a:lumMod val="60000"/>
            <a:lumOff val="40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CaixaDeTexto 1"/>
          <p:cNvSpPr txBox="1"/>
          <p:nvPr/>
        </p:nvSpPr>
        <p:spPr>
          <a:xfrm>
            <a:off x="3553124" y="388567"/>
            <a:ext cx="5123332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accent4">
                    <a:lumMod val="75000"/>
                  </a:schemeClr>
                </a:solidFill>
                <a:latin typeface="Brush Script MT" panose="03060802040406070304" pitchFamily="66" charset="0"/>
              </a:rPr>
              <a:t>Neste poema, </a:t>
            </a:r>
          </a:p>
          <a:p>
            <a:r>
              <a:rPr lang="pt-BR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Brush Script MT" panose="03060802040406070304" pitchFamily="66" charset="0"/>
              </a:rPr>
              <a:t> </a:t>
            </a:r>
            <a:r>
              <a:rPr lang="pt-BR" sz="2400" b="1" i="1" spc="6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Forte" panose="03060902040502070203" pitchFamily="66" charset="0"/>
              </a:rPr>
              <a:t>ME DESPEÇO</a:t>
            </a:r>
          </a:p>
          <a:p>
            <a:r>
              <a:rPr lang="pt-BR" b="1" i="1" spc="600" dirty="0" smtClean="0">
                <a:solidFill>
                  <a:schemeClr val="accent5">
                    <a:lumMod val="75000"/>
                  </a:schemeClr>
                </a:solidFill>
                <a:latin typeface="Forte" panose="03060902040502070203" pitchFamily="66" charset="0"/>
              </a:rPr>
              <a:t>(junho 2003)</a:t>
            </a:r>
          </a:p>
          <a:p>
            <a:r>
              <a:rPr lang="pt-BR" sz="2400" b="1" dirty="0" smtClean="0">
                <a:solidFill>
                  <a:schemeClr val="bg2"/>
                </a:solidFill>
                <a:latin typeface="Brush Script MT" panose="03060802040406070304" pitchFamily="66" charset="0"/>
              </a:rPr>
              <a:t>o </a:t>
            </a:r>
            <a:r>
              <a:rPr lang="pt-BR" sz="2400" b="1" dirty="0" smtClean="0">
                <a:solidFill>
                  <a:schemeClr val="bg2"/>
                </a:solidFill>
                <a:latin typeface="Brush Script MT" panose="03060802040406070304" pitchFamily="66" charset="0"/>
              </a:rPr>
              <a:t>poeta</a:t>
            </a:r>
            <a:endParaRPr lang="pt-BR" sz="2400" b="1" dirty="0" smtClean="0">
              <a:solidFill>
                <a:schemeClr val="bg2"/>
              </a:solidFill>
              <a:latin typeface="Brush Script MT" panose="03060802040406070304" pitchFamily="66" charset="0"/>
            </a:endParaRPr>
          </a:p>
          <a:p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Jorge Humberto,</a:t>
            </a:r>
            <a:r>
              <a:rPr lang="pt-BR" sz="2800" b="1" dirty="0" smtClean="0">
                <a:solidFill>
                  <a:schemeClr val="accent1"/>
                </a:solidFill>
                <a:latin typeface="Brush Script MT" panose="03060802040406070304" pitchFamily="66" charset="0"/>
              </a:rPr>
              <a:t> </a:t>
            </a:r>
          </a:p>
          <a:p>
            <a:pPr algn="ctr"/>
            <a:r>
              <a:rPr lang="pt-BR" sz="2800" b="1" dirty="0" smtClean="0">
                <a:solidFill>
                  <a:schemeClr val="accent1"/>
                </a:solidFill>
                <a:latin typeface="Brush Script MT" panose="03060802040406070304" pitchFamily="66" charset="0"/>
              </a:rPr>
              <a:t>Arrebanhou com suas palavras, uma construção  sólida, de onde surgiu um  muro forte, estabelecendo fronteiras, de onde, do alto, pode antever todo um panorama que segue adiante. </a:t>
            </a:r>
            <a:endParaRPr lang="pt-BR" dirty="0"/>
          </a:p>
          <a:p>
            <a:pPr algn="ctr"/>
            <a:endParaRPr lang="pt-BR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05" y="179750"/>
            <a:ext cx="2998489" cy="447081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8" name="Retângulo 17"/>
          <p:cNvSpPr/>
          <p:nvPr/>
        </p:nvSpPr>
        <p:spPr>
          <a:xfrm>
            <a:off x="323529" y="4158485"/>
            <a:ext cx="26696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</a:rPr>
              <a:t>“Por sua decisão, o texto está escrito de acordo com a antiga ortografia”</a:t>
            </a:r>
          </a:p>
          <a:p>
            <a:pPr algn="ctr"/>
            <a:endParaRPr lang="pt-BR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8" t="5675" r="49347" b="-5675"/>
          <a:stretch/>
        </p:blipFill>
        <p:spPr>
          <a:xfrm rot="21362658">
            <a:off x="6175820" y="633340"/>
            <a:ext cx="2311152" cy="159769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perspectiveContrastingLeftFacing"/>
            <a:lightRig rig="threePt" dir="t"/>
          </a:scene3d>
          <a:sp3d>
            <a:bevelT prst="relaxedInset"/>
          </a:sp3d>
        </p:spPr>
      </p:pic>
    </p:spTree>
    <p:extLst>
      <p:ext uri="{BB962C8B-B14F-4D97-AF65-F5344CB8AC3E}">
        <p14:creationId xmlns:p14="http://schemas.microsoft.com/office/powerpoint/2010/main" val="125591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8000">
        <p:fade/>
      </p:transition>
    </mc:Choice>
    <mc:Fallback>
      <p:transition spd="slow" advClick="0" advTm="4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9000"/>
                            </p:stCondLst>
                            <p:childTnLst>
                              <p:par>
                                <p:cTn id="5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3000"/>
                            </p:stCondLst>
                            <p:childTnLst>
                              <p:par>
                                <p:cTn id="7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275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75" accel="100000" fill="hold">
                                          <p:stCondLst>
                                            <p:cond delay="42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57870"/>
            <a:ext cx="2736304" cy="46085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128776" y="1179542"/>
            <a:ext cx="1078418" cy="682783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tângulo 3"/>
          <p:cNvSpPr/>
          <p:nvPr/>
        </p:nvSpPr>
        <p:spPr>
          <a:xfrm>
            <a:off x="3491880" y="567121"/>
            <a:ext cx="5218162" cy="3416320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Arial" panose="020B0604020202020204" pitchFamily="34" charset="0"/>
              </a:rPr>
              <a:t>Quanto pode sofrer um homem?</a:t>
            </a:r>
            <a:b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Arial" panose="020B0604020202020204" pitchFamily="34" charset="0"/>
              </a:rPr>
            </a:b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Arial" panose="020B0604020202020204" pitchFamily="34" charset="0"/>
              </a:rPr>
              <a:t>Quando sabe ele que esse está a ser</a:t>
            </a:r>
            <a:b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Arial" panose="020B0604020202020204" pitchFamily="34" charset="0"/>
              </a:rPr>
            </a:b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Arial" panose="020B0604020202020204" pitchFamily="34" charset="0"/>
              </a:rPr>
              <a:t>o limite suportável para a sua dor?</a:t>
            </a:r>
            <a:endParaRPr lang="pt-BR" alt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Arial" panose="020B0604020202020204" pitchFamily="34" charset="0"/>
              </a:rPr>
              <a:t>Sempre busquei em mim e nas coisas</a:t>
            </a:r>
            <a:b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Arial" panose="020B0604020202020204" pitchFamily="34" charset="0"/>
              </a:rPr>
            </a:b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Arial" panose="020B0604020202020204" pitchFamily="34" charset="0"/>
              </a:rPr>
              <a:t>a simplicidade dessas mesmas coisas</a:t>
            </a:r>
            <a:r>
              <a:rPr lang="pt-BR" altLang="pt-BR" sz="1600" dirty="0">
                <a:solidFill>
                  <a:srgbClr val="222222"/>
                </a:solidFill>
                <a:cs typeface="Arial" panose="020B0604020202020204" pitchFamily="34" charset="0"/>
              </a:rPr>
              <a:t>.</a:t>
            </a:r>
            <a:endParaRPr lang="pt-BR" altLang="pt-BR" sz="1600" dirty="0"/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730" y="142874"/>
            <a:ext cx="5544616" cy="4229100"/>
          </a:xfrm>
          <a:prstGeom prst="rect">
            <a:avLst/>
          </a:prstGeom>
          <a:effectLst>
            <a:softEdge rad="31750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83737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3000">
        <p:fade/>
        <p:sndAc>
          <p:stSnd loop="1">
            <p:snd r:embed="rId2" name="Crazy.wav"/>
          </p:stSnd>
        </p:sndAc>
      </p:transition>
    </mc:Choice>
    <mc:Fallback xmlns="">
      <p:transition spd="slow" advClick="0" advTm="33000">
        <p:fade/>
        <p:sndAc>
          <p:stSnd loop="1">
            <p:snd r:embed="rId7" name="Craz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750"/>
                            </p:stCondLst>
                            <p:childTnLst>
                              <p:par>
                                <p:cTn id="3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67" y="267494"/>
            <a:ext cx="2088232" cy="46085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499" y="4171396"/>
            <a:ext cx="6814914" cy="89514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tângulo 3"/>
          <p:cNvSpPr/>
          <p:nvPr/>
        </p:nvSpPr>
        <p:spPr>
          <a:xfrm>
            <a:off x="3563888" y="699542"/>
            <a:ext cx="4572000" cy="3046988"/>
          </a:xfrm>
          <a:prstGeom prst="rect">
            <a:avLst/>
          </a:prstGeom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panose="020B0604020202020204" pitchFamily="34" charset="0"/>
              </a:rPr>
              <a:t>O sólido hierático de uma pedra.</a:t>
            </a:r>
            <a:endParaRPr lang="pt-BR" alt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panose="020B0604020202020204" pitchFamily="34" charset="0"/>
              </a:rPr>
              <a:t>A fragilidade firme de uma flor.</a:t>
            </a:r>
            <a:endParaRPr lang="pt-BR" alt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panose="020B0604020202020204" pitchFamily="34" charset="0"/>
              </a:rPr>
              <a:t>O dizer que há num rio</a:t>
            </a:r>
            <a:endParaRPr lang="pt-BR" alt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panose="020B0604020202020204" pitchFamily="34" charset="0"/>
              </a:rPr>
              <a:t>o vulgo inconstante de uma onda,</a:t>
            </a:r>
            <a:endParaRPr lang="pt-BR" alt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Arial" panose="020B0604020202020204" pitchFamily="34" charset="0"/>
              </a:rPr>
              <a:t>no seu fluxo e refluxo.</a:t>
            </a:r>
            <a:endParaRPr lang="pt-BR" alt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571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5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57" y="633460"/>
            <a:ext cx="1769368" cy="429994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500" y="4110694"/>
            <a:ext cx="7200800" cy="9837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tângulo 3"/>
          <p:cNvSpPr/>
          <p:nvPr/>
        </p:nvSpPr>
        <p:spPr>
          <a:xfrm>
            <a:off x="3521646" y="762912"/>
            <a:ext cx="4572000" cy="30469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prstTxWarp prst="textStop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cs typeface="Arial" panose="020B0604020202020204" pitchFamily="34" charset="0"/>
              </a:rPr>
              <a:t>Todos os meus sentidos</a:t>
            </a:r>
            <a:endParaRPr lang="pt-BR" altLang="pt-BR" sz="2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cs typeface="Arial" panose="020B0604020202020204" pitchFamily="34" charset="0"/>
              </a:rPr>
              <a:t>são desprovidos de quaisquer</a:t>
            </a:r>
            <a:endParaRPr lang="pt-BR" altLang="pt-BR" sz="2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cs typeface="Arial" panose="020B0604020202020204" pitchFamily="34" charset="0"/>
              </a:rPr>
              <a:t>normas rígidas ou factuais.</a:t>
            </a:r>
            <a:endParaRPr lang="pt-BR" altLang="pt-BR" sz="2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cs typeface="Arial" panose="020B0604020202020204" pitchFamily="34" charset="0"/>
              </a:rPr>
              <a:t>E aqueles com que nasci  me despi deles,</a:t>
            </a:r>
            <a:endParaRPr lang="pt-BR" altLang="pt-BR" sz="2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cs typeface="Arial" panose="020B0604020202020204" pitchFamily="34" charset="0"/>
              </a:rPr>
              <a:t>do seu Humano a mim imposto. </a:t>
            </a:r>
            <a:endParaRPr lang="pt-BR" altLang="pt-BR" sz="2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45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2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5" tmFilter="0, 0; 0.125,0.2665; 0.25,0.4; 0.375,0.465; 0.5,0.5;  0.625,0.535; 0.75,0.6; 0.875,0.7335; 1,1">
                                          <p:stCondLst>
                                            <p:cond delay="28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75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0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125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5">
                <a:lumMod val="60000"/>
                <a:lumOff val="4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15" name="Imagem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7494"/>
            <a:ext cx="2016224" cy="444395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14085"/>
            <a:ext cx="7128792" cy="91339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7" name="Retângulo 16"/>
          <p:cNvSpPr/>
          <p:nvPr/>
        </p:nvSpPr>
        <p:spPr>
          <a:xfrm>
            <a:off x="3768502" y="454842"/>
            <a:ext cx="4572000" cy="3539430"/>
          </a:xfrm>
          <a:prstGeom prst="rect">
            <a:avLst/>
          </a:prstGeom>
        </p:spPr>
        <p:txBody>
          <a:bodyPr>
            <a:spAutoFit/>
            <a:scene3d>
              <a:camera prst="perspectiveHeroicExtremeRightFacing"/>
              <a:lightRig rig="threePt" dir="t"/>
            </a:scene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cs typeface="Arial" panose="020B0604020202020204" pitchFamily="34" charset="0"/>
              </a:rPr>
              <a:t>Por exemplo eu não cheiro as fragrâncias</a:t>
            </a:r>
            <a:br>
              <a:rPr lang="pt-BR" alt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cs typeface="Arial" panose="020B0604020202020204" pitchFamily="34" charset="0"/>
              </a:rPr>
            </a:br>
            <a:r>
              <a:rPr lang="pt-BR" alt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cs typeface="Arial" panose="020B0604020202020204" pitchFamily="34" charset="0"/>
              </a:rPr>
              <a:t>que supostamente há em cada flor,</a:t>
            </a:r>
            <a:endParaRPr lang="pt-BR" alt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cs typeface="Arial" panose="020B0604020202020204" pitchFamily="34" charset="0"/>
              </a:rPr>
              <a:t>pelo contrário</a:t>
            </a:r>
            <a:br>
              <a:rPr lang="pt-BR" alt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cs typeface="Arial" panose="020B0604020202020204" pitchFamily="34" charset="0"/>
              </a:rPr>
            </a:br>
            <a:r>
              <a:rPr lang="pt-BR" alt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cs typeface="Arial" panose="020B0604020202020204" pitchFamily="34" charset="0"/>
              </a:rPr>
              <a:t>isso seria retirar-lhe toda a sua beleza.</a:t>
            </a:r>
            <a:endParaRPr lang="pt-BR" alt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05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2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750"/>
                            </p:stCondLst>
                            <p:childTnLst>
                              <p:par>
                                <p:cTn id="2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25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25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25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4">
                <a:lumMod val="50000"/>
                <a:lumOff val="5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" y="339502"/>
            <a:ext cx="2736304" cy="446449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896166"/>
            <a:ext cx="6480720" cy="124733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8" name="Retângulo 17"/>
          <p:cNvSpPr/>
          <p:nvPr/>
        </p:nvSpPr>
        <p:spPr>
          <a:xfrm>
            <a:off x="2871477" y="577952"/>
            <a:ext cx="4572000" cy="3416320"/>
          </a:xfrm>
          <a:prstGeom prst="rect">
            <a:avLst/>
          </a:prstGeom>
        </p:spPr>
        <p:txBody>
          <a:bodyPr>
            <a:spAutoFit/>
            <a:scene3d>
              <a:camera prst="perspectiveHeroicExtremeLeftFacing"/>
              <a:lightRig rig="threePt" dir="t"/>
            </a:scene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dirty="0">
                <a:solidFill>
                  <a:srgbClr val="222222"/>
                </a:solidFill>
                <a:cs typeface="Arial" panose="020B0604020202020204" pitchFamily="34" charset="0"/>
              </a:rPr>
              <a:t>Por isso eu escuto-a, e é ela,</a:t>
            </a:r>
            <a:endParaRPr lang="pt-BR" altLang="pt-BR" sz="24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dirty="0">
                <a:solidFill>
                  <a:srgbClr val="222222"/>
                </a:solidFill>
                <a:cs typeface="Arial" panose="020B0604020202020204" pitchFamily="34" charset="0"/>
              </a:rPr>
              <a:t>quem me diz de seu olor.</a:t>
            </a:r>
            <a:endParaRPr lang="pt-BR" altLang="pt-BR" sz="24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dirty="0">
                <a:solidFill>
                  <a:srgbClr val="222222"/>
                </a:solidFill>
                <a:cs typeface="Arial" panose="020B0604020202020204" pitchFamily="34" charset="0"/>
              </a:rPr>
              <a:t>Em cada forçar de raiz,</a:t>
            </a:r>
            <a:endParaRPr lang="pt-BR" altLang="pt-BR" sz="24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dirty="0">
                <a:solidFill>
                  <a:srgbClr val="222222"/>
                </a:solidFill>
                <a:cs typeface="Arial" panose="020B0604020202020204" pitchFamily="34" charset="0"/>
              </a:rPr>
              <a:t>em cada movimento de terra,</a:t>
            </a:r>
            <a:endParaRPr lang="pt-BR" altLang="pt-BR" sz="24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dirty="0">
                <a:solidFill>
                  <a:srgbClr val="222222"/>
                </a:solidFill>
                <a:cs typeface="Arial" panose="020B0604020202020204" pitchFamily="34" charset="0"/>
              </a:rPr>
              <a:t>que, agora sim, já liberta,</a:t>
            </a:r>
            <a:endParaRPr lang="pt-BR" altLang="pt-BR" sz="24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dirty="0">
                <a:solidFill>
                  <a:srgbClr val="222222"/>
                </a:solidFill>
                <a:cs typeface="Arial" panose="020B0604020202020204" pitchFamily="34" charset="0"/>
              </a:rPr>
              <a:t>fala-me de suas essências fragrantes...</a:t>
            </a:r>
            <a:endParaRPr lang="pt-BR" altLang="pt-BR" sz="24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2400" dirty="0">
              <a:solidFill>
                <a:srgbClr val="22222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8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750"/>
                            </p:stCondLst>
                            <p:childTnLst>
                              <p:par>
                                <p:cTn id="2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250"/>
                            </p:stCondLst>
                            <p:childTnLst>
                              <p:par>
                                <p:cTn id="3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750"/>
                            </p:stCondLst>
                            <p:childTnLst>
                              <p:par>
                                <p:cTn id="4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250"/>
                            </p:stCondLst>
                            <p:childTnLst>
                              <p:par>
                                <p:cTn id="4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750"/>
                            </p:stCondLst>
                            <p:childTnLst>
                              <p:par>
                                <p:cTn id="5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00" fill="hold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00" fill="hold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4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4500" fill="hold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00" fill="hold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4">
                <a:lumMod val="50000"/>
                <a:lumOff val="5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40" y="431800"/>
            <a:ext cx="2519255" cy="42799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845458"/>
            <a:ext cx="6624736" cy="103309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7" name="Retângulo 16"/>
          <p:cNvSpPr/>
          <p:nvPr/>
        </p:nvSpPr>
        <p:spPr>
          <a:xfrm>
            <a:off x="3563888" y="431800"/>
            <a:ext cx="4572000" cy="3785652"/>
          </a:xfrm>
          <a:prstGeom prst="rect">
            <a:avLst/>
          </a:prstGeom>
        </p:spPr>
        <p:txBody>
          <a:bodyPr>
            <a:spAutoFit/>
            <a:scene3d>
              <a:camera prst="isometricOffAxis2Lef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dirty="0">
                <a:ln>
                  <a:solidFill>
                    <a:srgbClr val="00B0F0"/>
                  </a:solidFill>
                </a:ln>
                <a:solidFill>
                  <a:srgbClr val="222222"/>
                </a:solidFill>
                <a:cs typeface="Arial" panose="020B0604020202020204" pitchFamily="34" charset="0"/>
              </a:rPr>
              <a:t>Então...</a:t>
            </a:r>
            <a:br>
              <a:rPr lang="pt-BR" altLang="pt-BR" sz="2400" dirty="0">
                <a:ln>
                  <a:solidFill>
                    <a:srgbClr val="00B0F0"/>
                  </a:solidFill>
                </a:ln>
                <a:solidFill>
                  <a:srgbClr val="222222"/>
                </a:solidFill>
                <a:cs typeface="Arial" panose="020B0604020202020204" pitchFamily="34" charset="0"/>
              </a:rPr>
            </a:br>
            <a:r>
              <a:rPr lang="pt-BR" altLang="pt-BR" sz="2400" dirty="0">
                <a:ln>
                  <a:solidFill>
                    <a:srgbClr val="00B0F0"/>
                  </a:solidFill>
                </a:ln>
                <a:solidFill>
                  <a:srgbClr val="222222"/>
                </a:solidFill>
                <a:cs typeface="Arial" panose="020B0604020202020204" pitchFamily="34" charset="0"/>
              </a:rPr>
              <a:t>estarei  eu assim tão errado</a:t>
            </a:r>
            <a:br>
              <a:rPr lang="pt-BR" altLang="pt-BR" sz="2400" dirty="0">
                <a:ln>
                  <a:solidFill>
                    <a:srgbClr val="00B0F0"/>
                  </a:solidFill>
                </a:ln>
                <a:solidFill>
                  <a:srgbClr val="222222"/>
                </a:solidFill>
                <a:cs typeface="Arial" panose="020B0604020202020204" pitchFamily="34" charset="0"/>
              </a:rPr>
            </a:br>
            <a:r>
              <a:rPr lang="pt-BR" altLang="pt-BR" sz="2400" dirty="0">
                <a:ln>
                  <a:solidFill>
                    <a:srgbClr val="00B0F0"/>
                  </a:solidFill>
                </a:ln>
                <a:solidFill>
                  <a:srgbClr val="222222"/>
                </a:solidFill>
                <a:cs typeface="Arial" panose="020B0604020202020204" pitchFamily="34" charset="0"/>
              </a:rPr>
              <a:t>na concepção que faço deste todo</a:t>
            </a:r>
            <a:endParaRPr lang="pt-BR" altLang="pt-BR" sz="2400" dirty="0">
              <a:ln>
                <a:solidFill>
                  <a:srgbClr val="00B0F0"/>
                </a:solidFill>
              </a:ln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dirty="0">
                <a:ln>
                  <a:solidFill>
                    <a:srgbClr val="00B0F0"/>
                  </a:solidFill>
                </a:ln>
                <a:solidFill>
                  <a:srgbClr val="222222"/>
                </a:solidFill>
                <a:cs typeface="Arial" panose="020B0604020202020204" pitchFamily="34" charset="0"/>
              </a:rPr>
              <a:t>Natureza,</a:t>
            </a:r>
            <a:endParaRPr lang="pt-BR" altLang="pt-BR" sz="2400" dirty="0">
              <a:ln>
                <a:solidFill>
                  <a:srgbClr val="00B0F0"/>
                </a:solidFill>
              </a:ln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dirty="0">
                <a:ln>
                  <a:solidFill>
                    <a:srgbClr val="00B0F0"/>
                  </a:solidFill>
                </a:ln>
                <a:solidFill>
                  <a:srgbClr val="222222"/>
                </a:solidFill>
                <a:cs typeface="Arial" panose="020B0604020202020204" pitchFamily="34" charset="0"/>
              </a:rPr>
              <a:t>que me faz sentir inapropriado aos demais,</a:t>
            </a:r>
            <a:br>
              <a:rPr lang="pt-BR" altLang="pt-BR" sz="2400" dirty="0">
                <a:ln>
                  <a:solidFill>
                    <a:srgbClr val="00B0F0"/>
                  </a:solidFill>
                </a:ln>
                <a:solidFill>
                  <a:srgbClr val="222222"/>
                </a:solidFill>
                <a:cs typeface="Arial" panose="020B0604020202020204" pitchFamily="34" charset="0"/>
              </a:rPr>
            </a:br>
            <a:r>
              <a:rPr lang="pt-BR" altLang="pt-BR" sz="2400" dirty="0">
                <a:ln>
                  <a:solidFill>
                    <a:srgbClr val="00B0F0"/>
                  </a:solidFill>
                </a:ln>
                <a:solidFill>
                  <a:srgbClr val="222222"/>
                </a:solidFill>
                <a:cs typeface="Arial" panose="020B0604020202020204" pitchFamily="34" charset="0"/>
              </a:rPr>
              <a:t>e estranho a mim mesmo?</a:t>
            </a:r>
            <a:endParaRPr lang="pt-BR" altLang="pt-BR" sz="2400" dirty="0">
              <a:ln>
                <a:solidFill>
                  <a:srgbClr val="00B0F0"/>
                </a:solidFill>
              </a:ln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dirty="0">
                <a:ln>
                  <a:solidFill>
                    <a:srgbClr val="00B0F0"/>
                  </a:solidFill>
                </a:ln>
                <a:solidFill>
                  <a:srgbClr val="222222"/>
                </a:solidFill>
                <a:cs typeface="Arial" panose="020B0604020202020204" pitchFamily="34" charset="0"/>
              </a:rPr>
              <a:t/>
            </a:r>
            <a:br>
              <a:rPr lang="pt-BR" altLang="pt-BR" sz="2400" dirty="0">
                <a:ln>
                  <a:solidFill>
                    <a:srgbClr val="00B0F0"/>
                  </a:solidFill>
                </a:ln>
                <a:solidFill>
                  <a:srgbClr val="222222"/>
                </a:solidFill>
                <a:cs typeface="Arial" panose="020B0604020202020204" pitchFamily="34" charset="0"/>
              </a:rPr>
            </a:br>
            <a:endParaRPr lang="pt-BR" altLang="pt-BR" sz="2400" dirty="0">
              <a:ln>
                <a:solidFill>
                  <a:srgbClr val="00B0F0"/>
                </a:solidFill>
              </a:ln>
            </a:endParaRP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693" y="-30811"/>
            <a:ext cx="5040560" cy="412191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3441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4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05377" y="259452"/>
            <a:ext cx="2062367" cy="3585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  <a:endParaRPr lang="pt-BR" sz="11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 Poema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PORTUGUÊS</a:t>
            </a:r>
            <a:endParaRPr lang="pt-BR" sz="105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spc="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</a:t>
            </a:r>
            <a:r>
              <a:rPr lang="pt-BR" sz="12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600" b="1" i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</a:t>
            </a:r>
            <a:r>
              <a:rPr lang="pt-BR" sz="1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Spanish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Eyes</a:t>
            </a:r>
            <a:endParaRPr lang="pt-BR" sz="11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 - Al Martino</a:t>
            </a:r>
            <a:endParaRPr lang="pt-BR" sz="11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Crazy</a:t>
            </a:r>
            <a:endParaRPr lang="pt-BR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Piove</a:t>
            </a: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(</a:t>
            </a: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ciau</a:t>
            </a: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, </a:t>
            </a: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ciau</a:t>
            </a: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bambina) 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 - Domenico </a:t>
            </a: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Modugno</a:t>
            </a:r>
            <a:r>
              <a:rPr lang="pt-BR" sz="12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050" b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4355976" y="3844163"/>
            <a:ext cx="4602477" cy="10464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4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4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4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9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lang="pt-BR" sz="7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2951" y="3837609"/>
            <a:ext cx="4029009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it-IT" sz="2000" dirty="0">
                <a:solidFill>
                  <a:srgbClr val="202122"/>
                </a:solidFill>
                <a:latin typeface="Arial" panose="020B0604020202020204" pitchFamily="34" charset="0"/>
              </a:rPr>
              <a:t>cantautore, chitarrista, attore, presentatore, regista e politico italiano (1928-1994</a:t>
            </a:r>
            <a:r>
              <a:rPr lang="it-IT" sz="800" dirty="0">
                <a:solidFill>
                  <a:srgbClr val="202122"/>
                </a:solidFill>
                <a:latin typeface="Arial" panose="020B0604020202020204" pitchFamily="34" charset="0"/>
              </a:rPr>
              <a:t>)</a:t>
            </a:r>
            <a:endParaRPr lang="pt-BR" sz="600" dirty="0"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3" y="172427"/>
            <a:ext cx="2370229" cy="1928293"/>
          </a:xfrm>
          <a:prstGeom prst="ellipse">
            <a:avLst/>
          </a:prstGeom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softEdge rad="12700"/>
          </a:effectLst>
          <a:scene3d>
            <a:camera prst="orthographicFront"/>
            <a:lightRig rig="twoPt" dir="t"/>
          </a:scene3d>
          <a:sp3d extrusionH="76200" contourW="12700" prstMaterial="translucentPowder">
            <a:bevelT prst="convex"/>
            <a:extrusionClr>
              <a:schemeClr val="accent4">
                <a:lumMod val="40000"/>
                <a:lumOff val="60000"/>
              </a:schemeClr>
            </a:extrusionClr>
            <a:contourClr>
              <a:srgbClr val="00B0F0"/>
            </a:contourClr>
          </a:sp3d>
        </p:spPr>
      </p:pic>
      <p:sp>
        <p:nvSpPr>
          <p:cNvPr id="4" name="Retângulo 3"/>
          <p:cNvSpPr/>
          <p:nvPr/>
        </p:nvSpPr>
        <p:spPr>
          <a:xfrm rot="21408598">
            <a:off x="6907376" y="2225200"/>
            <a:ext cx="183534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FORMATADOR</a:t>
            </a:r>
            <a:endParaRPr lang="pt-BR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</a:t>
            </a:r>
            <a:r>
              <a:rPr lang="pt-BR" sz="32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24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0">
        <p14:flythrough dir="out"/>
        <p:sndAc>
          <p:stSnd loop="1">
            <p:snd r:embed="rId2" name="Domenico Modugno - Piove( ciao ciao bambina).wav"/>
          </p:stSnd>
        </p:sndAc>
      </p:transition>
    </mc:Choice>
    <mc:Fallback xmlns="">
      <p:transition spd="slow" advClick="0" advTm="180000">
        <p:fade/>
        <p:sndAc>
          <p:stSnd loop="1">
            <p:snd r:embed="rId7" name="Domenico Modugno - Piove( ciao ciao bambin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4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novissimo do jorge  ME DESPEÇO 19-11</Template>
  <TotalTime>29</TotalTime>
  <Words>195</Words>
  <Application>Microsoft Office PowerPoint</Application>
  <PresentationFormat>Apresentação na tela (16:9)</PresentationFormat>
  <Paragraphs>57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9</vt:i4>
      </vt:variant>
    </vt:vector>
  </HeadingPairs>
  <TitlesOfParts>
    <vt:vector size="25" baseType="lpstr">
      <vt:lpstr>ＭＳ Ｐゴシック</vt:lpstr>
      <vt:lpstr>Aharoni</vt:lpstr>
      <vt:lpstr>Arial</vt:lpstr>
      <vt:lpstr>Arial Black</vt:lpstr>
      <vt:lpstr>Bradley Hand ITC</vt:lpstr>
      <vt:lpstr>Britannic Bold</vt:lpstr>
      <vt:lpstr>Brush Script MT</vt:lpstr>
      <vt:lpstr>Calibri</vt:lpstr>
      <vt:lpstr>Century Gothic</vt:lpstr>
      <vt:lpstr>David</vt:lpstr>
      <vt:lpstr>Forte</vt:lpstr>
      <vt:lpstr>Maiandra GD</vt:lpstr>
      <vt:lpstr>Monotype Corsiva</vt:lpstr>
      <vt:lpstr>Wingdings 3</vt:lpstr>
      <vt:lpstr>JORGE HUMBERTO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3</cp:revision>
  <dcterms:created xsi:type="dcterms:W3CDTF">2020-12-01T19:24:15Z</dcterms:created>
  <dcterms:modified xsi:type="dcterms:W3CDTF">2020-12-01T19:53:39Z</dcterms:modified>
</cp:coreProperties>
</file>