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15" r:id="rId2"/>
  </p:sldMasterIdLst>
  <p:notesMasterIdLst>
    <p:notesMasterId r:id="rId10"/>
  </p:notesMasterIdLst>
  <p:sldIdLst>
    <p:sldId id="315" r:id="rId3"/>
    <p:sldId id="296" r:id="rId4"/>
    <p:sldId id="316" r:id="rId5"/>
    <p:sldId id="317" r:id="rId6"/>
    <p:sldId id="318" r:id="rId7"/>
    <p:sldId id="319" r:id="rId8"/>
    <p:sldId id="307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5046" autoAdjust="0"/>
  </p:normalViewPr>
  <p:slideViewPr>
    <p:cSldViewPr>
      <p:cViewPr varScale="1">
        <p:scale>
          <a:sx n="109" d="100"/>
          <a:sy n="109" d="100"/>
        </p:scale>
        <p:origin x="691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24/02/2022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84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02675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138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8177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27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2048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2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55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24/02/2022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40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7724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9295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3347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30109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3097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45712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1484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03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/>
              <a:t>Haga clic para modificar el estilo de texto del patrón</a:t>
            </a:r>
          </a:p>
          <a:p>
            <a:pPr lvl="1"/>
            <a:r>
              <a:rPr lang="es-ES" altLang="pt-BR"/>
              <a:t>Segundo nivel</a:t>
            </a:r>
          </a:p>
          <a:p>
            <a:pPr lvl="2"/>
            <a:r>
              <a:rPr lang="es-ES" altLang="pt-BR"/>
              <a:t>Tercer nivel</a:t>
            </a:r>
          </a:p>
          <a:p>
            <a:pPr lvl="3"/>
            <a:r>
              <a:rPr lang="es-ES" altLang="pt-BR"/>
              <a:t>Cuarto nivel</a:t>
            </a:r>
          </a:p>
          <a:p>
            <a:pPr lvl="4"/>
            <a:r>
              <a:rPr lang="es-ES" altLang="pt-BR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86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g"/><Relationship Id="rId5" Type="http://schemas.openxmlformats.org/officeDocument/2006/relationships/image" Target="../media/image6.gif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gif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jpg"/><Relationship Id="rId5" Type="http://schemas.openxmlformats.org/officeDocument/2006/relationships/image" Target="../media/image6.gif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2.jp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gif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pn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vor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95" y="493606"/>
            <a:ext cx="4062964" cy="429994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Alvor_régi_halászkikötõje-Algarv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958" y="37999"/>
            <a:ext cx="4283968" cy="23017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016" y="2129711"/>
            <a:ext cx="4514906" cy="266383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Retângulo 1"/>
          <p:cNvSpPr/>
          <p:nvPr/>
        </p:nvSpPr>
        <p:spPr>
          <a:xfrm rot="21264824">
            <a:off x="1833462" y="3351893"/>
            <a:ext cx="2790056" cy="1569660"/>
          </a:xfrm>
          <a:prstGeom prst="rect">
            <a:avLst/>
          </a:prstGeom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wrap="square">
            <a:prstTxWarp prst="textStop">
              <a:avLst>
                <a:gd name="adj" fmla="val 16332"/>
              </a:avLst>
            </a:prstTxWarp>
            <a:spAutoFit/>
          </a:bodyPr>
          <a:lstStyle/>
          <a:p>
            <a:pPr algn="ctr"/>
            <a:r>
              <a:rPr 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Minhas muitas incertezas</a:t>
            </a:r>
          </a:p>
          <a:p>
            <a:br>
              <a:rPr lang="pt-BR" sz="2400" dirty="0"/>
            </a:br>
            <a:endParaRPr lang="pt-BR" sz="2400" dirty="0"/>
          </a:p>
        </p:txBody>
      </p:sp>
      <p:sp>
        <p:nvSpPr>
          <p:cNvPr id="5" name="Retângulo 4"/>
          <p:cNvSpPr/>
          <p:nvPr/>
        </p:nvSpPr>
        <p:spPr>
          <a:xfrm rot="20711608">
            <a:off x="5850287" y="1527037"/>
            <a:ext cx="3844512" cy="923330"/>
          </a:xfrm>
          <a:prstGeom prst="rect">
            <a:avLst/>
          </a:prstGeom>
        </p:spPr>
        <p:txBody>
          <a:bodyPr wrap="square">
            <a:prstTxWarp prst="textArchDown">
              <a:avLst>
                <a:gd name="adj" fmla="val 2532976"/>
              </a:avLst>
            </a:prstTxWarp>
            <a:spAutoFit/>
          </a:bodyPr>
          <a:lstStyle/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Ah,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pt-BR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dêem-me</a:t>
            </a: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rosas,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e um mar</a:t>
            </a:r>
          </a:p>
          <a:p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de calma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!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1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1">
                    <a:lumMod val="5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415662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:fade/>
        <p:sndAc>
          <p:stSnd loop="1">
            <p:snd r:embed="rId2" name="177 VerdesAnos-CarlosParedes.wav"/>
          </p:stSnd>
        </p:sndAc>
      </p:transition>
    </mc:Choice>
    <mc:Fallback xmlns="">
      <p:transition spd="slow" advClick="0" advTm="33000">
        <p:fade/>
        <p:sndAc>
          <p:stSnd loop="1">
            <p:snd r:embed="rId8" name="177 VerdesAnos-CarlosPared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75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75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75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75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75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6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750"/>
                            </p:stCondLst>
                            <p:childTnLst>
                              <p:par>
                                <p:cTn id="6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6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3059832" y="334400"/>
            <a:ext cx="5617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spc="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9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SONETO</a:t>
            </a:r>
            <a:r>
              <a:rPr lang="pt-BR" sz="2000" b="1" i="1" spc="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tx1">
                    <a:lumMod val="95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  <a:p>
            <a:pPr algn="ctr"/>
            <a:r>
              <a:rPr lang="pt-BR" sz="1400" b="1" i="1" spc="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DO POETA PORTUGUÊS</a:t>
            </a:r>
            <a:r>
              <a:rPr lang="pt-BR" sz="1400" b="1" i="1" spc="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  <a:latin typeface="Poor Richard" panose="02080502050505020702" pitchFamily="18" charset="0"/>
              </a:rPr>
              <a:t> </a:t>
            </a:r>
          </a:p>
          <a:p>
            <a:pPr algn="ctr"/>
            <a:r>
              <a:rPr lang="pt-BR" sz="2000" b="1" i="1" spc="60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0FA8C"/>
                </a:solidFill>
                <a:latin typeface="Forte" panose="03060902040502070203" pitchFamily="66" charset="0"/>
              </a:rPr>
              <a:t>JORGE  HUMBERTO</a:t>
            </a:r>
          </a:p>
          <a:p>
            <a:pPr algn="ctr"/>
            <a:r>
              <a:rPr lang="pt-BR" b="1" i="1" spc="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hiller" panose="04020404031007020602" pitchFamily="82" charset="0"/>
              </a:rPr>
              <a:t>AH, DÊEM-ME ROSAS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4067944" y="1404124"/>
            <a:ext cx="38884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05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“</a:t>
            </a:r>
            <a:r>
              <a:rPr lang="pt-BR" sz="11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Por sua decisão, o texto está escrito de acordo com a antiga ortografia”</a:t>
            </a:r>
            <a:endParaRPr lang="pt-BR" sz="1050" b="1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" name="CaixaDeTexto 1"/>
          <p:cNvSpPr txBox="1"/>
          <p:nvPr/>
        </p:nvSpPr>
        <p:spPr>
          <a:xfrm>
            <a:off x="196185" y="3928372"/>
            <a:ext cx="8775715" cy="1015663"/>
          </a:xfrm>
          <a:prstGeom prst="rect">
            <a:avLst/>
          </a:prstGeom>
          <a:solidFill>
            <a:schemeClr val="tx1">
              <a:lumMod val="85000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</a:rPr>
              <a:t>“O poeta nasce, o orador se faz”.  Ninguém acontece como poeta por uma decisão pessoal.  O poeta se torna criador por uma espécie de contágio, por instinto de vida. 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</a:rPr>
              <a:t>Foi assim com Jorge Humberto, se lançou desde menino em uma aventura chamada poesia, onde em  07-08-2003, produziu mais essa maravilha.</a:t>
            </a:r>
          </a:p>
          <a:p>
            <a:pPr algn="ctr"/>
            <a:r>
              <a:rPr lang="pt-BR" sz="1600" b="1" dirty="0">
                <a:solidFill>
                  <a:srgbClr val="00B0F0"/>
                </a:solidFill>
              </a:rPr>
              <a:t>Toninho Vendramini</a:t>
            </a:r>
          </a:p>
        </p:txBody>
      </p:sp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0"/>
                            </p:stCondLst>
                            <p:childTnLst>
                              <p:par>
                                <p:cTn id="3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79" y="333547"/>
            <a:ext cx="4347225" cy="451448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angle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332493" y="75396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Quis Deus, que eu fosse fraca figura.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Que não tivesse 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nem terras nem empresas.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10831" y="3651870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     E deu-me, por espinhos, excessiva ternura</a:t>
            </a:r>
            <a:b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dirty="0"/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973" y="286161"/>
            <a:ext cx="3850982" cy="444214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1" name="Retângulo 20"/>
          <p:cNvSpPr/>
          <p:nvPr/>
        </p:nvSpPr>
        <p:spPr>
          <a:xfrm>
            <a:off x="4763804" y="1413853"/>
            <a:ext cx="42870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Com que visto, 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as </a:t>
            </a: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Minhas</a:t>
            </a:r>
          </a:p>
          <a:p>
            <a:pPr algn="ctr"/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</a:rPr>
              <a:t> muitas incertezas</a:t>
            </a:r>
            <a:br>
              <a:rPr 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496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  <p:sndAc>
          <p:stSnd loop="1">
            <p:snd r:embed="rId2" name="Aeoliah - For Your Love Only.wav"/>
          </p:stSnd>
        </p:sndAc>
      </p:transition>
    </mc:Choice>
    <mc:Fallback xmlns="">
      <p:transition spd="slow" advClick="0" advTm="35000">
        <p:fade/>
        <p:sndAc>
          <p:stSnd loop="1">
            <p:snd r:embed="rId7" name="Aeoliah - For Your Love On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4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25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75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25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1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25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25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25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25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25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25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25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25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25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98" y="555524"/>
            <a:ext cx="4344046" cy="43084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305" y="196211"/>
            <a:ext cx="4294634" cy="49472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18" name="Retângulo 17"/>
          <p:cNvSpPr/>
          <p:nvPr/>
        </p:nvSpPr>
        <p:spPr>
          <a:xfrm>
            <a:off x="846614" y="1127556"/>
            <a:ext cx="3096344" cy="3164353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 o sono, vem sempre tarde, por esta altura,</a:t>
            </a:r>
            <a:b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Quando a partilha é solidão e reais certezas...</a:t>
            </a:r>
            <a:b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4914642" y="411510"/>
            <a:ext cx="4040149" cy="4339650"/>
          </a:xfrm>
          <a:prstGeom prst="rect">
            <a:avLst/>
          </a:prstGeom>
          <a:ln>
            <a:noFill/>
          </a:ln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 o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*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vetusto caminho, de minha candura,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É uma paisagem vazia. </a:t>
            </a:r>
          </a:p>
          <a:p>
            <a:pPr algn="ctr"/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De mãos ilesas.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490853" y="4583729"/>
            <a:ext cx="45005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rgbClr val="FFFF00"/>
                </a:solidFill>
                <a:latin typeface="Brush Script MT" panose="03060802040406070304" pitchFamily="66" charset="0"/>
              </a:rPr>
              <a:t>*</a:t>
            </a:r>
            <a:r>
              <a:rPr lang="pt-BR" sz="2000" dirty="0">
                <a:solidFill>
                  <a:srgbClr val="FFFF00"/>
                </a:solidFill>
                <a:latin typeface="Forte" panose="03060902040502070203" pitchFamily="66" charset="0"/>
              </a:rPr>
              <a:t>danificado ou deteriorado pelo tempo</a:t>
            </a:r>
            <a:r>
              <a:rPr lang="pt-BR" dirty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2576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25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250"/>
                            </p:stCondLst>
                            <p:childTnLst>
                              <p:par>
                                <p:cTn id="1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25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750"/>
                            </p:stCondLst>
                            <p:childTnLst>
                              <p:par>
                                <p:cTn id="3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923883" y="-66653"/>
            <a:ext cx="1296238" cy="8877299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79" y="184251"/>
            <a:ext cx="4455016" cy="3539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510" y="250535"/>
            <a:ext cx="4977419" cy="3553930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sp>
        <p:nvSpPr>
          <p:cNvPr id="19" name="Retângulo 18"/>
          <p:cNvSpPr/>
          <p:nvPr/>
        </p:nvSpPr>
        <p:spPr>
          <a:xfrm>
            <a:off x="743344" y="596339"/>
            <a:ext cx="312003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Assim, sou dois: o que quer e o que rejeita!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1444555" y="3682755"/>
            <a:ext cx="38589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E </a:t>
            </a:r>
            <a:r>
              <a:rPr lang="pt-BR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revolta-se-me</a:t>
            </a: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</a:rPr>
              <a:t> o coração - a toda a hora, porvir -,</a:t>
            </a:r>
            <a:b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4067945" y="454182"/>
            <a:ext cx="50566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     A vida, e 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com 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ela 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o amor,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que</a:t>
            </a:r>
          </a:p>
          <a:p>
            <a:pPr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me enjeita.</a:t>
            </a:r>
            <a:b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021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25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5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500"/>
                            </p:stCondLst>
                            <p:childTnLst>
                              <p:par>
                                <p:cTn id="2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125" accel="50000" fill="hold">
                                          <p:stCondLst>
                                            <p:cond delay="212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750"/>
                            </p:stCondLst>
                            <p:childTnLst>
                              <p:par>
                                <p:cTn id="3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6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6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750"/>
                            </p:stCondLst>
                            <p:childTnLst>
                              <p:par>
                                <p:cTn id="4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6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6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750"/>
                            </p:stCondLst>
                            <p:childTnLst>
                              <p:par>
                                <p:cTn id="5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6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6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1750"/>
                            </p:stCondLst>
                            <p:childTnLst>
                              <p:par>
                                <p:cTn id="6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60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750"/>
                            </p:stCondLst>
                            <p:childTnLst>
                              <p:par>
                                <p:cTn id="7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6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3750"/>
                            </p:stCondLst>
                            <p:childTnLst>
                              <p:par>
                                <p:cTn id="7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60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6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510" y="382471"/>
            <a:ext cx="4137984" cy="4287187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prst="relaxedInset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3" y="268020"/>
            <a:ext cx="3430538" cy="4493010"/>
          </a:xfrm>
          <a:prstGeom prst="rect">
            <a:avLst/>
          </a:prstGeom>
          <a:ln>
            <a:solidFill>
              <a:schemeClr val="accent4">
                <a:lumMod val="20000"/>
                <a:lumOff val="80000"/>
              </a:schemeClr>
            </a:solidFill>
          </a:ln>
          <a:scene3d>
            <a:camera prst="perspectiveContrastingLeftFacing"/>
            <a:lightRig rig="threePt" dir="t"/>
          </a:scene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7059">
            <a:off x="104448" y="180915"/>
            <a:ext cx="3482792" cy="4633884"/>
          </a:xfrm>
          <a:prstGeom prst="ellipse">
            <a:avLst/>
          </a:prstGeom>
          <a:ln w="63500" cap="rnd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3792737" y="737284"/>
            <a:ext cx="2422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Brancos braços de mulher, </a:t>
            </a:r>
          </a:p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onde dormir</a:t>
            </a:r>
            <a:b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br>
              <a:rPr lang="pt-BR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Retângulo 19"/>
          <p:cNvSpPr/>
          <p:nvPr/>
        </p:nvSpPr>
        <p:spPr>
          <a:xfrm>
            <a:off x="449557" y="670810"/>
            <a:ext cx="263162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</a:rPr>
              <a:t>Ah, </a:t>
            </a:r>
            <a:r>
              <a:rPr lang="pt-BR" sz="32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</a:rPr>
              <a:t>dêem-me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</a:rPr>
              <a:t> rosas,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 Handwriting" panose="03010101010101010101" pitchFamily="66" charset="0"/>
              </a:rPr>
              <a:t> e um mar de calma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!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200" dirty="0"/>
          </a:p>
        </p:txBody>
      </p:sp>
      <p:sp>
        <p:nvSpPr>
          <p:cNvPr id="21" name="Retângulo 20"/>
          <p:cNvSpPr/>
          <p:nvPr/>
        </p:nvSpPr>
        <p:spPr>
          <a:xfrm>
            <a:off x="6117360" y="1578745"/>
            <a:ext cx="2530736" cy="2246769"/>
          </a:xfrm>
          <a:prstGeom prst="rect">
            <a:avLst/>
          </a:prstGeom>
        </p:spPr>
        <p:txBody>
          <a:bodyPr wrap="none">
            <a:prstTxWarp prst="textCurveUp">
              <a:avLst/>
            </a:prstTxWarp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O meu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desassossego,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a 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minha </a:t>
            </a:r>
          </a:p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alma!</a:t>
            </a:r>
            <a:endParaRPr lang="pt-BR" sz="3200" dirty="0"/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1084707" y="2948482"/>
            <a:ext cx="1795745" cy="1754064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0430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4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250"/>
                            </p:stCondLst>
                            <p:childTnLst>
                              <p:par>
                                <p:cTn id="4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42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500"/>
                            </p:stCondLst>
                            <p:childTnLst>
                              <p:par>
                                <p:cTn id="5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6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6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45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6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6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65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6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6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25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6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6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28775" y="518237"/>
            <a:ext cx="3099269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000" b="1" i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32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Verdes Anos</a:t>
            </a:r>
            <a:r>
              <a:rPr lang="pt-BR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For </a:t>
            </a:r>
            <a:r>
              <a:rPr lang="pt-BR" sz="24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Your</a:t>
            </a:r>
            <a:r>
              <a:rPr lang="pt-BR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Love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Spanish Eyes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Al Martino</a:t>
            </a:r>
            <a:endParaRPr lang="pt-BR" sz="28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100" b="1" i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3364847" y="4041935"/>
            <a:ext cx="5483152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4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4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4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28</a:t>
            </a:r>
          </a:p>
        </p:txBody>
      </p:sp>
      <p:sp>
        <p:nvSpPr>
          <p:cNvPr id="2" name="Retângulo 1"/>
          <p:cNvSpPr/>
          <p:nvPr/>
        </p:nvSpPr>
        <p:spPr>
          <a:xfrm>
            <a:off x="3364847" y="3117409"/>
            <a:ext cx="5483152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200" dirty="0"/>
              <a:t>A ânfora Grega, era usada para armazenar água, vinho, azeite, mel e outros produtos. Atravessou os séculos e passou a fazer parte de decorações mais modernas de diferentes maneiras e com muito estilo! Até hoje é uma peça que vale a pena ter no visual de um ambiente.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626" y="387460"/>
            <a:ext cx="3235024" cy="263184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Retângulo 3"/>
          <p:cNvSpPr/>
          <p:nvPr/>
        </p:nvSpPr>
        <p:spPr>
          <a:xfrm rot="571890">
            <a:off x="6324294" y="2415461"/>
            <a:ext cx="24150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1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180000">
        <p14:flythrough dir="out"/>
        <p:sndAc>
          <p:stSnd loop="1">
            <p:snd r:embed="rId2" name="Al Martino - Spanish Eyes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l Martino - Spanish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0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3000"/>
                            </p:stCondLst>
                            <p:childTnLst>
                              <p:par>
                                <p:cTn id="7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OH! DÊEM-ME ROSAS</Template>
  <TotalTime>29</TotalTime>
  <Words>388</Words>
  <Application>Microsoft Office PowerPoint</Application>
  <PresentationFormat>Apresentação na tela (16:9)</PresentationFormat>
  <Paragraphs>70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5" baseType="lpstr">
      <vt:lpstr>arial</vt:lpstr>
      <vt:lpstr>arial</vt:lpstr>
      <vt:lpstr>Arial Black</vt:lpstr>
      <vt:lpstr>Britannic Bold</vt:lpstr>
      <vt:lpstr>Brush Script MT</vt:lpstr>
      <vt:lpstr>Calibri</vt:lpstr>
      <vt:lpstr>Century Gothic</vt:lpstr>
      <vt:lpstr>Chiller</vt:lpstr>
      <vt:lpstr>David</vt:lpstr>
      <vt:lpstr>Eras Bold ITC</vt:lpstr>
      <vt:lpstr>Forte</vt:lpstr>
      <vt:lpstr>Lucida Handwriting</vt:lpstr>
      <vt:lpstr>Maiandra GD</vt:lpstr>
      <vt:lpstr>MV Boli</vt:lpstr>
      <vt:lpstr>Poor Richard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2022-02-24T18:28:27Z</dcterms:created>
  <dcterms:modified xsi:type="dcterms:W3CDTF">2022-02-24T18:57:54Z</dcterms:modified>
</cp:coreProperties>
</file>