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</p:sldMasterIdLst>
  <p:notesMasterIdLst>
    <p:notesMasterId r:id="rId21"/>
  </p:notesMasterIdLst>
  <p:sldIdLst>
    <p:sldId id="277" r:id="rId4"/>
    <p:sldId id="27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80" r:id="rId20"/>
  </p:sldIdLst>
  <p:sldSz cx="9144000" cy="5143500" type="screen16x9"/>
  <p:notesSz cx="6858000" cy="9144000"/>
  <p:defaultTextStyle>
    <a:defPPr>
      <a:defRPr lang="pt-BR"/>
    </a:defPPr>
    <a:lvl1pPr marL="0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2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63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45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27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09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90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72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54" algn="l" defTabSz="9143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153" d="100"/>
          <a:sy n="153" d="100"/>
        </p:scale>
        <p:origin x="162" y="3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9C0FF-EBED-4FEA-9268-B752D640216E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A0657-0E1A-4662-B3D0-0F05483419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418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2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63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45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27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09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90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72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54" algn="l" defTabSz="9143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3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948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grpSp>
        <p:nvGrpSpPr>
          <p:cNvPr id="8" name="Group 7"/>
          <p:cNvGrpSpPr/>
          <p:nvPr/>
        </p:nvGrpSpPr>
        <p:grpSpPr>
          <a:xfrm>
            <a:off x="1194101" y="2165647"/>
            <a:ext cx="6779110" cy="923330"/>
            <a:chOff x="1172584" y="1381459"/>
            <a:chExt cx="6779110" cy="1231106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2" y="1040804"/>
            <a:ext cx="6777318" cy="1298987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25897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5" y="1044163"/>
            <a:ext cx="6779110" cy="923330"/>
            <a:chOff x="1172584" y="1381459"/>
            <a:chExt cx="6779110" cy="1231106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5" y="2165685"/>
            <a:ext cx="6779110" cy="923330"/>
            <a:chOff x="1172584" y="1381459"/>
            <a:chExt cx="6779110" cy="1231106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2" y="903644"/>
            <a:ext cx="7754713" cy="1433037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50" y="2825488"/>
            <a:ext cx="7734747" cy="1125140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5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1680210"/>
            <a:ext cx="3803904" cy="29077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1680210"/>
            <a:ext cx="3442446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210696"/>
            <a:ext cx="3803904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1680210"/>
            <a:ext cx="3447288" cy="493776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208276"/>
            <a:ext cx="3799728" cy="23797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grpSp>
        <p:nvGrpSpPr>
          <p:cNvPr id="14" name="Group 13"/>
          <p:cNvGrpSpPr/>
          <p:nvPr/>
        </p:nvGrpSpPr>
        <p:grpSpPr>
          <a:xfrm>
            <a:off x="1172585" y="1044163"/>
            <a:ext cx="6779110" cy="923330"/>
            <a:chOff x="1172584" y="1381459"/>
            <a:chExt cx="6779110" cy="1231106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grpSp>
        <p:nvGrpSpPr>
          <p:cNvPr id="10" name="Group 9"/>
          <p:cNvGrpSpPr/>
          <p:nvPr/>
        </p:nvGrpSpPr>
        <p:grpSpPr>
          <a:xfrm>
            <a:off x="1172585" y="1044163"/>
            <a:ext cx="6779110" cy="923330"/>
            <a:chOff x="1172584" y="1381459"/>
            <a:chExt cx="6779110" cy="123110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81" y="1258648"/>
            <a:ext cx="3422483" cy="141519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3" y="419550"/>
            <a:ext cx="4116667" cy="4175074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81" y="2702860"/>
            <a:ext cx="3411725" cy="188796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182" indent="0">
              <a:buNone/>
              <a:defRPr sz="1200"/>
            </a:lvl2pPr>
            <a:lvl3pPr marL="914363" indent="0">
              <a:buNone/>
              <a:defRPr sz="1000"/>
            </a:lvl3pPr>
            <a:lvl4pPr marL="1371545" indent="0">
              <a:buNone/>
              <a:defRPr sz="900"/>
            </a:lvl4pPr>
            <a:lvl5pPr marL="1828727" indent="0">
              <a:buNone/>
              <a:defRPr sz="900"/>
            </a:lvl5pPr>
            <a:lvl6pPr marL="2285909" indent="0">
              <a:buNone/>
              <a:defRPr sz="900"/>
            </a:lvl6pPr>
            <a:lvl7pPr marL="2743090" indent="0">
              <a:buNone/>
              <a:defRPr sz="900"/>
            </a:lvl7pPr>
            <a:lvl8pPr marL="3200272" indent="0">
              <a:buNone/>
              <a:defRPr sz="900"/>
            </a:lvl8pPr>
            <a:lvl9pPr marL="3657454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3" y="3501615"/>
            <a:ext cx="7767021" cy="483547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500224"/>
            <a:ext cx="4772156" cy="2698512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182" indent="0">
              <a:buNone/>
              <a:defRPr sz="2800"/>
            </a:lvl2pPr>
            <a:lvl3pPr marL="914363" indent="0">
              <a:buNone/>
              <a:defRPr sz="2400"/>
            </a:lvl3pPr>
            <a:lvl4pPr marL="1371545" indent="0">
              <a:buNone/>
              <a:defRPr sz="2000"/>
            </a:lvl4pPr>
            <a:lvl5pPr marL="1828727" indent="0">
              <a:buNone/>
              <a:defRPr sz="2000"/>
            </a:lvl5pPr>
            <a:lvl6pPr marL="2285909" indent="0">
              <a:buNone/>
              <a:defRPr sz="2000"/>
            </a:lvl6pPr>
            <a:lvl7pPr marL="2743090" indent="0">
              <a:buNone/>
              <a:defRPr sz="2000"/>
            </a:lvl7pPr>
            <a:lvl8pPr marL="3200272" indent="0">
              <a:buNone/>
              <a:defRPr sz="2000"/>
            </a:lvl8pPr>
            <a:lvl9pPr marL="3657454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3993230"/>
            <a:ext cx="7756264" cy="603647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182" indent="0">
              <a:buNone/>
              <a:defRPr sz="1200"/>
            </a:lvl2pPr>
            <a:lvl3pPr marL="914363" indent="0">
              <a:buNone/>
              <a:defRPr sz="1000"/>
            </a:lvl3pPr>
            <a:lvl4pPr marL="1371545" indent="0">
              <a:buNone/>
              <a:defRPr sz="900"/>
            </a:lvl4pPr>
            <a:lvl5pPr marL="1828727" indent="0">
              <a:buNone/>
              <a:defRPr sz="900"/>
            </a:lvl5pPr>
            <a:lvl6pPr marL="2285909" indent="0">
              <a:buNone/>
              <a:defRPr sz="900"/>
            </a:lvl6pPr>
            <a:lvl7pPr marL="2743090" indent="0">
              <a:buNone/>
              <a:defRPr sz="900"/>
            </a:lvl7pPr>
            <a:lvl8pPr marL="3200272" indent="0">
              <a:buNone/>
              <a:defRPr sz="900"/>
            </a:lvl8pPr>
            <a:lvl9pPr marL="3657454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grpSp>
        <p:nvGrpSpPr>
          <p:cNvPr id="11" name="Group 10"/>
          <p:cNvGrpSpPr/>
          <p:nvPr/>
        </p:nvGrpSpPr>
        <p:grpSpPr>
          <a:xfrm>
            <a:off x="1172585" y="1044163"/>
            <a:ext cx="6779110" cy="923330"/>
            <a:chOff x="1172584" y="1381459"/>
            <a:chExt cx="6779110" cy="1231106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1231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2" y="419550"/>
            <a:ext cx="1678193" cy="417507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90" y="637392"/>
            <a:ext cx="5507917" cy="3767866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4594071" y="2045202"/>
            <a:ext cx="4110116" cy="923330"/>
            <a:chOff x="1815339" y="1381458"/>
            <a:chExt cx="5480154" cy="923331"/>
          </a:xfrm>
        </p:grpSpPr>
        <p:sp>
          <p:nvSpPr>
            <p:cNvPr id="12" name="TextBox 11"/>
            <p:cNvSpPr txBox="1"/>
            <p:nvPr/>
          </p:nvSpPr>
          <p:spPr>
            <a:xfrm>
              <a:off x="4000880" y="1381458"/>
              <a:ext cx="1169551" cy="923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99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98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98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98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97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97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96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522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7238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8"/>
            <a:ext cx="7772400" cy="102155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1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996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992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9886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984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9811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977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9735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969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322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22288" y="1033464"/>
            <a:ext cx="4621212" cy="29217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95900" y="1033464"/>
            <a:ext cx="4622800" cy="29217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178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6"/>
            <a:ext cx="4040188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9623" indent="0">
              <a:buNone/>
              <a:defRPr sz="1700" b="1"/>
            </a:lvl2pPr>
            <a:lvl3pPr marL="799245" indent="0">
              <a:buNone/>
              <a:defRPr sz="1600" b="1"/>
            </a:lvl3pPr>
            <a:lvl4pPr marL="1198868" indent="0">
              <a:buNone/>
              <a:defRPr sz="1400" b="1"/>
            </a:lvl4pPr>
            <a:lvl5pPr marL="1598490" indent="0">
              <a:buNone/>
              <a:defRPr sz="1400" b="1"/>
            </a:lvl5pPr>
            <a:lvl6pPr marL="1998113" indent="0">
              <a:buNone/>
              <a:defRPr sz="1400" b="1"/>
            </a:lvl6pPr>
            <a:lvl7pPr marL="2397735" indent="0">
              <a:buNone/>
              <a:defRPr sz="1400" b="1"/>
            </a:lvl7pPr>
            <a:lvl8pPr marL="2797358" indent="0">
              <a:buNone/>
              <a:defRPr sz="1400" b="1"/>
            </a:lvl8pPr>
            <a:lvl9pPr marL="3196980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6"/>
            <a:ext cx="4041775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9623" indent="0">
              <a:buNone/>
              <a:defRPr sz="1700" b="1"/>
            </a:lvl2pPr>
            <a:lvl3pPr marL="799245" indent="0">
              <a:buNone/>
              <a:defRPr sz="1600" b="1"/>
            </a:lvl3pPr>
            <a:lvl4pPr marL="1198868" indent="0">
              <a:buNone/>
              <a:defRPr sz="1400" b="1"/>
            </a:lvl4pPr>
            <a:lvl5pPr marL="1598490" indent="0">
              <a:buNone/>
              <a:defRPr sz="1400" b="1"/>
            </a:lvl5pPr>
            <a:lvl6pPr marL="1998113" indent="0">
              <a:buNone/>
              <a:defRPr sz="1400" b="1"/>
            </a:lvl6pPr>
            <a:lvl7pPr marL="2397735" indent="0">
              <a:buNone/>
              <a:defRPr sz="1400" b="1"/>
            </a:lvl7pPr>
            <a:lvl8pPr marL="2797358" indent="0">
              <a:buNone/>
              <a:defRPr sz="1400" b="1"/>
            </a:lvl8pPr>
            <a:lvl9pPr marL="3196980" indent="0">
              <a:buNone/>
              <a:defRPr sz="14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7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0145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604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405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3" y="204789"/>
            <a:ext cx="3008313" cy="871537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99623" indent="0">
              <a:buNone/>
              <a:defRPr sz="1000"/>
            </a:lvl2pPr>
            <a:lvl3pPr marL="799245" indent="0">
              <a:buNone/>
              <a:defRPr sz="900"/>
            </a:lvl3pPr>
            <a:lvl4pPr marL="1198868" indent="0">
              <a:buNone/>
              <a:defRPr sz="800"/>
            </a:lvl4pPr>
            <a:lvl5pPr marL="1598490" indent="0">
              <a:buNone/>
              <a:defRPr sz="800"/>
            </a:lvl5pPr>
            <a:lvl6pPr marL="1998113" indent="0">
              <a:buNone/>
              <a:defRPr sz="800"/>
            </a:lvl6pPr>
            <a:lvl7pPr marL="2397735" indent="0">
              <a:buNone/>
              <a:defRPr sz="800"/>
            </a:lvl7pPr>
            <a:lvl8pPr marL="2797358" indent="0">
              <a:buNone/>
              <a:defRPr sz="800"/>
            </a:lvl8pPr>
            <a:lvl9pPr marL="3196980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9873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90" y="3600451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90" y="459581"/>
            <a:ext cx="5486400" cy="3086100"/>
          </a:xfrm>
        </p:spPr>
        <p:txBody>
          <a:bodyPr/>
          <a:lstStyle>
            <a:lvl1pPr marL="0" indent="0">
              <a:buNone/>
              <a:defRPr sz="2800"/>
            </a:lvl1pPr>
            <a:lvl2pPr marL="399623" indent="0">
              <a:buNone/>
              <a:defRPr sz="2400"/>
            </a:lvl2pPr>
            <a:lvl3pPr marL="799245" indent="0">
              <a:buNone/>
              <a:defRPr sz="2100"/>
            </a:lvl3pPr>
            <a:lvl4pPr marL="1198868" indent="0">
              <a:buNone/>
              <a:defRPr sz="1700"/>
            </a:lvl4pPr>
            <a:lvl5pPr marL="1598490" indent="0">
              <a:buNone/>
              <a:defRPr sz="1700"/>
            </a:lvl5pPr>
            <a:lvl6pPr marL="1998113" indent="0">
              <a:buNone/>
              <a:defRPr sz="1700"/>
            </a:lvl6pPr>
            <a:lvl7pPr marL="2397735" indent="0">
              <a:buNone/>
              <a:defRPr sz="1700"/>
            </a:lvl7pPr>
            <a:lvl8pPr marL="2797358" indent="0">
              <a:buNone/>
              <a:defRPr sz="1700"/>
            </a:lvl8pPr>
            <a:lvl9pPr marL="3196980" indent="0">
              <a:buNone/>
              <a:defRPr sz="17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90" y="4025505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399623" indent="0">
              <a:buNone/>
              <a:defRPr sz="1000"/>
            </a:lvl2pPr>
            <a:lvl3pPr marL="799245" indent="0">
              <a:buNone/>
              <a:defRPr sz="900"/>
            </a:lvl3pPr>
            <a:lvl4pPr marL="1198868" indent="0">
              <a:buNone/>
              <a:defRPr sz="800"/>
            </a:lvl4pPr>
            <a:lvl5pPr marL="1598490" indent="0">
              <a:buNone/>
              <a:defRPr sz="800"/>
            </a:lvl5pPr>
            <a:lvl6pPr marL="1998113" indent="0">
              <a:buNone/>
              <a:defRPr sz="800"/>
            </a:lvl6pPr>
            <a:lvl7pPr marL="2397735" indent="0">
              <a:buNone/>
              <a:defRPr sz="800"/>
            </a:lvl7pPr>
            <a:lvl8pPr marL="2797358" indent="0">
              <a:buNone/>
              <a:defRPr sz="800"/>
            </a:lvl8pPr>
            <a:lvl9pPr marL="3196980" indent="0">
              <a:buNone/>
              <a:defRPr sz="8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8641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258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570790" y="177406"/>
            <a:ext cx="2347912" cy="377785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290" y="177406"/>
            <a:ext cx="6896100" cy="377785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26/12/2015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927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738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250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829907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7068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8232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2809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129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037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4035734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9623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1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2" y="427618"/>
            <a:ext cx="7756263" cy="790688"/>
          </a:xfrm>
          <a:prstGeom prst="rect">
            <a:avLst/>
          </a:prstGeom>
        </p:spPr>
        <p:txBody>
          <a:bodyPr vert="horz" lIns="91436" tIns="45718" rIns="91436" bIns="45718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9" y="1686262"/>
            <a:ext cx="7745505" cy="290836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4621083"/>
            <a:ext cx="2133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46A6FFF-6385-498C-A870-BC4EC2CE9D27}" type="datetimeFigureOut">
              <a:rPr lang="pt-BR" smtClean="0"/>
              <a:t>26/12/2015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621083"/>
            <a:ext cx="2895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4621083"/>
            <a:ext cx="2133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E24B7BD-1666-41FE-B296-2107BC6A7B1A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363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45" indent="-365745" algn="l" defTabSz="914363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09" indent="-365745" algn="l" defTabSz="914363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2954" indent="-365745" algn="l" defTabSz="914363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00" indent="-320027" algn="l" defTabSz="914363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727" indent="-320027" algn="l" defTabSz="914363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754" indent="-274309" algn="l" defTabSz="914363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781" indent="-274309" algn="l" defTabSz="914363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808" indent="-274309" algn="l" defTabSz="914363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836" indent="-274309" algn="l" defTabSz="914363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2" y="205978"/>
            <a:ext cx="8229600" cy="857250"/>
          </a:xfrm>
          <a:prstGeom prst="rect">
            <a:avLst/>
          </a:prstGeom>
        </p:spPr>
        <p:txBody>
          <a:bodyPr vert="horz" lIns="79925" tIns="39963" rIns="79925" bIns="39963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2" y="1200152"/>
            <a:ext cx="8229600" cy="3394473"/>
          </a:xfrm>
          <a:prstGeom prst="rect">
            <a:avLst/>
          </a:prstGeom>
        </p:spPr>
        <p:txBody>
          <a:bodyPr vert="horz" lIns="79925" tIns="39963" rIns="79925" bIns="39963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79925" tIns="39963" rIns="79925" bIns="3996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99245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799245"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2" y="4767264"/>
            <a:ext cx="2895600" cy="273844"/>
          </a:xfrm>
          <a:prstGeom prst="rect">
            <a:avLst/>
          </a:prstGeom>
        </p:spPr>
        <p:txBody>
          <a:bodyPr vert="horz" lIns="79925" tIns="39963" rIns="79925" bIns="3996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99245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79925" tIns="39963" rIns="79925" bIns="3996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99245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799245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5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799245" rtl="0" eaLnBrk="1" latinLnBrk="0" hangingPunct="1"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9717" indent="-299717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9387" indent="-249764" algn="l" defTabSz="799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99056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679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98301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924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7546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97169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791" indent="-199811" algn="l" defTabSz="799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9623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9245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98868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490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98113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97735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97358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96980" algn="l" defTabSz="79924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40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914400"/>
              <a:t>26/12/2015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400"/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40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91440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defTabSz="914400"/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0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9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19965917">
            <a:off x="339703" y="2103336"/>
            <a:ext cx="2679252" cy="1311811"/>
          </a:xfrm>
          <a:prstGeom prst="rect">
            <a:avLst/>
          </a:prstGeom>
          <a:noFill/>
        </p:spPr>
        <p:txBody>
          <a:bodyPr wrap="square" lIns="79923" tIns="39962" rIns="79923" bIns="39962" rtlCol="0">
            <a:spAutoFit/>
          </a:bodyPr>
          <a:lstStyle/>
          <a:p>
            <a:pPr algn="ctr" defTabSz="799221"/>
            <a:r>
              <a:rPr lang="pt-BR" sz="4000" b="1" spc="524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cs typeface="Vijaya" panose="020B0604020202020204" pitchFamily="34" charset="0"/>
              </a:rPr>
              <a:t>O último malandro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868144" y="4443958"/>
            <a:ext cx="316835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b="1" dirty="0">
                <a:solidFill>
                  <a:srgbClr val="1B587C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 Automático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1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Toninho Vendramini Formatações</a:t>
            </a:r>
          </a:p>
        </p:txBody>
      </p:sp>
    </p:spTree>
    <p:extLst>
      <p:ext uri="{BB962C8B-B14F-4D97-AF65-F5344CB8AC3E}">
        <p14:creationId xmlns:p14="http://schemas.microsoft.com/office/powerpoint/2010/main" val="1427762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14000">
        <p15:prstTrans prst="wind"/>
        <p:sndAc>
          <p:stSnd loop="1">
            <p:snd r:embed="rId3" name="brejeiro6.wav"/>
          </p:stSnd>
        </p:sndAc>
      </p:transition>
    </mc:Choice>
    <mc:Fallback xmlns="">
      <p:transition spd="slow" advClick="0" advTm="14000">
        <p:fade/>
        <p:sndAc>
          <p:stSnd loop="1">
            <p:snd r:embed="rId5" name="brejeir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5486"/>
            <a:ext cx="3816424" cy="45905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4788024" y="505584"/>
            <a:ext cx="3960440" cy="3970314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/>
            <a:r>
              <a:rPr lang="pt-PT" sz="2800" dirty="0">
                <a:solidFill>
                  <a:srgbClr val="0070C0"/>
                </a:solidFill>
                <a:latin typeface="Times New Roman"/>
                <a:ea typeface="Times New Roman"/>
              </a:rPr>
              <a:t>Durante as primeiras décadas do Século passado, a especulação imobiliária se espalhava pela cidade do Rio de Janeiro. Com isso, formaram-se diversos morros e favelas no cenário urbano </a:t>
            </a:r>
            <a:r>
              <a:rPr lang="pt-PT" sz="2800" dirty="0" smtClean="0">
                <a:solidFill>
                  <a:srgbClr val="0070C0"/>
                </a:solidFill>
                <a:latin typeface="Times New Roman"/>
                <a:ea typeface="Times New Roman"/>
              </a:rPr>
              <a:t>carioca.</a:t>
            </a:r>
            <a:endParaRPr lang="pt-BR" sz="2800" dirty="0">
              <a:solidFill>
                <a:srgbClr val="0070C0"/>
              </a:solidFill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4905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push dir="r"/>
      </p:transition>
    </mc:Choice>
    <mc:Fallback xmlns="">
      <p:transition spd="slow" advClick="0" advTm="25000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4788024" y="411510"/>
            <a:ext cx="3892405" cy="422884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O samba que havia nascido no centro da cidade galgaria as encostas dos morros e se alastraria pelos subúrbios</a:t>
            </a:r>
            <a:r>
              <a:rPr lang="pt-PT" sz="2000" dirty="0">
                <a:solidFill>
                  <a:srgbClr val="5A5A5A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pt-BR" sz="1400" dirty="0">
              <a:solidFill>
                <a:srgbClr val="5A5A5A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564">
            <a:off x="553241" y="840046"/>
            <a:ext cx="4877000" cy="3245421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242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cover dir="rd"/>
      </p:transition>
    </mc:Choice>
    <mc:Fallback xmlns="">
      <p:transition spd="slow" advClick="0" advTm="18000">
        <p:cover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44008" y="123478"/>
            <a:ext cx="4024542" cy="4692563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>
              <a:lnSpc>
                <a:spcPct val="120000"/>
              </a:lnSpc>
              <a:spcAft>
                <a:spcPts val="800"/>
              </a:spcAft>
            </a:pPr>
            <a:endParaRPr lang="pt-PT" dirty="0" smtClean="0">
              <a:solidFill>
                <a:srgbClr val="5A5A5A"/>
              </a:solidFill>
              <a:latin typeface="Times New Roman"/>
              <a:ea typeface="Times New Roman"/>
              <a:cs typeface="Times New Roman"/>
            </a:endParaRPr>
          </a:p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sz="20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Estes locais formaram o celeiro de novos talentos musicais e da consolidação do samba urbano.</a:t>
            </a:r>
          </a:p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sz="20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Foram inovações tão importantes que perduram até os dias atuais dentro do samba, mais tarde, alçados à condição de "nacional".</a:t>
            </a:r>
            <a:endParaRPr lang="pt-BR" sz="1400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0378">
            <a:off x="923926" y="1030231"/>
            <a:ext cx="4002288" cy="3246836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09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prism dir="r" isInverted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417373"/>
            <a:ext cx="4544603" cy="4413512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O grande propulsor dessas mudanças foi o bairro de Estácio de Sá, de origem popular e com grande aglomeração de </a:t>
            </a:r>
            <a:r>
              <a:rPr lang="pt-PT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negros </a:t>
            </a:r>
            <a:r>
              <a:rPr lang="pt-PT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e mulatos; onde nasceu o reduto dos “antigos malandros” considerados naquela época pelas classes dominantes, como "perigosos"; muito diferente dos atuais, não cabendo mais uma rotulação, tamanha foi à modificação acontecida.</a:t>
            </a:r>
            <a:endParaRPr lang="pt-BR" sz="1200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3952">
            <a:off x="851417" y="1474448"/>
            <a:ext cx="4106004" cy="2299362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4756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14:flip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494260"/>
            <a:ext cx="3952533" cy="4154980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sz="20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Naqueles tempos a figura do “malandro” era entendida apenas como uma pessoa esperta e, muitos deles, com um extremo e refinado gosto musical, compondo um samba no simples olhar para uma mulata descendo ladeira abaixo. </a:t>
            </a:r>
            <a:endParaRPr lang="pt-BR" sz="1400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3491">
            <a:off x="1412222" y="542181"/>
            <a:ext cx="2701172" cy="4059138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324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14:ripple dir="lu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31968" y="1829151"/>
            <a:ext cx="4080544" cy="2456053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>
              <a:lnSpc>
                <a:spcPct val="120000"/>
              </a:lnSpc>
              <a:spcAft>
                <a:spcPts val="800"/>
              </a:spcAft>
            </a:pPr>
            <a:r>
              <a:rPr lang="pt-PT" sz="32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Veja como foi o último remanescente de uma época.</a:t>
            </a:r>
            <a:endParaRPr lang="pt-BR" sz="2000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0463">
            <a:off x="671229" y="1385133"/>
            <a:ext cx="4622331" cy="2588505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868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31969" y="1707655"/>
            <a:ext cx="4320575" cy="3170095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dirty="0">
                <a:solidFill>
                  <a:srgbClr val="5A5A5A"/>
                </a:solidFill>
                <a:latin typeface="Calibri"/>
                <a:ea typeface="Times New Roman"/>
                <a:cs typeface="Times New Roman"/>
              </a:rPr>
              <a:t> </a:t>
            </a:r>
            <a:r>
              <a:rPr lang="pt-BR" dirty="0" smtClean="0">
                <a:solidFill>
                  <a:srgbClr val="5A5A5A"/>
                </a:solidFill>
                <a:latin typeface="Calibri"/>
                <a:ea typeface="Times New Roman"/>
                <a:cs typeface="Times New Roman"/>
              </a:rPr>
              <a:t> 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 Era de manhã no último reduto</a:t>
            </a:r>
            <a:endParaRPr lang="pt-BR" sz="1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Sol a pino como manda o figurino </a:t>
            </a:r>
            <a:endParaRPr lang="pt-BR" sz="1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0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O botequim abriu suas portas</a:t>
            </a:r>
            <a:endParaRPr lang="pt-BR" sz="1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Para receber o famoso malandro!</a:t>
            </a:r>
            <a:endParaRPr lang="pt-BR" sz="1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6271">
            <a:off x="682391" y="771549"/>
            <a:ext cx="3844251" cy="3600400"/>
          </a:xfrm>
          <a:prstGeom prst="rect">
            <a:avLst/>
          </a:prstGeom>
          <a:ln w="76200">
            <a:solidFill>
              <a:srgbClr val="00B0F0"/>
            </a:solidFill>
          </a:ln>
          <a:effectLst>
            <a:softEdge rad="112500"/>
          </a:effectLst>
        </p:spPr>
      </p:pic>
      <p:sp>
        <p:nvSpPr>
          <p:cNvPr id="7" name="CaixaDeTexto 6"/>
          <p:cNvSpPr txBox="1"/>
          <p:nvPr/>
        </p:nvSpPr>
        <p:spPr>
          <a:xfrm>
            <a:off x="5643435" y="307956"/>
            <a:ext cx="2662908" cy="923330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O POEMA</a:t>
            </a:r>
          </a:p>
          <a:p>
            <a:pPr algn="ctr"/>
            <a:r>
              <a:rPr lang="pt-BR" dirty="0" smtClean="0"/>
              <a:t> DO</a:t>
            </a:r>
          </a:p>
          <a:p>
            <a:pPr algn="ctr"/>
            <a:r>
              <a:rPr lang="pt-BR" dirty="0" smtClean="0"/>
              <a:t> ÚLTIMO MALANDRO</a:t>
            </a:r>
            <a:endParaRPr lang="pt-BR" dirty="0"/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-26011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03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switch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699542"/>
            <a:ext cx="4384546" cy="3785648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Ele chegou cheio de pose e prosa...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Terno de linho branco... Rosa na lapela...</a:t>
            </a: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Chapéu panamá com moldura preta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Sapato bicolor com salto </a:t>
            </a:r>
            <a:r>
              <a:rPr lang="pt-BR" sz="2400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carrapeta.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3568">
            <a:off x="947126" y="633419"/>
            <a:ext cx="2744155" cy="3876663"/>
          </a:xfrm>
          <a:prstGeom prst="rect">
            <a:avLst/>
          </a:prstGeom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09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split dir="in"/>
      </p:transition>
    </mc:Choice>
    <mc:Fallback xmlns="">
      <p:transition spd="slow" advClick="0" advTm="23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83082" y="325899"/>
            <a:ext cx="3760501" cy="4462756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 </a:t>
            </a: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Passos de forma cadenciada na chegada...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Saudou o velho garçom no balcão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Naquelas gírias. Com aquela fala macia...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rgbClr val="0070C0"/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600" dirty="0">
              <a:solidFill>
                <a:srgbClr val="0070C0"/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4550">
            <a:off x="1032590" y="516401"/>
            <a:ext cx="2738840" cy="411574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876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14:prism dir="d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11926" y="749007"/>
            <a:ext cx="4720629" cy="3693315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Sentou-se naquela mesa...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Pediu uma </a:t>
            </a:r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cachaça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Jogou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um pouco para as almas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Epaminondas... Cadê o repórter?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Aí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do seu lado mestre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Trouxe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à grana? Que bom...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Agora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vou falar...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677">
            <a:off x="763772" y="1257412"/>
            <a:ext cx="3846946" cy="2592813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645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14:doors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79516" y="440949"/>
            <a:ext cx="4960660" cy="452431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dirty="0">
                <a:solidFill>
                  <a:srgbClr val="E36C0A"/>
                </a:solidFill>
                <a:latin typeface="Calibri"/>
                <a:ea typeface="Times New Roman"/>
                <a:cs typeface="Times New Roman"/>
              </a:rPr>
              <a:t> </a:t>
            </a:r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Fui boêmio cheio de bravata.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Do tempo da gravata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Também bacana, lá de Copacabana.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 Amigo da noite e de Noel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Com jeito moleque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Do samba de breque...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0154">
            <a:off x="1093246" y="684148"/>
            <a:ext cx="2828693" cy="3996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4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zoom dir="in"/>
      </p:transition>
    </mc:Choice>
    <mc:Fallback xmlns="">
      <p:transition spd="slow" advClick="0" advTm="22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1990" y="1289079"/>
            <a:ext cx="3752419" cy="3430170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Do tempo que escrevia musica no papel...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De embrulho ou de pão e com a pena mão...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/>
            <a:r>
              <a:rPr lang="pt-BR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6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415">
            <a:off x="1083303" y="570976"/>
            <a:ext cx="3024426" cy="4001548"/>
          </a:xfrm>
          <a:prstGeom prst="rect">
            <a:avLst/>
          </a:prstGeom>
          <a:ln w="57150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58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hecker dir="vert"/>
      </p:transition>
    </mc:Choice>
    <mc:Fallback xmlns="">
      <p:transition spd="slow" advClick="0" advTm="20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925697"/>
            <a:ext cx="3816424" cy="3961085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sz="23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Recinto ritmado e perfumado</a:t>
            </a:r>
            <a:endParaRPr lang="pt-BR" sz="15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3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3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Morena carioca rebolando</a:t>
            </a:r>
            <a:endParaRPr lang="pt-BR" sz="15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3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3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Tudo preparado...</a:t>
            </a:r>
            <a:endParaRPr lang="pt-BR" sz="15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3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3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Para despertar o velho malandro</a:t>
            </a:r>
            <a:endParaRPr lang="pt-BR" sz="15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3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15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2187">
            <a:off x="870345" y="604773"/>
            <a:ext cx="3178634" cy="3933953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958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pan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14209" y="206300"/>
            <a:ext cx="3530303" cy="4662811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sz="27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Ficou em polvorosa</a:t>
            </a:r>
            <a:endParaRPr lang="pt-BR" sz="1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7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Vendo aquela diva gostosa</a:t>
            </a:r>
            <a:endParaRPr lang="pt-BR" sz="1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sz="2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7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Velhos tempos... </a:t>
            </a:r>
          </a:p>
          <a:p>
            <a:pPr marL="1371545" algn="ctr"/>
            <a:endParaRPr lang="pt-BR" sz="2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2700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Água na boca...</a:t>
            </a:r>
            <a:endParaRPr lang="pt-BR" sz="17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4990">
            <a:off x="522118" y="1716003"/>
            <a:ext cx="3969973" cy="222318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059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ripple dir="lu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11925" y="613989"/>
            <a:ext cx="4560608" cy="3647148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1371545"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Inspiração divina...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Rabiscos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no guardanapo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Versos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benditos... De samba enredo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Escolas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na avenida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endParaRPr lang="pt-BR" dirty="0" smtClean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Nos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Calibri"/>
                <a:ea typeface="Times New Roman"/>
                <a:cs typeface="Times New Roman"/>
              </a:rPr>
              <a:t>dias de glória.</a:t>
            </a:r>
            <a:endParaRPr lang="pt-BR" sz="1200" dirty="0">
              <a:solidFill>
                <a:schemeClr val="accent1">
                  <a:lumMod val="75000"/>
                </a:schemeClr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dirty="0">
                <a:solidFill>
                  <a:srgbClr val="0070C0"/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dirty="0" smtClean="0">
              <a:solidFill>
                <a:srgbClr val="E36C0A"/>
              </a:solidFill>
              <a:latin typeface="Calibri"/>
              <a:ea typeface="Times New Roman"/>
              <a:cs typeface="Times New Roman"/>
            </a:endParaRPr>
          </a:p>
          <a:p>
            <a:pPr marL="1371545" algn="ctr"/>
            <a:r>
              <a:rPr lang="pt-BR" sz="3300" dirty="0">
                <a:solidFill>
                  <a:srgbClr val="E36C0A"/>
                </a:solidFill>
                <a:latin typeface="AR DARLING" pitchFamily="2" charset="0"/>
                <a:ea typeface="Times New Roman"/>
                <a:cs typeface="Times New Roman"/>
              </a:rPr>
              <a:t>No bairro do Estácio...</a:t>
            </a:r>
            <a:endParaRPr lang="pt-BR" sz="2300" dirty="0">
              <a:solidFill>
                <a:srgbClr val="5A5A5A"/>
              </a:solidFill>
              <a:latin typeface="AR DARLING" pitchFamily="2" charset="0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5704">
            <a:off x="549863" y="806252"/>
            <a:ext cx="4352563" cy="3530995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4400"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7384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14:wheelReverse spokes="1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4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97298" y="1072316"/>
            <a:ext cx="4722028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</a:t>
            </a:r>
            <a:r>
              <a:rPr lang="pt-B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914400"/>
            <a:r>
              <a:rPr lang="pt-BR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</a:t>
            </a:r>
            <a:r>
              <a:rPr lang="pt-BR" sz="12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Imagens</a:t>
            </a:r>
            <a:endParaRPr lang="pt-B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200" b="1" u="sng" spc="3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200" b="1" u="sng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05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r" defTabSz="914400"/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Brejeiro 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400"/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</a:t>
            </a:r>
          </a:p>
          <a:p>
            <a:pPr algn="r" defTabSz="914400"/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Lamento 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311397" y="4080594"/>
            <a:ext cx="3607929" cy="89255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pt-BR" sz="7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914400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914400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914400"/>
            <a:r>
              <a:rPr lang="pt-BR" sz="6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085846" lvl="2" indent="-171446" algn="ctr" defTabSz="914400">
              <a:buFont typeface="Arial" panose="020B0604020202020204" pitchFamily="34" charset="0"/>
              <a:buChar char="•"/>
            </a:pP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</a:t>
            </a:r>
            <a:r>
              <a:rPr lang="pt-BR" sz="5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ACADÊMICO 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28.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21" y="98106"/>
            <a:ext cx="1579949" cy="118496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721765" y="1717250"/>
            <a:ext cx="23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2400" dirty="0" smtClean="0">
                <a:solidFill>
                  <a:schemeClr val="bg1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  <a:endParaRPr lang="pt-BR" sz="2400" dirty="0">
              <a:solidFill>
                <a:schemeClr val="bg1"/>
              </a:solidFill>
              <a:latin typeface="Cooper Black" panose="0208090404030B020404" pitchFamily="18" charset="0"/>
              <a:cs typeface="David" panose="020E0502060401010101"/>
            </a:endParaRPr>
          </a:p>
        </p:txBody>
      </p:sp>
    </p:spTree>
    <p:extLst>
      <p:ext uri="{BB962C8B-B14F-4D97-AF65-F5344CB8AC3E}">
        <p14:creationId xmlns:p14="http://schemas.microsoft.com/office/powerpoint/2010/main" val="375492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Pixinguinha - Lamentos.wav"/>
          </p:stSnd>
        </p:sndAc>
      </p:transition>
    </mc:Choice>
    <mc:Fallback xmlns="">
      <p:transition spd="slow" advClick="0" advTm="100000">
        <p:fade/>
        <p:sndAc>
          <p:stSnd loop="1">
            <p:snd r:embed="rId8" name="Pixinguinha - Lament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2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 último malandro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 ÚLTIMO MALANDRO - REF - S - 2015</Template>
  <TotalTime>119</TotalTime>
  <Words>455</Words>
  <Application>Microsoft Office PowerPoint</Application>
  <PresentationFormat>Apresentação na tela (16:9)</PresentationFormat>
  <Paragraphs>106</Paragraphs>
  <Slides>17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17</vt:i4>
      </vt:variant>
    </vt:vector>
  </HeadingPairs>
  <TitlesOfParts>
    <vt:vector size="38" baseType="lpstr">
      <vt:lpstr>Aharoni</vt:lpstr>
      <vt:lpstr>AR DARLING</vt:lpstr>
      <vt:lpstr>Arial</vt:lpstr>
      <vt:lpstr>Arial Black</vt:lpstr>
      <vt:lpstr>Bauhaus 93</vt:lpstr>
      <vt:lpstr>Bodoni MT Black</vt:lpstr>
      <vt:lpstr>Book Antiqua</vt:lpstr>
      <vt:lpstr>Britannic Bold</vt:lpstr>
      <vt:lpstr>Calibri</vt:lpstr>
      <vt:lpstr>Cambria</vt:lpstr>
      <vt:lpstr>Cooper Black</vt:lpstr>
      <vt:lpstr>David</vt:lpstr>
      <vt:lpstr>Maiandra GD</vt:lpstr>
      <vt:lpstr>Script MT Bold</vt:lpstr>
      <vt:lpstr>Times New Roman</vt:lpstr>
      <vt:lpstr>Vijaya</vt:lpstr>
      <vt:lpstr>Wingdings</vt:lpstr>
      <vt:lpstr>Wingdings 2</vt:lpstr>
      <vt:lpstr>o último malandro</vt:lpstr>
      <vt:lpstr>Tema do Office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Windows User</cp:lastModifiedBy>
  <cp:revision>19</cp:revision>
  <dcterms:created xsi:type="dcterms:W3CDTF">2015-12-22T17:43:33Z</dcterms:created>
  <dcterms:modified xsi:type="dcterms:W3CDTF">2015-12-26T13:58:35Z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