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8" r:id="rId2"/>
  </p:sldMasterIdLst>
  <p:notesMasterIdLst>
    <p:notesMasterId r:id="rId10"/>
  </p:notesMasterIdLst>
  <p:sldIdLst>
    <p:sldId id="286" r:id="rId3"/>
    <p:sldId id="297" r:id="rId4"/>
    <p:sldId id="299" r:id="rId5"/>
    <p:sldId id="300" r:id="rId6"/>
    <p:sldId id="301" r:id="rId7"/>
    <p:sldId id="302" r:id="rId8"/>
    <p:sldId id="298" r:id="rId9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00"/>
    <a:srgbClr val="AB152E"/>
    <a:srgbClr val="66FF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57" autoAdjust="0"/>
    <p:restoredTop sz="94793" autoAdjust="0"/>
  </p:normalViewPr>
  <p:slideViewPr>
    <p:cSldViewPr>
      <p:cViewPr varScale="1">
        <p:scale>
          <a:sx n="147" d="100"/>
          <a:sy n="147" d="100"/>
        </p:scale>
        <p:origin x="384" y="1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24/11/2025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24/11/2025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24/11/2025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3.jpg"/><Relationship Id="rId7" Type="http://schemas.openxmlformats.org/officeDocument/2006/relationships/hyperlink" Target="https://fr.wikipedia.org/wiki/Colibri_(genre)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s://creativecommons.org/licenses/by-nc-nd/3.0/" TargetMode="External"/><Relationship Id="rId10" Type="http://schemas.openxmlformats.org/officeDocument/2006/relationships/image" Target="../media/image6.gif"/><Relationship Id="rId4" Type="http://schemas.openxmlformats.org/officeDocument/2006/relationships/hyperlink" Target="https://misiglo.es/tag/violetas/" TargetMode="External"/><Relationship Id="rId9" Type="http://schemas.openxmlformats.org/officeDocument/2006/relationships/hyperlink" Target="https://unsplash.com/pt-br/fotografias/uma-mulher-segurando-um-ramo-de-flores-roxas-Ai00tZl57x8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jpeg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gif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gif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1.gif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5.gif"/><Relationship Id="rId5" Type="http://schemas.openxmlformats.org/officeDocument/2006/relationships/image" Target="../media/image10.jpeg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6">
            <a:extLst>
              <a:ext uri="{FF2B5EF4-FFF2-40B4-BE49-F238E27FC236}">
                <a16:creationId xmlns:a16="http://schemas.microsoft.com/office/drawing/2014/main" id="{35F89652-4D0C-EA7B-50A0-0DD5CAC27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>
            <a:off x="537386" y="3240754"/>
            <a:ext cx="7462768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  <a:p>
            <a:pPr algn="ctr"/>
            <a:r>
              <a:rPr lang="pt-BR" dirty="0">
                <a:solidFill>
                  <a:srgbClr val="FF6600"/>
                </a:solidFill>
                <a:latin typeface="Arial" panose="020B0604020202020204" pitchFamily="34" charset="0"/>
              </a:rPr>
              <a:t>As violetas voltaram,  elas não têm mais cor. Isso simboliza a perda de algo essencial e belo em sua vida, que é a presença da pessoa amada,</a:t>
            </a:r>
          </a:p>
          <a:p>
            <a:pPr algn="ctr"/>
            <a:r>
              <a:rPr lang="pt-BR" sz="2000" b="1" dirty="0">
                <a:solidFill>
                  <a:srgbClr val="00B0F0"/>
                </a:solidFill>
                <a:latin typeface="Arial" panose="020B0604020202020204" pitchFamily="34" charset="0"/>
              </a:rPr>
              <a:t>e a </a:t>
            </a:r>
            <a:r>
              <a:rPr lang="pt-BR" b="1" dirty="0">
                <a:solidFill>
                  <a:srgbClr val="00B0F0"/>
                </a:solidFill>
                <a:latin typeface="Arial" panose="020B0604020202020204" pitchFamily="34" charset="0"/>
              </a:rPr>
              <a:t>Esperança do Retorno.</a:t>
            </a:r>
            <a:endParaRPr lang="pt-BR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B0F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25B69D80-9DD6-7A8D-6258-3BCCFD9E30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 rot="20996370">
            <a:off x="327449" y="1174393"/>
            <a:ext cx="3156128" cy="255982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0" name="CaixaDeTexto 19">
            <a:extLst>
              <a:ext uri="{FF2B5EF4-FFF2-40B4-BE49-F238E27FC236}">
                <a16:creationId xmlns:a16="http://schemas.microsoft.com/office/drawing/2014/main" id="{957CFA2D-B6E1-50A7-9D0F-58A6C099D2F9}"/>
              </a:ext>
            </a:extLst>
          </p:cNvPr>
          <p:cNvSpPr txBox="1"/>
          <p:nvPr/>
        </p:nvSpPr>
        <p:spPr>
          <a:xfrm>
            <a:off x="1000125" y="5057946"/>
            <a:ext cx="3787899" cy="230832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pt-BR" sz="900" dirty="0">
                <a:hlinkClick r:id="rId4" tooltip="https://misiglo.es/tag/violetas/"/>
              </a:rPr>
              <a:t>Esta Foto</a:t>
            </a:r>
            <a:r>
              <a:rPr lang="pt-BR" sz="900" dirty="0"/>
              <a:t> de Autor Desconhecido está licenciado em </a:t>
            </a:r>
            <a:r>
              <a:rPr lang="pt-BR" sz="900" dirty="0">
                <a:hlinkClick r:id="rId5" tooltip="https://creativecommons.org/licenses/by-nc-nd/3.0/"/>
              </a:rPr>
              <a:t>CC BY-NC-ND</a:t>
            </a:r>
            <a:endParaRPr lang="pt-BR" sz="900" dirty="0"/>
          </a:p>
        </p:txBody>
      </p:sp>
      <p:pic>
        <p:nvPicPr>
          <p:cNvPr id="25" name="Imagem 24">
            <a:extLst>
              <a:ext uri="{FF2B5EF4-FFF2-40B4-BE49-F238E27FC236}">
                <a16:creationId xmlns:a16="http://schemas.microsoft.com/office/drawing/2014/main" id="{E4D282A8-7C85-AB61-2CD8-566D1401437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rot="3443609">
            <a:off x="333835" y="388487"/>
            <a:ext cx="1743767" cy="186583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04BCD56-9BC4-43DB-0343-761CBE1F23C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 rot="859377">
            <a:off x="2302224" y="166560"/>
            <a:ext cx="2717891" cy="26790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CaixaDeTexto 21">
            <a:extLst>
              <a:ext uri="{FF2B5EF4-FFF2-40B4-BE49-F238E27FC236}">
                <a16:creationId xmlns:a16="http://schemas.microsoft.com/office/drawing/2014/main" id="{3DEBB4DD-0ECB-9AC9-BCBC-DA57F4BB66FD}"/>
              </a:ext>
            </a:extLst>
          </p:cNvPr>
          <p:cNvSpPr txBox="1"/>
          <p:nvPr/>
        </p:nvSpPr>
        <p:spPr>
          <a:xfrm>
            <a:off x="4860032" y="446869"/>
            <a:ext cx="400517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500"/>
              </a:spcAft>
              <a:buNone/>
            </a:pPr>
            <a:r>
              <a:rPr lang="pt-BR" dirty="0">
                <a:solidFill>
                  <a:srgbClr val="00B0F0"/>
                </a:solidFill>
                <a:latin typeface="Arial" panose="020B0604020202020204" pitchFamily="34" charset="0"/>
              </a:rPr>
              <a:t>A melodia melancólica e a voz emotiva de </a:t>
            </a:r>
            <a:r>
              <a:rPr lang="pt-BR" dirty="0">
                <a:solidFill>
                  <a:srgbClr val="FFC000"/>
                </a:solidFill>
                <a:latin typeface="Arial" panose="020B0604020202020204" pitchFamily="34" charset="0"/>
              </a:rPr>
              <a:t>Peppino Gagliardi </a:t>
            </a:r>
            <a:r>
              <a:rPr lang="pt-BR" dirty="0">
                <a:solidFill>
                  <a:srgbClr val="00B0F0"/>
                </a:solidFill>
                <a:latin typeface="Arial" panose="020B0604020202020204" pitchFamily="34" charset="0"/>
              </a:rPr>
              <a:t>intensificam o sentimento de saudade e desejo de reconciliação. </a:t>
            </a:r>
            <a:r>
              <a:rPr lang="pt-BR" dirty="0">
                <a:solidFill>
                  <a:srgbClr val="66FFCC"/>
                </a:solidFill>
                <a:latin typeface="Arial" panose="020B0604020202020204" pitchFamily="34" charset="0"/>
              </a:rPr>
              <a:t>'Come Le Viole' </a:t>
            </a:r>
            <a:r>
              <a:rPr lang="pt-BR" dirty="0">
                <a:solidFill>
                  <a:srgbClr val="00B0F0"/>
                </a:solidFill>
                <a:latin typeface="Arial" panose="020B0604020202020204" pitchFamily="34" charset="0"/>
              </a:rPr>
              <a:t>é uma canção que captura a essência da espera e da esperança, utilizando a natureza como uma metáfora para os ciclos de amor e perda na vida</a:t>
            </a:r>
            <a:endParaRPr lang="pt-BR" sz="1800" b="0" i="0" dirty="0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E3B3493D-0065-CD9A-4216-DD5A6DC49C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197" y="2931667"/>
            <a:ext cx="4391042" cy="89360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2403C6B-A94C-1D96-80B6-72BE295FF366}"/>
              </a:ext>
            </a:extLst>
          </p:cNvPr>
          <p:cNvSpPr/>
          <p:nvPr/>
        </p:nvSpPr>
        <p:spPr>
          <a:xfrm>
            <a:off x="6588224" y="4562485"/>
            <a:ext cx="239533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66FFCC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Progressão Automática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8000">
        <p:fade/>
        <p:sndAc>
          <p:stSnd loop="1">
            <p:snd r:embed="rId2" name="peppino gagliardi Come Le Viole.wav"/>
          </p:stSnd>
        </p:sndAc>
      </p:transition>
    </mc:Choice>
    <mc:Fallback>
      <p:transition spd="slow" advClick="0" advTm="38000">
        <p:fade/>
        <p:sndAc>
          <p:stSnd loop="1">
            <p:snd r:embed="rId2" name="peppino gagliardi Come Le Vi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75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75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697AA67-9CE0-FA18-D51A-E5BB8C8A79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21" y="195486"/>
            <a:ext cx="2984500" cy="4406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25ADE83-8D97-1B20-B7CD-2C86E2D4BE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2199">
            <a:off x="5856931" y="513976"/>
            <a:ext cx="2984092" cy="21942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7FFB966-CBE0-4ECB-E628-69D6899D14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601" y="2234392"/>
            <a:ext cx="3139988" cy="27412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73CD391-B3EF-1AE3-95CC-C6DC380794B0}"/>
              </a:ext>
            </a:extLst>
          </p:cNvPr>
          <p:cNvSpPr txBox="1"/>
          <p:nvPr/>
        </p:nvSpPr>
        <p:spPr>
          <a:xfrm>
            <a:off x="2902248" y="405129"/>
            <a:ext cx="3339503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900"/>
              </a:spcAft>
              <a:buNone/>
            </a:pP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As violetas estão de volta aqui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Mas elas não têm cor para mim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9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Essa ternura calorosa que você 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0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pt-BR" sz="2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carregou isso em seus olhos 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000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Não, não está mais lá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F7F1AD61-99EF-06D4-DCEB-6F05F898D8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001" y="2386792"/>
            <a:ext cx="3139988" cy="274129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2BC02A36-8781-B5CF-EC4E-E8C4B60D43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34" y="1893334"/>
            <a:ext cx="3139988" cy="27412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4" name="CaixaDeTexto 13">
            <a:extLst>
              <a:ext uri="{FF2B5EF4-FFF2-40B4-BE49-F238E27FC236}">
                <a16:creationId xmlns:a16="http://schemas.microsoft.com/office/drawing/2014/main" id="{02CD5687-8EC3-F2BD-1897-97058A67653F}"/>
              </a:ext>
            </a:extLst>
          </p:cNvPr>
          <p:cNvSpPr txBox="1"/>
          <p:nvPr/>
        </p:nvSpPr>
        <p:spPr>
          <a:xfrm>
            <a:off x="1187624" y="4075852"/>
            <a:ext cx="7673372" cy="83099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r">
              <a:spcAft>
                <a:spcPts val="1500"/>
              </a:spcAft>
              <a:buNone/>
            </a:pPr>
            <a:r>
              <a:rPr lang="pt-BR" sz="1600" b="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A comparação entre as violetas e a amada é uma metáfora poderosa,  que sugere, assim como as flores, voltem na primavera, esperando que ela também retorne.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E6076CD9-E585-BD89-6B70-1386346BB8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04" y="3922693"/>
            <a:ext cx="688596" cy="9533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60000">
        <p:fade/>
        <p:sndAc>
          <p:stSnd loop="1">
            <p:snd r:embed="rId2" name="peppino gagliardi Come Le Viole.wav"/>
          </p:stSnd>
        </p:sndAc>
      </p:transition>
    </mc:Choice>
    <mc:Fallback xmlns="">
      <p:transition spd="slow" advClick="0" advTm="60000">
        <p:fade/>
        <p:sndAc>
          <p:stSnd loop="1">
            <p:snd r:embed="rId7" name="peppino gagliardi Come Le Vi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000"/>
                            </p:stCondLst>
                            <p:childTnLst>
                              <p:par>
                                <p:cTn id="5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20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60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00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4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4000"/>
                            </p:stCondLst>
                            <p:childTnLst>
                              <p:par>
                                <p:cTn id="8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25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25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250" fill="hold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25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7250"/>
                            </p:stCondLst>
                            <p:childTnLst>
                              <p:par>
                                <p:cTn id="8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25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500"/>
                            </p:stCondLst>
                            <p:childTnLst>
                              <p:par>
                                <p:cTn id="9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4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F6251628-A571-5522-B79E-336397042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4970" y="339501"/>
            <a:ext cx="2884182" cy="361084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0BD4F72-F707-0A00-99F3-DD475FDCA2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15" y="2093078"/>
            <a:ext cx="2763145" cy="207235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F2DCFF7D-B6F5-0857-F4A7-5A6845957221}"/>
              </a:ext>
            </a:extLst>
          </p:cNvPr>
          <p:cNvSpPr txBox="1"/>
          <p:nvPr/>
        </p:nvSpPr>
        <p:spPr>
          <a:xfrm>
            <a:off x="2699793" y="216795"/>
            <a:ext cx="3528392" cy="3779973"/>
          </a:xfrm>
          <a:prstGeom prst="rect">
            <a:avLst/>
          </a:prstGeom>
          <a:noFill/>
        </p:spPr>
        <p:txBody>
          <a:bodyPr wrap="square">
            <a:prstTxWarp prst="textChevron">
              <a:avLst>
                <a:gd name="adj" fmla="val 15223"/>
              </a:avLst>
            </a:prstTxWarp>
            <a:spAutoFit/>
          </a:bodyPr>
          <a:lstStyle/>
          <a:p>
            <a:pPr algn="ctr">
              <a:spcAft>
                <a:spcPts val="900"/>
              </a:spcAft>
              <a:buNone/>
            </a:pPr>
            <a:r>
              <a:rPr lang="pt-BR" sz="2800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Como as violetas </a:t>
            </a:r>
            <a:r>
              <a:rPr lang="pt-BR" sz="2800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você</a:t>
            </a:r>
            <a:r>
              <a:rPr lang="pt-BR" sz="2800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e a primavera  </a:t>
            </a:r>
            <a:endParaRPr lang="pt-BR" sz="2800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>
              <a:spcAft>
                <a:spcPts val="900"/>
              </a:spcAft>
              <a:buNone/>
            </a:pPr>
            <a:endParaRPr lang="pt-BR" sz="2800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>
              <a:spcAft>
                <a:spcPts val="900"/>
              </a:spcAft>
              <a:buNone/>
            </a:pPr>
            <a:r>
              <a:rPr lang="pt-BR" sz="3200" i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Voltarão.</a:t>
            </a:r>
            <a:endParaRPr lang="pt-BR" sz="1400" i="0" dirty="0">
              <a:solidFill>
                <a:srgbClr val="FFFF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C1F089B7-4D4F-50E5-F621-39E612F91F5D}"/>
              </a:ext>
            </a:extLst>
          </p:cNvPr>
          <p:cNvSpPr txBox="1"/>
          <p:nvPr/>
        </p:nvSpPr>
        <p:spPr>
          <a:xfrm>
            <a:off x="264221" y="4105718"/>
            <a:ext cx="8615558" cy="8925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Bauhaus 93" panose="04030905020B02020C02" pitchFamily="82" charset="0"/>
              </a:rPr>
              <a:t>O refrão reforça essa esperança, afirmando que, assim como as violetas,</a:t>
            </a:r>
          </a:p>
          <a:p>
            <a:pPr algn="ctr"/>
            <a:r>
              <a:rPr lang="pt-BR" dirty="0">
                <a:solidFill>
                  <a:schemeClr val="accent6">
                    <a:lumMod val="50000"/>
                  </a:schemeClr>
                </a:solidFill>
                <a:latin typeface="Bauhaus 93" panose="04030905020B02020C02" pitchFamily="82" charset="0"/>
              </a:rPr>
              <a:t> ela também retornará e trará a primavera consigo</a:t>
            </a:r>
          </a:p>
          <a:p>
            <a:pPr algn="ctr"/>
            <a:endParaRPr lang="pt-BR" sz="1600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27FF8F5D-20AA-B0CF-41FA-6536D635E5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87" y="4149168"/>
            <a:ext cx="537474" cy="74409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3BA6340-436D-7B80-41D4-4F8D7A5EB1C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7123">
            <a:off x="447358" y="561163"/>
            <a:ext cx="2564904" cy="192367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118A17C1-21C9-558E-8771-9910C67417A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1369" y="1656417"/>
            <a:ext cx="2435349" cy="136632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0000">
        <p15:prstTrans prst="win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25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2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5240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B831A4D-7351-DAD0-10FB-6B4195D04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406652"/>
            <a:ext cx="3476575" cy="35086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C472FD9-48ED-C846-729E-D652AA88E0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2" y="167456"/>
            <a:ext cx="2522322" cy="330853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DAF524B7-BA78-1A68-FB9E-57A75349ACA0}"/>
              </a:ext>
            </a:extLst>
          </p:cNvPr>
          <p:cNvSpPr txBox="1"/>
          <p:nvPr/>
        </p:nvSpPr>
        <p:spPr>
          <a:xfrm>
            <a:off x="2116298" y="249749"/>
            <a:ext cx="4113580" cy="339323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>
              <a:spcAft>
                <a:spcPts val="900"/>
              </a:spcAft>
              <a:buNone/>
            </a:pPr>
            <a:r>
              <a:rPr lang="pt-BR" b="1" i="0" dirty="0">
                <a:solidFill>
                  <a:srgbClr val="AB152E"/>
                </a:solidFill>
                <a:effectLst/>
                <a:latin typeface="Algerian" panose="04020705040A02060702" pitchFamily="82" charset="0"/>
              </a:rPr>
              <a:t>Você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solidFill>
                  <a:srgbClr val="1F1F1F"/>
                </a:solidFill>
                <a:effectLst/>
                <a:latin typeface="Algerian" panose="04020705040A02060702" pitchFamily="82" charset="0"/>
              </a:rPr>
              <a:t>teve minha vida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solidFill>
                  <a:srgbClr val="1F1F1F"/>
                </a:solidFill>
                <a:effectLst/>
                <a:latin typeface="Algerian" panose="04020705040A02060702" pitchFamily="82" charset="0"/>
              </a:rPr>
              <a:t>EM seus braços </a:t>
            </a:r>
            <a:endParaRPr lang="pt-BR" b="1" i="0" dirty="0">
              <a:solidFill>
                <a:srgbClr val="AB152E"/>
              </a:solidFill>
              <a:effectLst/>
              <a:latin typeface="Algerian" panose="04020705040A02060702" pitchFamily="82" charset="0"/>
            </a:endParaRP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solidFill>
                  <a:srgbClr val="AB152E"/>
                </a:solidFill>
                <a:effectLst/>
                <a:latin typeface="Algerian" panose="04020705040A02060702" pitchFamily="82" charset="0"/>
              </a:rPr>
              <a:t>Você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solidFill>
                  <a:srgbClr val="1F1F1F"/>
                </a:solidFill>
                <a:effectLst/>
                <a:latin typeface="Algerian" panose="04020705040A02060702" pitchFamily="82" charset="0"/>
              </a:rPr>
              <a:t>foi embora, eu não sei PORQUE 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400" b="1" i="0" dirty="0">
                <a:solidFill>
                  <a:srgbClr val="0070C0"/>
                </a:solidFill>
                <a:effectLst/>
                <a:latin typeface="Algerian" panose="04020705040A02060702" pitchFamily="82" charset="0"/>
              </a:rPr>
              <a:t>Você 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400" b="1" i="0" dirty="0">
                <a:solidFill>
                  <a:srgbClr val="0070C0"/>
                </a:solidFill>
                <a:effectLst/>
                <a:latin typeface="Algerian" panose="04020705040A02060702" pitchFamily="82" charset="0"/>
              </a:rPr>
              <a:t>saiu com quem </a:t>
            </a:r>
          </a:p>
          <a:p>
            <a:pPr algn="ctr">
              <a:spcAft>
                <a:spcPts val="900"/>
              </a:spcAft>
              <a:buNone/>
            </a:pPr>
            <a:r>
              <a:rPr lang="pt-BR" sz="2400" b="1" i="0" dirty="0">
                <a:solidFill>
                  <a:srgbClr val="0070C0"/>
                </a:solidFill>
                <a:effectLst/>
                <a:latin typeface="Algerian" panose="04020705040A02060702" pitchFamily="82" charset="0"/>
              </a:rPr>
              <a:t>Dos meus sonhos?</a:t>
            </a:r>
            <a:endParaRPr lang="pt-BR" sz="6000" b="1" dirty="0">
              <a:solidFill>
                <a:srgbClr val="0070C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ACE0709-F79C-FB8F-1AD9-67496A04359E}"/>
              </a:ext>
            </a:extLst>
          </p:cNvPr>
          <p:cNvSpPr txBox="1"/>
          <p:nvPr/>
        </p:nvSpPr>
        <p:spPr>
          <a:xfrm>
            <a:off x="198302" y="3961728"/>
            <a:ext cx="8698457" cy="9694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900"/>
              </a:spcAft>
            </a:pPr>
            <a:r>
              <a:rPr lang="pt-BR" sz="1400" dirty="0">
                <a:solidFill>
                  <a:srgbClr val="AB152E"/>
                </a:solidFill>
                <a:latin typeface="Bauhaus 93" panose="04030905020B02020C02" pitchFamily="82" charset="0"/>
              </a:rPr>
              <a:t>Primavera aqui é um símbolo de renovação e novos começos, </a:t>
            </a:r>
          </a:p>
          <a:p>
            <a:pPr algn="ctr">
              <a:spcAft>
                <a:spcPts val="900"/>
              </a:spcAft>
            </a:pPr>
            <a:r>
              <a:rPr lang="pt-BR" sz="1400" dirty="0">
                <a:solidFill>
                  <a:srgbClr val="AB152E"/>
                </a:solidFill>
                <a:latin typeface="Bauhaus 93" panose="04030905020B02020C02" pitchFamily="82" charset="0"/>
              </a:rPr>
              <a:t>sugerindo que o retorno dela</a:t>
            </a:r>
          </a:p>
          <a:p>
            <a:pPr algn="ctr">
              <a:spcAft>
                <a:spcPts val="900"/>
              </a:spcAft>
            </a:pPr>
            <a:r>
              <a:rPr lang="pt-BR" sz="1400" dirty="0">
                <a:solidFill>
                  <a:srgbClr val="AB152E"/>
                </a:solidFill>
                <a:latin typeface="Bauhaus 93" panose="04030905020B02020C02" pitchFamily="82" charset="0"/>
              </a:rPr>
              <a:t> trará de volta a alegria e a vitalidade à vida.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108AA8D2-59AC-9568-7D9B-EB4F6639BE5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41" y="4008367"/>
            <a:ext cx="636199" cy="8807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712539F-645F-7EF6-6EC4-54596F14F16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9391">
            <a:off x="4682419" y="311868"/>
            <a:ext cx="1651369" cy="9595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2000">
        <p15:prstTrans prst="wind"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7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75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75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75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75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75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25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7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7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75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7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75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75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75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75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75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75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7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7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75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7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5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500"/>
                            </p:stCondLst>
                            <p:childTnLst>
                              <p:par>
                                <p:cTn id="6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7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7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75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7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5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250"/>
                            </p:stCondLst>
                            <p:childTnLst>
                              <p:par>
                                <p:cTn id="6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7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7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75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7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5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3000"/>
                            </p:stCondLst>
                            <p:childTnLst>
                              <p:par>
                                <p:cTn id="82" presetID="3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800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4000"/>
                            </p:stCondLst>
                            <p:childTnLst>
                              <p:par>
                                <p:cTn id="10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BC66E9C5-2933-DF16-0AA0-50CB2E876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575" y="852107"/>
            <a:ext cx="2247900" cy="22479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0E1C91E9-F127-3DB7-6DF5-4C72EEC77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4435" y="251842"/>
            <a:ext cx="3743697" cy="25917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D5B7FD27-1BCB-0633-4732-C20593477695}"/>
              </a:ext>
            </a:extLst>
          </p:cNvPr>
          <p:cNvSpPr txBox="1"/>
          <p:nvPr/>
        </p:nvSpPr>
        <p:spPr>
          <a:xfrm>
            <a:off x="1668261" y="243397"/>
            <a:ext cx="4594696" cy="35625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00"/>
              </a:spcAft>
              <a:buNone/>
            </a:pPr>
            <a:endParaRPr lang="pt-BR" sz="800" b="0" i="0" dirty="0">
              <a:solidFill>
                <a:srgbClr val="1F1F1F"/>
              </a:solidFill>
              <a:effectLst/>
              <a:latin typeface="Arial" panose="020B0604020202020204" pitchFamily="34" charset="0"/>
            </a:endParaRP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Talvez amanhã, quem sabe, você chore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99CC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Quando meu amor, eu sei, você vai entender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Muitas fontes florescerão novamente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Como as violetas você também Você vai voltar</a:t>
            </a:r>
            <a:b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</a:b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Muitas fontes florescerão novamente </a:t>
            </a:r>
          </a:p>
          <a:p>
            <a:pPr algn="ctr">
              <a:spcAft>
                <a:spcPts val="900"/>
              </a:spcAft>
              <a:buNone/>
            </a:pPr>
            <a: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  <a:t>Como as violetas você também Você vai voltar</a:t>
            </a:r>
            <a:br>
              <a:rPr lang="pt-BR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auhaus 93" panose="04030905020B02020C02" pitchFamily="82" charset="0"/>
              </a:rPr>
            </a:br>
            <a:endParaRPr lang="pt-BR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auhaus 93" panose="04030905020B02020C02" pitchFamily="82" charset="0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EC6AC4D8-4904-6C8B-96D5-E81070E05EC9}"/>
              </a:ext>
            </a:extLst>
          </p:cNvPr>
          <p:cNvSpPr txBox="1"/>
          <p:nvPr/>
        </p:nvSpPr>
        <p:spPr>
          <a:xfrm>
            <a:off x="247973" y="3761326"/>
            <a:ext cx="8615558" cy="11233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r">
              <a:spcAft>
                <a:spcPts val="1500"/>
              </a:spcAft>
              <a:buNone/>
            </a:pPr>
            <a:r>
              <a:rPr lang="pt-BR" sz="1400" dirty="0">
                <a:solidFill>
                  <a:srgbClr val="333333"/>
                </a:solidFill>
                <a:latin typeface="Lucida Handwriting" panose="03010101010101010101" pitchFamily="66" charset="0"/>
              </a:rPr>
              <a:t>A repetição da frase </a:t>
            </a:r>
            <a:r>
              <a:rPr lang="pt-BR" sz="1400" dirty="0">
                <a:solidFill>
                  <a:srgbClr val="C00000"/>
                </a:solidFill>
                <a:latin typeface="Lucida Handwriting" panose="03010101010101010101" pitchFamily="66" charset="0"/>
              </a:rPr>
              <a:t>'</a:t>
            </a:r>
            <a:r>
              <a:rPr lang="pt-BR" sz="1400" dirty="0" err="1">
                <a:solidFill>
                  <a:srgbClr val="C00000"/>
                </a:solidFill>
                <a:latin typeface="Lucida Handwriting" panose="03010101010101010101" pitchFamily="66" charset="0"/>
              </a:rPr>
              <a:t>Rifioriranno</a:t>
            </a:r>
            <a:r>
              <a:rPr lang="pt-BR" sz="1400" dirty="0">
                <a:solidFill>
                  <a:srgbClr val="C00000"/>
                </a:solidFill>
                <a:latin typeface="Lucida Handwriting" panose="03010101010101010101" pitchFamily="66" charset="0"/>
              </a:rPr>
              <a:t> </a:t>
            </a:r>
            <a:r>
              <a:rPr lang="pt-BR" sz="1400" dirty="0" err="1">
                <a:solidFill>
                  <a:srgbClr val="C00000"/>
                </a:solidFill>
                <a:latin typeface="Lucida Handwriting" panose="03010101010101010101" pitchFamily="66" charset="0"/>
              </a:rPr>
              <a:t>tante</a:t>
            </a:r>
            <a:r>
              <a:rPr lang="pt-BR" sz="1400" dirty="0">
                <a:solidFill>
                  <a:srgbClr val="C00000"/>
                </a:solidFill>
                <a:latin typeface="Lucida Handwriting" panose="03010101010101010101" pitchFamily="66" charset="0"/>
              </a:rPr>
              <a:t> primavere’ </a:t>
            </a:r>
          </a:p>
          <a:p>
            <a:pPr algn="r">
              <a:spcAft>
                <a:spcPts val="1500"/>
              </a:spcAft>
              <a:buNone/>
            </a:pPr>
            <a:r>
              <a:rPr lang="pt-BR" sz="1400" dirty="0">
                <a:solidFill>
                  <a:srgbClr val="333333"/>
                </a:solidFill>
                <a:latin typeface="Lucida Handwriting" panose="03010101010101010101" pitchFamily="66" charset="0"/>
              </a:rPr>
              <a:t>enfatiza a crença de que muitas primaveras ainda florescerão, e com elas, </a:t>
            </a:r>
          </a:p>
          <a:p>
            <a:pPr algn="r">
              <a:spcAft>
                <a:spcPts val="1500"/>
              </a:spcAft>
              <a:buNone/>
            </a:pPr>
            <a:r>
              <a:rPr lang="pt-BR" sz="1400" dirty="0">
                <a:solidFill>
                  <a:srgbClr val="333333"/>
                </a:solidFill>
                <a:latin typeface="Lucida Handwriting" panose="03010101010101010101" pitchFamily="66" charset="0"/>
              </a:rPr>
              <a:t>a possibilidade do retorno do amor perdido.</a:t>
            </a:r>
            <a:endParaRPr lang="pt-BR" sz="1400" b="0" i="0" dirty="0">
              <a:solidFill>
                <a:srgbClr val="002060"/>
              </a:solidFill>
              <a:effectLst/>
              <a:latin typeface="Lucida Handwriting" panose="03010101010101010101" pitchFamily="66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66BA331-55CD-52E8-1793-E8536CDB1E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24567"/>
            <a:ext cx="720080" cy="996902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8C0E22DD-D3E5-90C8-8D45-F9FAE4A900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21" y="322032"/>
            <a:ext cx="1619672" cy="337605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38000">
        <p15:prstTrans prst="wind"/>
      </p:transition>
    </mc:Choice>
    <mc:Fallback xmlns="">
      <p:transition spd="slow" advClick="0" advTm="3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25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25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750"/>
                            </p:stCondLst>
                            <p:childTnLst>
                              <p:par>
                                <p:cTn id="20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25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6" dur="325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250"/>
                            </p:stCondLst>
                            <p:childTnLst>
                              <p:par>
                                <p:cTn id="2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325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5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5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5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942">
              <a:srgbClr val="EB8542">
                <a:alpha val="50000"/>
                <a:lumMod val="84000"/>
                <a:lumOff val="16000"/>
              </a:srgbClr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19000">
              <a:srgbClr val="EB8542"/>
            </a:gs>
            <a:gs pos="99000">
              <a:srgbClr val="AB152E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AAD8A55-6789-AB4E-BADA-4BE5165CE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37" y="191507"/>
            <a:ext cx="3385562" cy="253193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5B3E7BF-FFB1-9A70-8EB0-A975DBC68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93" y="1007377"/>
            <a:ext cx="3445751" cy="27327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C9337415-2035-EE05-76DB-BEC2351F73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339502"/>
            <a:ext cx="2411760" cy="180882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1EF8AAC-F7B7-2A18-DBD1-BE766DEE7436}"/>
              </a:ext>
            </a:extLst>
          </p:cNvPr>
          <p:cNvSpPr txBox="1"/>
          <p:nvPr/>
        </p:nvSpPr>
        <p:spPr>
          <a:xfrm>
            <a:off x="3491880" y="231236"/>
            <a:ext cx="287664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pt-BR" sz="32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Muitas fontes florescerão novamente </a:t>
            </a:r>
          </a:p>
          <a:p>
            <a:pPr algn="ctr">
              <a:buNone/>
            </a:pPr>
            <a:endParaRPr lang="pt-BR" sz="24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  <a:p>
            <a:pPr algn="ctr">
              <a:buNone/>
            </a:pPr>
            <a: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Como as </a:t>
            </a:r>
            <a: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violetas</a:t>
            </a:r>
            <a:r>
              <a:rPr lang="pt-BR" sz="2400" b="1" i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</a:rPr>
              <a:t> voltarão, você também vai voltar</a:t>
            </a:r>
            <a:endParaRPr lang="pt-BR" sz="3600" b="1" i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C14BACC7-582A-A31B-CD13-788D16A4ACF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60" y="3745619"/>
            <a:ext cx="890836" cy="12333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BAC7B7C-79FD-FF7D-F955-27853301DCC4}"/>
              </a:ext>
            </a:extLst>
          </p:cNvPr>
          <p:cNvSpPr txBox="1"/>
          <p:nvPr/>
        </p:nvSpPr>
        <p:spPr>
          <a:xfrm>
            <a:off x="1218897" y="3874775"/>
            <a:ext cx="7618120" cy="107721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pt-BR" sz="1600" dirty="0">
                <a:solidFill>
                  <a:srgbClr val="002060"/>
                </a:solidFill>
                <a:latin typeface="Arial" panose="020B0604020202020204" pitchFamily="34" charset="0"/>
              </a:rPr>
              <a:t>A música também aborda a dor da separação e a incerteza sobre o futuro, expressando a esperança de que, um dia, ao ver uma violeta murcha, sentiu-se como um colibri e mostrou toda sua aproximação - a amada entenderá o amor que ele sente por ela.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42F3DFE-31DD-E561-5597-F092C3510B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7409" y="1606727"/>
            <a:ext cx="2769608" cy="22334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45000">
        <p15:prstTrans prst="wind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25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250"/>
                            </p:stCondLst>
                            <p:childTnLst>
                              <p:par>
                                <p:cTn id="2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250"/>
                            </p:stCondLst>
                            <p:childTnLst>
                              <p:par>
                                <p:cTn id="4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325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25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925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12702" y="506876"/>
            <a:ext cx="224714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 Final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1600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 Pessoal </a:t>
            </a:r>
            <a:r>
              <a:rPr kumimoji="0" lang="pt-BR" sz="1400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b="1" i="1" strike="noStrike" kern="1200" cap="none" spc="0" normalizeH="0" baseline="0" noProof="0" dirty="0">
                <a:ln>
                  <a:noFill/>
                </a:ln>
                <a:solidFill>
                  <a:srgbClr val="99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2400" b="1" i="1" strike="noStrike" kern="1200" cap="none" spc="0" normalizeH="0" baseline="0" noProof="0" dirty="0">
              <a:ln>
                <a:noFill/>
              </a:ln>
              <a:solidFill>
                <a:srgbClr val="99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000" b="1" i="1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  Encerramento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SETTEMBRE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175444" y="3442685"/>
            <a:ext cx="6301086" cy="147732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pt-BR" b="1" dirty="0"/>
              <a:t>Peppino Gagliardi</a:t>
            </a:r>
            <a:r>
              <a:rPr lang="pt-BR" dirty="0"/>
              <a:t> - foi um cantor italiano mais conhecido por seus sucessos musicais intitulados “Che Vuole Questa Música Stacera” , </a:t>
            </a:r>
            <a:r>
              <a:rPr lang="pt-BR" dirty="0" err="1"/>
              <a:t>Settembre</a:t>
            </a:r>
            <a:r>
              <a:rPr lang="pt-BR" dirty="0"/>
              <a:t> e </a:t>
            </a:r>
            <a:r>
              <a:rPr lang="pt-BR" dirty="0">
                <a:solidFill>
                  <a:srgbClr val="FF0000"/>
                </a:solidFill>
              </a:rPr>
              <a:t>“Come le Viole”, </a:t>
            </a:r>
            <a:r>
              <a:rPr lang="pt-BR" dirty="0"/>
              <a:t>que foram apresentados em muitos filmes e ainda permanecem populares na Itália . Sua música continua viva, principalmente em Roma. </a:t>
            </a:r>
            <a:endParaRPr kumimoji="0" lang="pt-BR" sz="9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820" y="285734"/>
            <a:ext cx="2971179" cy="2924696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isometricOffAxis2Left"/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523828" y="3230185"/>
            <a:ext cx="2450713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TRADUÇÃO ADAPTADA 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4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0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26938"/>
            <a:ext cx="2433376" cy="3041720"/>
          </a:xfrm>
          <a:prstGeom prst="rect">
            <a:avLst/>
          </a:prstGeom>
          <a:solidFill>
            <a:srgbClr val="FFFFFF">
              <a:shade val="85000"/>
            </a:srgbClr>
          </a:solidFill>
          <a:ln w="28575" cap="rnd">
            <a:solidFill>
              <a:schemeClr val="accent1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44" y="160337"/>
            <a:ext cx="1909446" cy="3050093"/>
          </a:xfrm>
          <a:prstGeom prst="ellipse">
            <a:avLst/>
          </a:prstGeom>
          <a:ln w="63500" cap="rnd">
            <a:solidFill>
              <a:schemeClr val="accent3">
                <a:lumMod val="40000"/>
                <a:lumOff val="6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80000">
        <p:fade/>
        <p:sndAc>
          <p:stSnd loop="1">
            <p:snd r:embed="rId3" name="Peppino Gagliardi - Settembre.wav"/>
          </p:stSnd>
        </p:sndAc>
      </p:transition>
    </mc:Choice>
    <mc:Fallback xmlns="">
      <p:transition spd="slow" advClick="0" advTm="180000">
        <p:fade/>
        <p:sndAc>
          <p:stSnd loop="1">
            <p:snd r:embed="rId7" name="Peppino Gagliardi - Settemb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000"/>
                            </p:stCondLst>
                            <p:childTnLst>
                              <p:par>
                                <p:cTn id="4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AAA FORMATANDO PEPPINO GAGLIARDI</Template>
  <TotalTime>348</TotalTime>
  <Words>455</Words>
  <Application>Microsoft Office PowerPoint</Application>
  <PresentationFormat>Apresentação na tela (16:9)</PresentationFormat>
  <Paragraphs>52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0" baseType="lpstr">
      <vt:lpstr>Algerian</vt:lpstr>
      <vt:lpstr>Arial</vt:lpstr>
      <vt:lpstr>Arial Black</vt:lpstr>
      <vt:lpstr>Bauhaus 93</vt:lpstr>
      <vt:lpstr>Calibri</vt:lpstr>
      <vt:lpstr>Cambria</vt:lpstr>
      <vt:lpstr>David</vt:lpstr>
      <vt:lpstr>Goudy Stout</vt:lpstr>
      <vt:lpstr>Lucida Handwriting</vt:lpstr>
      <vt:lpstr>Times New Roman</vt:lpstr>
      <vt:lpstr>Wingdings 2</vt:lpstr>
      <vt:lpstr>QUERIDA É A MINHA MENINA REFORMATAR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35</cp:revision>
  <dcterms:created xsi:type="dcterms:W3CDTF">2025-11-17T19:13:03Z</dcterms:created>
  <dcterms:modified xsi:type="dcterms:W3CDTF">2025-11-24T13:45:58Z</dcterms:modified>
</cp:coreProperties>
</file>