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44" r:id="rId2"/>
  </p:sldMasterIdLst>
  <p:notesMasterIdLst>
    <p:notesMasterId r:id="rId13"/>
  </p:notesMasterIdLst>
  <p:sldIdLst>
    <p:sldId id="313" r:id="rId3"/>
    <p:sldId id="326" r:id="rId4"/>
    <p:sldId id="327" r:id="rId5"/>
    <p:sldId id="328" r:id="rId6"/>
    <p:sldId id="330" r:id="rId7"/>
    <p:sldId id="329" r:id="rId8"/>
    <p:sldId id="331" r:id="rId9"/>
    <p:sldId id="334" r:id="rId10"/>
    <p:sldId id="335" r:id="rId11"/>
    <p:sldId id="336" r:id="rId12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Seção Padrão" id="{558A2511-5126-4BE5-8795-D6B85BD4E888}">
          <p14:sldIdLst>
            <p14:sldId id="316"/>
            <p14:sldId id="313"/>
            <p14:sldId id="326"/>
            <p14:sldId id="327"/>
            <p14:sldId id="328"/>
            <p14:sldId id="330"/>
            <p14:sldId id="329"/>
            <p14:sldId id="331"/>
            <p14:sldId id="332"/>
          </p14:sldIdLst>
        </p14:section>
        <p14:section name="Seção sem Título" id="{D66CD46A-AD77-4357-9555-81A9CAED5DB0}">
          <p14:sldIdLst>
            <p14:sldId id="334"/>
            <p14:sldId id="31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660066"/>
    <a:srgbClr val="F4F6F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-446" y="-6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pPr/>
              <a:t>21/05/2020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213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5E2D3-F7BA-40AA-884A-AF56BFEFBF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14FF-B15B-4E12-BE07-BEF6EF28C52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436918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58642-34D0-4012-B28C-FDA67A891C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8B8A9-287C-4993-9D7F-B4AEA43606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0837862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B8621-2C60-4328-ACC4-0FA9BA3914D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4E11F-8A01-474F-9DBD-3EEBF51766D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554404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AE857-FFCB-44E0-A2F3-56D63898456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64CFC-01A0-4535-96E4-61B20D2A880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7908974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DF47A-E5D4-44E2-892C-2F1CC8333E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06E8-5983-4814-AE16-17E27816270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036431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133BE-3496-4D71-8902-FE89A01078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F8E76-7184-444F-8A0A-36E2079977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3044653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5652-96F0-4428-8D84-4A106D4F3B1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5B73-D8C0-4D9B-878F-4EA28EF98AB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1721272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A225-805A-4E96-B992-AC4B0381012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DC2E-69F0-4594-B933-9B3AA66F2EE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1109959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E1B08-4118-4779-B522-304782B5E1C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80BFA-1D16-4916-A8EC-9AD78568C49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0843769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BA2C-F2CC-48EF-8F81-0939934E06A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33059-BF4B-4F45-94B1-2C29347E18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391947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E8007-0C09-47AF-B452-3FE288E61E1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86A2F-2904-42FE-A168-D3CECDC4FCB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0144507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4672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2875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04812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1743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0102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76448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31422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5204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5773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188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21/05/2020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573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339CC4-A419-45DA-9E18-5D97E67C2F5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21/05/2020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65558F8-9A70-47EC-A696-F1B26761965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238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B85FA03-0865-4861-A5A0-6179CD17F925}" type="datetimeFigureOut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21/05/2020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3BA2AE2-94BA-4C20-AC68-0FC8927ACEF2}" type="slidenum">
              <a:rPr lang="pt-BR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10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212073" y="4562010"/>
            <a:ext cx="1706864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spc="300" dirty="0" smtClean="0">
                <a:ln w="17780" cmpd="sng">
                  <a:solidFill>
                    <a:srgbClr val="DDDDDD">
                      <a:tint val="3000"/>
                    </a:srgb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latin typeface="Corbel" panose="020B0503020204020204" pitchFamily="34" charset="0"/>
              </a:rPr>
              <a:t> </a:t>
            </a:r>
            <a:r>
              <a:rPr lang="pt-BR" sz="900" spc="300" dirty="0">
                <a:ln w="17780" cmpd="sng">
                  <a:solidFill>
                    <a:srgbClr val="DDDDDD">
                      <a:tint val="3000"/>
                    </a:srgb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latin typeface="Corbel" panose="020B0503020204020204" pitchFamily="34" charset="0"/>
              </a:rPr>
              <a:t>SEQUÊNCIA AUTOMÁTICA</a:t>
            </a:r>
          </a:p>
        </p:txBody>
      </p:sp>
      <p:sp>
        <p:nvSpPr>
          <p:cNvPr id="2" name="WordArt 2" descr="Vertical estreita"/>
          <p:cNvSpPr>
            <a:spLocks noChangeArrowheads="1" noChangeShapeType="1" noTextEdit="1"/>
          </p:cNvSpPr>
          <p:nvPr/>
        </p:nvSpPr>
        <p:spPr bwMode="auto">
          <a:xfrm rot="21061503">
            <a:off x="524440" y="439678"/>
            <a:ext cx="4116195" cy="291895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39685"/>
              </a:avLst>
            </a:prstTxWarp>
          </a:bodyPr>
          <a:lstStyle/>
          <a:p>
            <a:pPr algn="ctr" rtl="0">
              <a:buNone/>
            </a:pPr>
            <a:r>
              <a:rPr lang="it-IT" sz="1800" kern="10" spc="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VIAGGIO CON </a:t>
            </a:r>
          </a:p>
          <a:p>
            <a:pPr algn="ctr" rtl="0">
              <a:buNone/>
            </a:pPr>
            <a:r>
              <a:rPr lang="it-IT" sz="1800" kern="10" spc="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MEMORIE  </a:t>
            </a:r>
          </a:p>
          <a:p>
            <a:pPr algn="ctr" rtl="0">
              <a:buNone/>
            </a:pPr>
            <a:r>
              <a:rPr lang="it-IT" sz="1800" kern="10" spc="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DI</a:t>
            </a:r>
          </a:p>
          <a:p>
            <a:pPr algn="ctr" rtl="0">
              <a:buNone/>
            </a:pPr>
            <a:r>
              <a:rPr lang="it-IT" sz="1800" kern="10" spc="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FIRENZE </a:t>
            </a:r>
            <a:endParaRPr lang="pt-BR" sz="1800" kern="10" spc="0" dirty="0">
              <a:ln w="12700">
                <a:solidFill>
                  <a:srgbClr val="000000"/>
                </a:solidFill>
                <a:round/>
                <a:headEnd/>
                <a:tailEnd/>
              </a:ln>
              <a:pattFill prst="dashHorz">
                <a:fgClr>
                  <a:srgbClr val="808080"/>
                </a:fgClr>
                <a:bgClr>
                  <a:srgbClr val="FFFF00"/>
                </a:bgClr>
              </a:patt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4253127388"/>
      </p:ext>
    </p:extLst>
  </p:cSld>
  <p:clrMapOvr>
    <a:masterClrMapping/>
  </p:clrMapOvr>
  <p:transition spd="slow" advClick="0" advTm="18000">
    <p:fade/>
    <p:sndAc>
      <p:stSnd loop="1">
        <p:snd r:embed="rId2" name="Caruso instrument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34849" y="3793311"/>
            <a:ext cx="8680361" cy="11079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Relatos de uma Viagem. </a:t>
            </a:r>
          </a:p>
          <a:p>
            <a:pPr algn="ctr"/>
            <a:r>
              <a:rPr lang="pt-BR" sz="1600" dirty="0" smtClean="0"/>
              <a:t>Vamos comentar informações obtidas no local, através de um historiador, sobre detalhes da</a:t>
            </a:r>
          </a:p>
          <a:p>
            <a:pPr algn="ctr"/>
            <a:r>
              <a:rPr lang="pt-BR" sz="1600" dirty="0" smtClean="0"/>
              <a:t>  </a:t>
            </a:r>
            <a:r>
              <a:rPr lang="pt-BR" sz="1600" dirty="0">
                <a:solidFill>
                  <a:srgbClr val="C00000"/>
                </a:solidFill>
              </a:rPr>
              <a:t>Ponte Vecchio (Velha</a:t>
            </a:r>
            <a:r>
              <a:rPr lang="pt-BR" sz="1600" dirty="0" smtClean="0">
                <a:solidFill>
                  <a:srgbClr val="C00000"/>
                </a:solidFill>
              </a:rPr>
              <a:t>), </a:t>
            </a:r>
          </a:p>
          <a:p>
            <a:pPr algn="ctr"/>
            <a:r>
              <a:rPr lang="pt-BR" sz="1600" dirty="0" smtClean="0"/>
              <a:t>construída </a:t>
            </a:r>
            <a:r>
              <a:rPr lang="pt-BR" sz="1600" dirty="0"/>
              <a:t>em arco medieval sobre o Rio Arno em </a:t>
            </a:r>
            <a:r>
              <a:rPr lang="pt-BR" sz="1600" dirty="0" smtClean="0">
                <a:solidFill>
                  <a:srgbClr val="C00000"/>
                </a:solidFill>
              </a:rPr>
              <a:t>Firenze (Florença</a:t>
            </a:r>
            <a:r>
              <a:rPr lang="pt-BR" dirty="0" smtClean="0">
                <a:solidFill>
                  <a:srgbClr val="C00000"/>
                </a:solidFill>
              </a:rPr>
              <a:t>).</a:t>
            </a:r>
            <a:endParaRPr lang="pt-BR" dirty="0">
              <a:solidFill>
                <a:srgbClr val="C00000"/>
              </a:solidFill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117432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15000">
        <p15:prstTrans prst="wind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27161" y="3940807"/>
            <a:ext cx="8529851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 smtClean="0"/>
              <a:t>Disse-nos acreditar </a:t>
            </a:r>
            <a:r>
              <a:rPr lang="pt-BR" dirty="0"/>
              <a:t>ter sido inicialmente construída na Roma Antiga em madeira. </a:t>
            </a:r>
            <a:endParaRPr lang="pt-BR" dirty="0" smtClean="0"/>
          </a:p>
          <a:p>
            <a:pPr algn="ctr"/>
            <a:r>
              <a:rPr lang="pt-BR" dirty="0" smtClean="0"/>
              <a:t>Posteriormente </a:t>
            </a:r>
            <a:r>
              <a:rPr lang="pt-BR" dirty="0"/>
              <a:t>foi destruída parcialmente e totalmente em 1333, quando a região experimentou terríveis cheias, sendo reconstruída somente em 1345 no formato atual. </a:t>
            </a: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123913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334798" y="3873421"/>
            <a:ext cx="8461466" cy="10156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2000" dirty="0"/>
              <a:t>Consiste em três arcos, sendo o maior com 30 metros de diâmetro. Abrigam muitas lojas onde seus proprietários vendem suas mercadorias que são joias preciosas, elaboradas por artesões especializados, os chamados ourives. </a:t>
            </a: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1140821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25000">
        <p15:prstTrans prst="wind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8411" y="3569896"/>
            <a:ext cx="8506495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2000" dirty="0" smtClean="0"/>
              <a:t>A curiosidade </a:t>
            </a:r>
            <a:r>
              <a:rPr lang="pt-BR" sz="2000" dirty="0"/>
              <a:t>vinda dessa região é uma palavra utilizada ainda em nossos dias chamada de “bancarrota”, junção de duas palavras italianas, pois quando um mercador naquela época, não conseguia pagar as dívidas, a mesa (banco) era quebrada (rotto), prática que era chamada </a:t>
            </a:r>
            <a:r>
              <a:rPr lang="pt-BR" sz="2000" dirty="0" smtClean="0"/>
              <a:t>bancorotto.</a:t>
            </a:r>
            <a:endParaRPr lang="pt-BR" sz="2000" dirty="0"/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2161090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split orient="vert"/>
      </p:transition>
    </mc:Choice>
    <mc:Fallback>
      <p:transition spd="slow" advClick="0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83337" y="3943726"/>
            <a:ext cx="862884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/>
              <a:t>Durante a Segunda Guerra Mundial, essa magnífica construção escapou da destruição. </a:t>
            </a:r>
            <a:endParaRPr lang="pt-BR" dirty="0" smtClean="0"/>
          </a:p>
          <a:p>
            <a:pPr algn="ctr"/>
            <a:r>
              <a:rPr lang="pt-BR" dirty="0" smtClean="0"/>
              <a:t>Outro informante, disse não ter acontecido, motivado pelos </a:t>
            </a:r>
            <a:r>
              <a:rPr lang="pt-BR" dirty="0"/>
              <a:t>sentimentos profundos </a:t>
            </a:r>
            <a:r>
              <a:rPr lang="pt-BR" dirty="0" smtClean="0"/>
              <a:t>de Hitler pelas </a:t>
            </a:r>
            <a:r>
              <a:rPr lang="pt-BR" dirty="0"/>
              <a:t>obras medievais, e assim, ordenou que não a </a:t>
            </a:r>
            <a:r>
              <a:rPr lang="pt-BR" dirty="0" smtClean="0"/>
              <a:t>destruíssem.</a:t>
            </a:r>
            <a:endParaRPr lang="pt-BR" dirty="0"/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2018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:split orient="vert"/>
      </p:transition>
    </mc:Choice>
    <mc:Fallback>
      <p:transition spd="slow" advClick="0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0722" y="3407070"/>
            <a:ext cx="8550323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 smtClean="0"/>
              <a:t>Vimos ao </a:t>
            </a:r>
            <a:r>
              <a:rPr lang="pt-BR" dirty="0"/>
              <a:t>longo da ponte, </a:t>
            </a:r>
            <a:r>
              <a:rPr lang="pt-BR" dirty="0" smtClean="0"/>
              <a:t> </a:t>
            </a:r>
            <a:r>
              <a:rPr lang="pt-BR" dirty="0"/>
              <a:t>vários cadeados </a:t>
            </a:r>
            <a:r>
              <a:rPr lang="pt-BR" dirty="0" smtClean="0"/>
              <a:t>no </a:t>
            </a:r>
            <a:r>
              <a:rPr lang="pt-BR" dirty="0"/>
              <a:t>gradeamento em torno da estátua de Benveneutto Cellini. (ourives e escultor italiano).</a:t>
            </a:r>
          </a:p>
          <a:p>
            <a:pPr algn="ctr"/>
            <a:r>
              <a:rPr lang="pt-BR" dirty="0" smtClean="0"/>
              <a:t>O </a:t>
            </a:r>
            <a:r>
              <a:rPr lang="pt-BR" dirty="0"/>
              <a:t>fato é ligado à antiga </a:t>
            </a:r>
            <a:r>
              <a:rPr lang="pt-BR" dirty="0" smtClean="0"/>
              <a:t>ideia </a:t>
            </a:r>
            <a:r>
              <a:rPr lang="pt-BR" dirty="0"/>
              <a:t>dos amantes que ao “fechar” o cadeado e lançar a chave ao rio tornavam-se eternamente ligados. </a:t>
            </a:r>
            <a:r>
              <a:rPr lang="pt-BR" dirty="0" smtClean="0"/>
              <a:t>Com essa tradição de antigamente, e ao turismo desenfreado, muitos cadeados tiveram que ser removidos.</a:t>
            </a:r>
            <a:endParaRPr lang="pt-BR" dirty="0"/>
          </a:p>
        </p:txBody>
      </p:sp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xmlns="" val="160157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03344">
            <a:off x="4953940" y="1488168"/>
            <a:ext cx="3642872" cy="2889586"/>
          </a:xfrm>
          <a:prstGeom prst="rect">
            <a:avLst/>
          </a:prstGeom>
          <a:ln w="19050">
            <a:solidFill>
              <a:schemeClr val="accent5">
                <a:lumMod val="60000"/>
                <a:lumOff val="40000"/>
              </a:schemeClr>
            </a:solidFill>
          </a:ln>
        </p:spPr>
      </p:pic>
      <p:grpSp>
        <p:nvGrpSpPr>
          <p:cNvPr id="1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2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32" name="Retângulo 31"/>
          <p:cNvSpPr/>
          <p:nvPr/>
        </p:nvSpPr>
        <p:spPr>
          <a:xfrm>
            <a:off x="293812" y="244055"/>
            <a:ext cx="84343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POEMA, O PANORAMA VISTO DA PONTE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Janelas abertas em sua passarela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Rio caudaloso com cores reluzentes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Caiu no vazio uma pedra brilhante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Lapidada pelas mãos de um artista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Lagrimas derramadas em suas águas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Arrivederci bambina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Jóia preciosa no berço do renascimento </a:t>
            </a:r>
            <a:endParaRPr lang="pt-BR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317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4000" advClick="0" advTm="30000">
        <p15:prstTrans prst="peelOff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9545" y="-127397"/>
            <a:ext cx="9303545" cy="5270897"/>
          </a:xfrm>
          <a:prstGeom prst="rect">
            <a:avLst/>
          </a:prstGeom>
          <a:noFill/>
        </p:spPr>
      </p:pic>
      <p:grpSp>
        <p:nvGrpSpPr>
          <p:cNvPr id="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D06F1E">
              <a:lumMod val="40000"/>
              <a:lumOff val="60000"/>
            </a:srgb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D06F1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7" name="CaixaDeTexto 16"/>
          <p:cNvSpPr txBox="1"/>
          <p:nvPr/>
        </p:nvSpPr>
        <p:spPr>
          <a:xfrm>
            <a:off x="634621" y="238836"/>
            <a:ext cx="8243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FLORENÇA / FIRENZE – PONTE VECCHIO</a:t>
            </a:r>
            <a:endParaRPr lang="pt-BR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1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  <a:alpha val="8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78">
              <a:defRPr/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62331" y="161037"/>
            <a:ext cx="5521828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 </a:t>
            </a:r>
            <a:endParaRPr lang="pt-BR" sz="2800" b="1" i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r>
              <a:rPr lang="pt-BR" sz="28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endParaRPr lang="pt-BR" sz="2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&amp;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</a:t>
            </a:r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2000" b="1" dirty="0" smtClean="0">
              <a:solidFill>
                <a:srgbClr val="5AA2AE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Caruso  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(Instrumental) </a:t>
            </a:r>
            <a:endParaRPr lang="pt-BR" sz="14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Caruso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Cantor: </a:t>
            </a:r>
            <a:r>
              <a:rPr lang="pt-BR" sz="2000" b="1" dirty="0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Luciano Bruno</a:t>
            </a:r>
            <a:endParaRPr lang="pt-BR" sz="2000" b="1" dirty="0">
              <a:solidFill>
                <a:srgbClr val="A50021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14282" y="3786196"/>
            <a:ext cx="8750775" cy="123110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  <a:hlinkClick r:id="rId4"/>
              </a:rPr>
              <a:t>http://vendraminiletras.blogspot.com/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defTabSz="914378">
              <a:defRPr/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074" y="285734"/>
            <a:ext cx="2757788" cy="2714644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3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73776"/>
      </p:ext>
    </p:extLst>
  </p:cSld>
  <p:clrMapOvr>
    <a:masterClrMapping/>
  </p:clrMapOvr>
  <p:transition spd="slow" advClick="0" advTm="180000">
    <p:fade/>
    <p:sndAc>
      <p:stSnd loop="1">
        <p:snd r:embed="rId3" name="Caruso Luciano Bru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750"/>
                            </p:stCondLst>
                            <p:childTnLst>
                              <p:par>
                                <p:cTn id="6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VIAGGIO CON MEMORIE DI FIRENZ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s em moviment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VIAGGIO CON MEMORIE DI FIRENZE</Template>
  <TotalTime>2</TotalTime>
  <Words>403</Words>
  <Application>Microsoft Office PowerPoint</Application>
  <PresentationFormat>Apresentação na tela (16:9)</PresentationFormat>
  <Paragraphs>53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12" baseType="lpstr">
      <vt:lpstr>VIAGGIO CON MEMORIE DI FIRENZE</vt:lpstr>
      <vt:lpstr>Modelos em movimento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1</cp:revision>
  <dcterms:created xsi:type="dcterms:W3CDTF">2020-05-21T14:50:43Z</dcterms:created>
  <dcterms:modified xsi:type="dcterms:W3CDTF">2020-05-21T14:52:51Z</dcterms:modified>
</cp:coreProperties>
</file>