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6"/>
  </p:notesMasterIdLst>
  <p:sldIdLst>
    <p:sldId id="273" r:id="rId2"/>
    <p:sldId id="264" r:id="rId3"/>
    <p:sldId id="281" r:id="rId4"/>
    <p:sldId id="296" r:id="rId5"/>
    <p:sldId id="293" r:id="rId6"/>
    <p:sldId id="301" r:id="rId7"/>
    <p:sldId id="294" r:id="rId8"/>
    <p:sldId id="295" r:id="rId9"/>
    <p:sldId id="292" r:id="rId10"/>
    <p:sldId id="291" r:id="rId11"/>
    <p:sldId id="299" r:id="rId12"/>
    <p:sldId id="290" r:id="rId13"/>
    <p:sldId id="297" r:id="rId14"/>
    <p:sldId id="288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77641" autoAdjust="0"/>
  </p:normalViewPr>
  <p:slideViewPr>
    <p:cSldViewPr snapToGrid="0">
      <p:cViewPr varScale="1">
        <p:scale>
          <a:sx n="84" d="100"/>
          <a:sy n="84" d="100"/>
        </p:scale>
        <p:origin x="53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5566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644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262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7446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5745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828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684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327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1724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418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5580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8189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0172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9057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1359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5604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292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10/01/2021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5475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gif"/><Relationship Id="rId7" Type="http://schemas.openxmlformats.org/officeDocument/2006/relationships/image" Target="../media/image8.jp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gif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42.jpg"/><Relationship Id="rId7" Type="http://schemas.openxmlformats.org/officeDocument/2006/relationships/image" Target="../media/image46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5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87584" y="5254693"/>
            <a:ext cx="1640533" cy="1404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628" y="295398"/>
            <a:ext cx="10323575" cy="607248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2227786" y="455762"/>
            <a:ext cx="9381405" cy="5632311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pt-BR" sz="36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Somos </a:t>
            </a:r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o resultado de uma pedrada, </a:t>
            </a:r>
            <a:r>
              <a:rPr lang="pt-BR" sz="36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do homem </a:t>
            </a:r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do nosso tempo. </a:t>
            </a:r>
          </a:p>
          <a:p>
            <a:pPr algn="ctr"/>
            <a:endParaRPr lang="pt-BR" sz="3600" b="1" i="1" dirty="0">
              <a:ln w="12700">
                <a:solidFill>
                  <a:schemeClr val="accent5"/>
                </a:solidFill>
                <a:prstDash val="solid"/>
              </a:ln>
              <a:solidFill>
                <a:srgbClr val="00B0F0"/>
              </a:solidFill>
              <a:latin typeface="PT Sans"/>
            </a:endParaRPr>
          </a:p>
          <a:p>
            <a:pPr algn="ctr"/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Gritando e voando com as asas malignas, dentro </a:t>
            </a:r>
            <a:r>
              <a:rPr lang="pt-BR" sz="36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de uma carruagem de </a:t>
            </a:r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fogo.  </a:t>
            </a:r>
          </a:p>
          <a:p>
            <a:pPr algn="ctr"/>
            <a:endParaRPr lang="pt-BR" sz="3600" b="1" i="1" dirty="0">
              <a:ln w="12700">
                <a:solidFill>
                  <a:schemeClr val="accent5"/>
                </a:solidFill>
                <a:prstDash val="solid"/>
              </a:ln>
              <a:solidFill>
                <a:srgbClr val="00B0F0"/>
              </a:solidFill>
              <a:latin typeface="PT Sans"/>
            </a:endParaRPr>
          </a:p>
          <a:p>
            <a:pPr algn="ctr"/>
            <a:r>
              <a:rPr lang="pt-BR" sz="36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E algumas pessoas </a:t>
            </a:r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com a </a:t>
            </a:r>
            <a:r>
              <a:rPr lang="pt-BR" sz="36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sua </a:t>
            </a:r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ciência exata dirigida ao extermínio, sem amor, sem </a:t>
            </a:r>
            <a:r>
              <a:rPr lang="pt-BR" sz="36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Cristo, </a:t>
            </a:r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vagando em uma sociedade </a:t>
            </a:r>
            <a:r>
              <a:rPr lang="pt-BR" sz="3600" b="1" i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fratricida</a:t>
            </a:r>
            <a:r>
              <a:rPr lang="pt-BR" sz="36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PT Sans"/>
              </a:rPr>
              <a:t>. </a:t>
            </a:r>
          </a:p>
        </p:txBody>
      </p:sp>
      <p:pic>
        <p:nvPicPr>
          <p:cNvPr id="22" name="Imagem 21" descr="Visão | Os caça-&lt;strong&gt;tempestades&lt;/strong&gt; portugues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8" y="159587"/>
            <a:ext cx="4148952" cy="275227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9" name="Imagem 38" descr="¿Lágrimas curativas? | Salud18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9539">
            <a:off x="1017559" y="2680256"/>
            <a:ext cx="2567827" cy="239770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726" y="2439760"/>
            <a:ext cx="2243755" cy="21157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26531">
            <a:off x="1479510" y="4096179"/>
            <a:ext cx="1776759" cy="28900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2" name="Imagem 41" descr="Santísimo &lt;strong&gt;Cristo&lt;/strong&gt; de la Esperanza | Cofradía del Santísimo ...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7" y="159587"/>
            <a:ext cx="2071885" cy="65676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3" name="Imagem 4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761" y="4768612"/>
            <a:ext cx="1475764" cy="17291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4" name="CaixaDeTexto 43"/>
          <p:cNvSpPr txBox="1"/>
          <p:nvPr/>
        </p:nvSpPr>
        <p:spPr>
          <a:xfrm>
            <a:off x="10756906" y="5407043"/>
            <a:ext cx="852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Toninho</a:t>
            </a: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45" name="CaixaDeTexto 44"/>
          <p:cNvSpPr txBox="1"/>
          <p:nvPr/>
        </p:nvSpPr>
        <p:spPr>
          <a:xfrm>
            <a:off x="10622161" y="6079188"/>
            <a:ext cx="1212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002060"/>
                </a:solidFill>
              </a:rPr>
              <a:t>Vendramini</a:t>
            </a:r>
            <a:endParaRPr lang="pt-B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40000">
        <p14:ripple/>
        <p:sndAc>
          <p:stSnd loop="1">
            <p:snd r:embed="rId2" name="Just_let_me_say_I_love_you E Cortazar.wav"/>
          </p:stSnd>
        </p:sndAc>
      </p:transition>
    </mc:Choice>
    <mc:Fallback xmlns="">
      <p:transition spd="slow" advClick="0" advTm="40000">
        <p:fade/>
        <p:sndAc>
          <p:stSnd loop="1">
            <p:snd r:embed="rId12" name="Just_let_me_say_I_love_you E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750"/>
                            </p:stCondLst>
                            <p:childTnLst>
                              <p:par>
                                <p:cTn id="2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063210" y="2289854"/>
            <a:ext cx="6328448" cy="1683995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pt-BR" sz="4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</a:rPr>
              <a:t>Negridão da noite</a:t>
            </a:r>
          </a:p>
          <a:p>
            <a:pPr algn="ctr"/>
            <a:r>
              <a:rPr lang="pt-BR" sz="4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</a:rPr>
              <a:t>O que tu vês?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Frase do poeta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 dentro do Poema</a:t>
            </a:r>
            <a:endParaRPr lang="pt-BR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52435" y="480195"/>
            <a:ext cx="613413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22225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  <a:latin typeface="Ravie" panose="04040805050809020602" pitchFamily="82" charset="0"/>
              </a:rPr>
              <a:t>FRATRICÍDIO</a:t>
            </a:r>
            <a:endParaRPr lang="pt-BR" sz="8800" b="1" dirty="0">
              <a:ln w="22225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Ravie" panose="040408050508090206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0040" y="1241613"/>
            <a:ext cx="597062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Poeta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7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istral" panose="03090702030407020403" pitchFamily="66" charset="0"/>
              </a:rPr>
              <a:t>Jorge Humberto</a:t>
            </a:r>
            <a:endParaRPr lang="pt-BR" sz="4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pPr algn="ctr"/>
            <a:r>
              <a:rPr lang="pt-BR" sz="32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nos mostra o conteúdo</a:t>
            </a:r>
          </a:p>
          <a:p>
            <a:pPr algn="ctr"/>
            <a:r>
              <a:rPr lang="pt-BR" sz="32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do lamento e um grito contido na garganta.</a:t>
            </a:r>
          </a:p>
          <a:p>
            <a:pPr algn="ctr"/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Concebeu o poema a seguir, em sua cidade natal, </a:t>
            </a:r>
          </a:p>
          <a:p>
            <a:pPr algn="ctr"/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Santa-Iria-da-</a:t>
            </a:r>
            <a:r>
              <a:rPr lang="pt-BR" sz="2000" dirty="0" err="1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Azóia</a:t>
            </a:r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 em 17/12/2020.</a:t>
            </a:r>
          </a:p>
          <a:p>
            <a:pPr algn="ctr"/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Como de costume, escreveu em seu idioma pátrio e na  </a:t>
            </a:r>
          </a:p>
          <a:p>
            <a:pPr algn="ctr"/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  <a:latin typeface="Britannic Bold" panose="020B0903060703020204" pitchFamily="34" charset="0"/>
              </a:rPr>
              <a:t>antiga ortografia.</a:t>
            </a:r>
          </a:p>
          <a:p>
            <a:pPr algn="ctr"/>
            <a:endParaRPr lang="pt-BR" sz="2800" dirty="0" smtClean="0">
              <a:ln w="22225">
                <a:noFill/>
                <a:prstDash val="solid"/>
              </a:ln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32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Toninho Vendramini </a:t>
            </a:r>
          </a:p>
        </p:txBody>
      </p:sp>
      <p:sp>
        <p:nvSpPr>
          <p:cNvPr id="10" name="Retângulo 9"/>
          <p:cNvSpPr/>
          <p:nvPr/>
        </p:nvSpPr>
        <p:spPr>
          <a:xfrm>
            <a:off x="7035282" y="5571541"/>
            <a:ext cx="551039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pt-BR" dirty="0">
                <a:solidFill>
                  <a:srgbClr val="222222"/>
                </a:solidFill>
                <a:latin typeface="Agency FB" panose="020B0503020202020204" pitchFamily="34" charset="0"/>
              </a:rPr>
              <a:t/>
            </a:r>
            <a:br>
              <a:rPr lang="pt-BR" dirty="0">
                <a:solidFill>
                  <a:srgbClr val="222222"/>
                </a:solidFill>
                <a:latin typeface="Agency FB" panose="020B0503020202020204" pitchFamily="34" charset="0"/>
              </a:rPr>
            </a:br>
            <a:endParaRPr lang="pt-BR" sz="2800" dirty="0">
              <a:solidFill>
                <a:srgbClr val="222222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834" y="1728500"/>
            <a:ext cx="3714608" cy="4643260"/>
          </a:xfrm>
          <a:prstGeom prst="ellipse">
            <a:avLst/>
          </a:prstGeom>
          <a:ln>
            <a:noFill/>
          </a:ln>
          <a:effectLst>
            <a:softEdge rad="635000"/>
          </a:effectLst>
          <a:scene3d>
            <a:camera prst="isometricOffAxis2Left"/>
            <a:lightRig rig="threePt" dir="t"/>
          </a:scene3d>
          <a:sp3d prstMaterial="clear"/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174" y="2112620"/>
            <a:ext cx="3808399" cy="4208794"/>
          </a:xfrm>
          <a:prstGeom prst="rect">
            <a:avLst/>
          </a:prstGeom>
          <a:effectLst>
            <a:softEdge rad="635000"/>
          </a:effectLst>
          <a:scene3d>
            <a:camera prst="orthographicFront"/>
            <a:lightRig rig="sunset" dir="t"/>
          </a:scene3d>
          <a:sp3d prstMaterial="translucentPowder"/>
        </p:spPr>
      </p:pic>
      <p:grpSp>
        <p:nvGrpSpPr>
          <p:cNvPr id="2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2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FF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15353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40000">
        <p14:warp dir="in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25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75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5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250"/>
                            </p:stCondLst>
                            <p:childTnLst>
                              <p:par>
                                <p:cTn id="4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4250"/>
                            </p:stCondLst>
                            <p:childTnLst>
                              <p:par>
                                <p:cTn id="5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9750"/>
                            </p:stCondLst>
                            <p:childTnLst>
                              <p:par>
                                <p:cTn id="5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250"/>
                            </p:stCondLst>
                            <p:childTnLst>
                              <p:par>
                                <p:cTn id="6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750"/>
                            </p:stCondLst>
                            <p:childTnLst>
                              <p:par>
                                <p:cTn id="7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6250"/>
                            </p:stCondLst>
                            <p:childTnLst>
                              <p:par>
                                <p:cTn id="8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1750"/>
                            </p:stCondLst>
                            <p:childTnLst>
                              <p:par>
                                <p:cTn id="9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7250"/>
                            </p:stCondLst>
                            <p:childTnLst>
                              <p:par>
                                <p:cTn id="9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2" name="Retângulo 21"/>
          <p:cNvSpPr/>
          <p:nvPr/>
        </p:nvSpPr>
        <p:spPr>
          <a:xfrm>
            <a:off x="185928" y="2743996"/>
            <a:ext cx="6096000" cy="39292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endParaRPr lang="pt-BR" dirty="0" smtClean="0">
              <a:solidFill>
                <a:srgbClr val="222222"/>
              </a:solidFill>
              <a:latin typeface="Calibri" panose="020F050202020403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pt-BR" sz="4000" dirty="0" smtClean="0">
                <a:solidFill>
                  <a:srgbClr val="FF0000"/>
                </a:solidFill>
                <a:latin typeface="Curlz MT" panose="04040404050702020202" pitchFamily="82" charset="0"/>
              </a:rPr>
              <a:t>Não</a:t>
            </a:r>
            <a:r>
              <a:rPr lang="pt-BR" sz="4000" dirty="0">
                <a:solidFill>
                  <a:srgbClr val="FF0000"/>
                </a:solidFill>
                <a:latin typeface="Curlz MT" panose="04040404050702020202" pitchFamily="82" charset="0"/>
              </a:rPr>
              <a:t>;</a:t>
            </a:r>
            <a:r>
              <a:rPr lang="pt-BR" sz="4000" dirty="0">
                <a:solidFill>
                  <a:srgbClr val="002060"/>
                </a:solidFill>
                <a:latin typeface="Curlz MT" panose="04040404050702020202" pitchFamily="82" charset="0"/>
              </a:rPr>
              <a:t/>
            </a:r>
            <a:br>
              <a:rPr lang="pt-BR" sz="4000" dirty="0">
                <a:solidFill>
                  <a:srgbClr val="002060"/>
                </a:solidFill>
                <a:latin typeface="Curlz MT" panose="04040404050702020202" pitchFamily="82" charset="0"/>
              </a:rPr>
            </a:br>
            <a:r>
              <a:rPr lang="pt-BR" sz="4000" dirty="0">
                <a:solidFill>
                  <a:srgbClr val="002060"/>
                </a:solidFill>
                <a:latin typeface="Curlz MT" panose="04040404050702020202" pitchFamily="82" charset="0"/>
              </a:rPr>
              <a:t>não é a chuva.</a:t>
            </a:r>
          </a:p>
          <a:p>
            <a:pPr algn="ctr">
              <a:spcAft>
                <a:spcPts val="800"/>
              </a:spcAft>
            </a:pPr>
            <a:r>
              <a:rPr lang="pt-BR" sz="4000" dirty="0">
                <a:solidFill>
                  <a:srgbClr val="002060"/>
                </a:solidFill>
                <a:latin typeface="Curlz MT" panose="04040404050702020202" pitchFamily="82" charset="0"/>
              </a:rPr>
              <a:t>A negridão da noite</a:t>
            </a:r>
            <a:br>
              <a:rPr lang="pt-BR" sz="4000" dirty="0">
                <a:solidFill>
                  <a:srgbClr val="002060"/>
                </a:solidFill>
                <a:latin typeface="Curlz MT" panose="04040404050702020202" pitchFamily="82" charset="0"/>
              </a:rPr>
            </a:br>
            <a:r>
              <a:rPr lang="pt-BR" sz="4000" dirty="0">
                <a:solidFill>
                  <a:srgbClr val="002060"/>
                </a:solidFill>
                <a:latin typeface="Curlz MT" panose="04040404050702020202" pitchFamily="82" charset="0"/>
              </a:rPr>
              <a:t>não é a noite… </a:t>
            </a:r>
            <a:r>
              <a:rPr lang="pt-BR" sz="4000" dirty="0">
                <a:solidFill>
                  <a:srgbClr val="FF0000"/>
                </a:solidFill>
                <a:latin typeface="Curlz MT" panose="04040404050702020202" pitchFamily="82" charset="0"/>
              </a:rPr>
              <a:t>não!</a:t>
            </a:r>
            <a:br>
              <a:rPr lang="pt-BR" sz="4000" dirty="0">
                <a:solidFill>
                  <a:srgbClr val="FF0000"/>
                </a:solidFill>
                <a:latin typeface="Curlz MT" panose="04040404050702020202" pitchFamily="82" charset="0"/>
              </a:rPr>
            </a:br>
            <a:endParaRPr lang="pt-BR" sz="4000" dirty="0">
              <a:solidFill>
                <a:srgbClr val="FF0000"/>
              </a:solidFill>
              <a:latin typeface="Curlz MT" panose="04040404050702020202" pitchFamily="82" charset="0"/>
            </a:endParaRPr>
          </a:p>
        </p:txBody>
      </p:sp>
      <p:pic>
        <p:nvPicPr>
          <p:cNvPr id="2" name="Imagem 1" descr="Chuva, neve e &lt;strong&gt;vento forte&lt;/strong&gt; deixam continente em alerta no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18" y="101367"/>
            <a:ext cx="5256642" cy="34343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&lt;strong&gt;Chuva forte&lt;/strong&gt; e persistente coloca 12 distritos em aviso amarelo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870" y="1523295"/>
            <a:ext cx="3471256" cy="244140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isometricOffAxis2Left"/>
            <a:lightRig rig="threePt" dir="t"/>
          </a:scene3d>
        </p:spPr>
      </p:pic>
      <p:sp>
        <p:nvSpPr>
          <p:cNvPr id="4" name="CaixaDeTexto 3"/>
          <p:cNvSpPr txBox="1"/>
          <p:nvPr/>
        </p:nvSpPr>
        <p:spPr>
          <a:xfrm>
            <a:off x="6281928" y="311597"/>
            <a:ext cx="493596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600" dirty="0" smtClean="0">
                <a:solidFill>
                  <a:srgbClr val="FF0000"/>
                </a:solidFill>
                <a:latin typeface="Chiller" panose="04020404031007020602" pitchFamily="82" charset="0"/>
              </a:rPr>
              <a:t>Não;</a:t>
            </a:r>
            <a:r>
              <a:rPr lang="pt-BR" sz="6600" dirty="0" smtClean="0">
                <a:solidFill>
                  <a:schemeClr val="accent3">
                    <a:lumMod val="75000"/>
                  </a:schemeClr>
                </a:solidFill>
                <a:latin typeface="Chiller" panose="04020404031007020602" pitchFamily="82" charset="0"/>
              </a:rPr>
              <a:t> não é o vento</a:t>
            </a:r>
            <a:endParaRPr lang="pt-BR" sz="6600" dirty="0">
              <a:solidFill>
                <a:schemeClr val="accent3">
                  <a:lumMod val="75000"/>
                </a:schemeClr>
              </a:solidFill>
              <a:latin typeface="Chiller" panose="04020404031007020602" pitchFamily="8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005" y="1255937"/>
            <a:ext cx="2784936" cy="49444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532" y="3535667"/>
            <a:ext cx="2247900" cy="3352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075" y="3565599"/>
            <a:ext cx="2589890" cy="31076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9486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checker/>
      </p:transition>
    </mc:Choice>
    <mc:Fallback xmlns="">
      <p:transition spd="slow" advClick="0" advTm="3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75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75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75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75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359150" y="2852738"/>
            <a:ext cx="5473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altLang="pt-BR"/>
          </a:p>
        </p:txBody>
      </p:sp>
      <p:pic>
        <p:nvPicPr>
          <p:cNvPr id="2058" name="Picture 10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2"/>
            <a:ext cx="12191999" cy="685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8044691" y="6131159"/>
            <a:ext cx="4037580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Pintura sobre a pele</a:t>
            </a:r>
            <a:endParaRPr lang="pt-BR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1034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flip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769" y="123299"/>
            <a:ext cx="3303448" cy="39239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290" y="3160159"/>
            <a:ext cx="3662234" cy="34717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78" y="3531317"/>
            <a:ext cx="3345403" cy="303686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 descr="Entre El Margen y Las Vertientes: Los vagabundo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851" y="342545"/>
            <a:ext cx="4067995" cy="27298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 descr="Perfil U &lt;strong&gt;Dobrado&lt;/strong&gt; 2 , 3 , &lt;strong&gt;4&lt;/strong&gt; , 5 , 6 , 8 (polegadas) Br C .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62" y="457976"/>
            <a:ext cx="3809823" cy="28536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2" name="Retângulo 21"/>
          <p:cNvSpPr/>
          <p:nvPr/>
        </p:nvSpPr>
        <p:spPr>
          <a:xfrm>
            <a:off x="823547" y="1068602"/>
            <a:ext cx="3143592" cy="2308324"/>
          </a:xfrm>
          <a:prstGeom prst="rect">
            <a:avLst/>
          </a:prstGeom>
          <a:effectLst>
            <a:softEdge rad="635000"/>
          </a:effectLst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O que tu vês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  <a:t>dobrado em quatro,</a:t>
            </a:r>
            <a:b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</a:rPr>
            </a:b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4779001" y="776917"/>
            <a:ext cx="24803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 uma esquina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esquecimento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9362222" y="100939"/>
            <a:ext cx="28297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é só o vagabundo,</a:t>
            </a:r>
            <a:br>
              <a:rPr lang="pt-BR" sz="3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endParaRPr lang="pt-BR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5" name="Retângulo 24"/>
          <p:cNvSpPr/>
          <p:nvPr/>
        </p:nvSpPr>
        <p:spPr>
          <a:xfrm>
            <a:off x="3340207" y="3830563"/>
            <a:ext cx="394763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que já não tem lamento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prá</a:t>
            </a: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 chuva -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0" y="3610340"/>
            <a:ext cx="2964942" cy="294782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69608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3000">
        <p15:prstTrans prst="wind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25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25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25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25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5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25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625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" dur="5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2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6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6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pic>
        <p:nvPicPr>
          <p:cNvPr id="27652" name="Picture 4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28016" y="6293759"/>
            <a:ext cx="3063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Pintura sobre a pele</a:t>
            </a: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-73152"/>
            <a:ext cx="12344400" cy="7083552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043010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6000">
        <p15:prstTrans prst="fallOve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/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884424" y="1060446"/>
            <a:ext cx="2404871" cy="2585323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</a:rPr>
              <a:t>flúmen de lágrimas</a:t>
            </a:r>
            <a:r>
              <a:rPr lang="pt-BR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t-BR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</a:rPr>
            </a:br>
            <a:endParaRPr lang="pt-BR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0" y="123299"/>
            <a:ext cx="4782040" cy="406465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635000"/>
          </a:effectLst>
        </p:spPr>
      </p:pic>
      <p:pic>
        <p:nvPicPr>
          <p:cNvPr id="5" name="Imagem 4" descr="¿Qué es &lt;strong&gt;cristal&lt;/strong&gt;? Definición, concepto y significado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99713">
            <a:off x="8687213" y="1844594"/>
            <a:ext cx="3699344" cy="29575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&lt;strong&gt;L A G R I M A S&lt;/strong&gt; *ﾟ･♥.｡.:* | Rincón de amor y vid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451" y="2529921"/>
            <a:ext cx="4665403" cy="292389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9622998" y="3991869"/>
            <a:ext cx="223490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Gigi" panose="04040504061007020D02" pitchFamily="82" charset="0"/>
              </a:rPr>
              <a:t>Correndo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Gigi" panose="04040504061007020D02" pitchFamily="82" charset="0"/>
              </a:rPr>
              <a:t>em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Gigi" panose="04040504061007020D02" pitchFamily="82" charset="0"/>
              </a:rPr>
              <a:t>líquido 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Gigi" panose="04040504061007020D02" pitchFamily="82" charset="0"/>
              </a:rPr>
              <a:t>cristal</a:t>
            </a:r>
            <a:endParaRPr lang="pt-BR" sz="4400" b="1" dirty="0">
              <a:solidFill>
                <a:schemeClr val="bg1"/>
              </a:solidFill>
              <a:latin typeface="Gigi" panose="04040504061007020D02" pitchFamily="8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95" y="2270753"/>
            <a:ext cx="2226838" cy="44577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2" name="Explosão 2 21"/>
          <p:cNvSpPr/>
          <p:nvPr/>
        </p:nvSpPr>
        <p:spPr>
          <a:xfrm>
            <a:off x="6991911" y="194133"/>
            <a:ext cx="4142163" cy="236761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7600929" y="1001576"/>
            <a:ext cx="28392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Mesmo que Rio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057" y="4138399"/>
            <a:ext cx="3444300" cy="24068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702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wheel spokes="1"/>
      </p:transition>
    </mc:Choice>
    <mc:Fallback xmlns="">
      <p:transition spd="slow" advClick="0" advTm="3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25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25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250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250"/>
                            </p:stCondLst>
                            <p:childTnLst>
                              <p:par>
                                <p:cTn id="5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250"/>
                            </p:stCondLst>
                            <p:childTnLst>
                              <p:par>
                                <p:cTn id="6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250"/>
                            </p:stCondLst>
                            <p:childTnLst>
                              <p:par>
                                <p:cTn id="7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20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2" name="Picture 4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23299"/>
            <a:ext cx="11836399" cy="659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tângulo 22"/>
          <p:cNvSpPr/>
          <p:nvPr/>
        </p:nvSpPr>
        <p:spPr>
          <a:xfrm>
            <a:off x="355600" y="6174887"/>
            <a:ext cx="3063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Pintura sobre a pele</a:t>
            </a:r>
          </a:p>
        </p:txBody>
      </p:sp>
    </p:spTree>
    <p:extLst>
      <p:ext uri="{BB962C8B-B14F-4D97-AF65-F5344CB8AC3E}">
        <p14:creationId xmlns:p14="http://schemas.microsoft.com/office/powerpoint/2010/main" val="142064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switch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78" y="288082"/>
            <a:ext cx="2997200" cy="4229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653" y="342910"/>
            <a:ext cx="3587310" cy="2584079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175" y="288082"/>
            <a:ext cx="3860243" cy="443230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538" y="3588131"/>
            <a:ext cx="2247900" cy="30003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7900"/>
            <a:ext cx="2997200" cy="2997200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3648139"/>
            <a:ext cx="2973517" cy="30194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2" name="Explosão 1 21"/>
          <p:cNvSpPr/>
          <p:nvPr/>
        </p:nvSpPr>
        <p:spPr>
          <a:xfrm>
            <a:off x="3521044" y="1995889"/>
            <a:ext cx="5180886" cy="370044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4729788" y="2790708"/>
            <a:ext cx="317394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 a chuva </a:t>
            </a:r>
          </a:p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é o vento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4" name="Fluxograma: Fita Perfurada 23"/>
          <p:cNvSpPr/>
          <p:nvPr/>
        </p:nvSpPr>
        <p:spPr>
          <a:xfrm>
            <a:off x="2614614" y="5685295"/>
            <a:ext cx="6268130" cy="93015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2352417" y="4847483"/>
            <a:ext cx="653032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t-BR" sz="5400" b="1" cap="none" spc="0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 o vento é a chuva</a:t>
            </a:r>
          </a:p>
          <a:p>
            <a:pPr algn="ctr"/>
            <a:endParaRPr lang="pt-BR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984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3000">
        <p15:prstTrans prst="pageCurlDouble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0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flúmen de lágrimas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correndo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em líquido cristal.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E a chuva é o vento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e o vento é a chuva -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endParaRPr lang="pt-BR" dirty="0"/>
          </a:p>
        </p:txBody>
      </p:sp>
      <p:pic>
        <p:nvPicPr>
          <p:cNvPr id="22" name="Picture 4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23300"/>
            <a:ext cx="11764264" cy="659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tângulo 22"/>
          <p:cNvSpPr/>
          <p:nvPr/>
        </p:nvSpPr>
        <p:spPr>
          <a:xfrm>
            <a:off x="8805672" y="254110"/>
            <a:ext cx="3063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Pintura sobre a pele</a:t>
            </a:r>
          </a:p>
        </p:txBody>
      </p:sp>
    </p:spTree>
    <p:extLst>
      <p:ext uri="{BB962C8B-B14F-4D97-AF65-F5344CB8AC3E}">
        <p14:creationId xmlns:p14="http://schemas.microsoft.com/office/powerpoint/2010/main" val="211963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shred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20398878">
            <a:off x="3255739" y="1233796"/>
            <a:ext cx="3332889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grito metamórfico,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Imagem 1" descr="~Ask Diabolik Lovers♦Español♦~ — Okey, empezaré fuerte èwé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2449" y="267300"/>
            <a:ext cx="4572000" cy="2590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Lagarta Psychidae | VÍDEO NA SESSÃO DE COMENTÁRIOS! Esta é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523" y="1335024"/>
            <a:ext cx="4418570" cy="30461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 descr="&lt;strong&gt;Grito&lt;/strong&gt; - Wikipedia, la enciclopedia libr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130" y="2753100"/>
            <a:ext cx="4937449" cy="36339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Dragon Broly Super ~ Anime y Manga ~ El tomo 5 a la venta ..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0305">
            <a:off x="-91231" y="2109153"/>
            <a:ext cx="3978998" cy="29531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 descr="La fecundación, así se inicia la &lt;strong&gt;vida&lt;/strong&gt;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104" y="121992"/>
            <a:ext cx="4024870" cy="30186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 descr="Did the &lt;strong&gt;Beginning&lt;/strong&gt; of &lt;strong&gt;Life&lt;/strong&gt; on Earth Depend on Black Holes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8882">
            <a:off x="7395544" y="3760376"/>
            <a:ext cx="4535747" cy="279022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Retângulo 8"/>
          <p:cNvSpPr/>
          <p:nvPr/>
        </p:nvSpPr>
        <p:spPr>
          <a:xfrm>
            <a:off x="4879871" y="3441680"/>
            <a:ext cx="4021493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Casulo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de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vida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sedento</a:t>
            </a:r>
            <a:endParaRPr lang="pt-BR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pSp>
        <p:nvGrpSpPr>
          <p:cNvPr id="10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6328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randomBar dir="vert"/>
      </p:transition>
    </mc:Choice>
    <mc:Fallback xmlns="">
      <p:transition spd="slow" advClick="0" advTm="33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75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75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75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75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4750"/>
                            </p:stCondLst>
                            <p:childTnLst>
                              <p:par>
                                <p:cTn id="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3048000" y="2136339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O que tu vês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dobrado em quatro,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a uma esquina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de esquecimento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é só o vagabundo,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que já não tem lamento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 err="1">
                <a:solidFill>
                  <a:srgbClr val="222222"/>
                </a:solidFill>
                <a:latin typeface="Calibri" panose="020F0502020204030204" pitchFamily="34" charset="0"/>
              </a:rPr>
              <a:t>prá</a:t>
            </a: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> chuva -</a:t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endParaRPr lang="pt-BR" dirty="0"/>
          </a:p>
        </p:txBody>
      </p:sp>
      <p:pic>
        <p:nvPicPr>
          <p:cNvPr id="22" name="Picture 4" descr="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23299"/>
            <a:ext cx="11836399" cy="659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8805672" y="6092591"/>
            <a:ext cx="3063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Pintura sobre a pele</a:t>
            </a:r>
          </a:p>
        </p:txBody>
      </p:sp>
    </p:spTree>
    <p:extLst>
      <p:ext uri="{BB962C8B-B14F-4D97-AF65-F5344CB8AC3E}">
        <p14:creationId xmlns:p14="http://schemas.microsoft.com/office/powerpoint/2010/main" val="341452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&lt;strong&gt;Mentira&lt;/strong&gt; 9: Hay que evitar el sufrimiento de los hijos con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612" y="3724048"/>
            <a:ext cx="3290597" cy="18122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 descr="Camaçari Notícia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040" y="193739"/>
            <a:ext cx="4408699" cy="25631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08" y="2971183"/>
            <a:ext cx="2591966" cy="344863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768" y="2698166"/>
            <a:ext cx="3333620" cy="41670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/>
          <p:cNvSpPr/>
          <p:nvPr/>
        </p:nvSpPr>
        <p:spPr>
          <a:xfrm>
            <a:off x="7684361" y="123289"/>
            <a:ext cx="344549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E a mentira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foi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concebida</a:t>
            </a:r>
            <a:endParaRPr lang="pt-BR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890654" y="2326187"/>
            <a:ext cx="4317207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 ventre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estéril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de </a:t>
            </a:r>
          </a:p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uma </a:t>
            </a:r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puta</a:t>
            </a:r>
          </a:p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Que se chama</a:t>
            </a:r>
            <a:endParaRPr lang="pt-B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0" name="Imagem 9" descr="O Moussem de Imilchil – Aventar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544" y="2827386"/>
            <a:ext cx="4799096" cy="344185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9533" y="-61277"/>
            <a:ext cx="7177631" cy="27774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Retângulo 11"/>
          <p:cNvSpPr/>
          <p:nvPr/>
        </p:nvSpPr>
        <p:spPr>
          <a:xfrm>
            <a:off x="7684348" y="3337524"/>
            <a:ext cx="328808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Sociedade </a:t>
            </a:r>
            <a:endParaRPr lang="pt-B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fratricida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85231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14:conveyor dir="l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800"/>
                            </p:stCondLst>
                            <p:childTnLst>
                              <p:par>
                                <p:cTn id="2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8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5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5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50"/>
                            </p:stCondLst>
                            <p:childTnLst>
                              <p:par>
                                <p:cTn id="4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50"/>
                            </p:stCondLst>
                            <p:childTnLst>
                              <p:par>
                                <p:cTn id="56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378511" y="294245"/>
            <a:ext cx="4775838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sz="24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</a:t>
            </a:r>
            <a:r>
              <a:rPr lang="pt-BR" sz="24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  <a:endParaRPr lang="pt-BR" sz="2800" b="1" i="1" dirty="0" smtClean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</a:t>
            </a: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  Poema</a:t>
            </a:r>
          </a:p>
          <a:p>
            <a:pPr algn="ctr"/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</a:t>
            </a: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PORTUGUÊS</a:t>
            </a:r>
            <a:endParaRPr lang="pt-BR" sz="2800" b="1" i="1" spc="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i="1" spc="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</a:t>
            </a:r>
            <a:r>
              <a:rPr lang="pt-BR" sz="3200" b="1" i="1" spc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</a:t>
            </a:r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24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Just </a:t>
            </a:r>
            <a:r>
              <a:rPr lang="pt-BR" sz="24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Let</a:t>
            </a:r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Me </a:t>
            </a:r>
            <a:r>
              <a:rPr lang="pt-BR" sz="24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Say</a:t>
            </a:r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 Love</a:t>
            </a:r>
            <a:endParaRPr lang="pt-BR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Piano </a:t>
            </a: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Maestro</a:t>
            </a:r>
          </a:p>
          <a:p>
            <a:pPr algn="ctr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400" b="1" dirty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Canção da Paz</a:t>
            </a:r>
          </a:p>
          <a:p>
            <a:pPr algn="ctr"/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FOLCLORE CHINÊS</a:t>
            </a:r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5870447" y="5241092"/>
            <a:ext cx="6055869" cy="13645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33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867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867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867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67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820" y="149396"/>
            <a:ext cx="3203864" cy="3088811"/>
          </a:xfrm>
          <a:prstGeom prst="ellipse">
            <a:avLst/>
          </a:prstGeom>
          <a:ln w="28575">
            <a:solidFill>
              <a:srgbClr val="FFFF00"/>
            </a:solidFill>
          </a:ln>
          <a:effectLst>
            <a:softEdge rad="31750"/>
          </a:effectLst>
          <a:scene3d>
            <a:camera prst="isometricOffAxis2Left"/>
            <a:lightRig rig="threePt" dir="t"/>
          </a:scene3d>
        </p:spPr>
      </p:pic>
      <p:sp>
        <p:nvSpPr>
          <p:cNvPr id="4" name="Retângulo 3"/>
          <p:cNvSpPr/>
          <p:nvPr/>
        </p:nvSpPr>
        <p:spPr>
          <a:xfrm rot="21408598">
            <a:off x="9132004" y="3388805"/>
            <a:ext cx="285014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EDITOR / FORMATADOR</a:t>
            </a:r>
            <a:endParaRPr lang="pt-BR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8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3967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  <p:sndAc>
          <p:stSnd>
            <p:snd r:embed="rId2" name="sound001.wav"/>
          </p:stSnd>
        </p:sndAc>
      </p:transition>
    </mc:Choice>
    <mc:Fallback xmlns="">
      <p:transition spd="slow" advClick="0" advTm="180000">
        <p:fade/>
        <p:sndAc>
          <p:stSnd>
            <p:snd r:embed="rId7" name="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0"/>
                            </p:stCondLst>
                            <p:childTnLst>
                              <p:par>
                                <p:cTn id="9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FRATRICIDIO -  NOV PUBL - S - 2021</Template>
  <TotalTime>2</TotalTime>
  <Words>290</Words>
  <Application>Microsoft Office PowerPoint</Application>
  <PresentationFormat>Widescreen</PresentationFormat>
  <Paragraphs>87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31" baseType="lpstr">
      <vt:lpstr>Agency FB</vt:lpstr>
      <vt:lpstr>Aharoni</vt:lpstr>
      <vt:lpstr>Arial</vt:lpstr>
      <vt:lpstr>Arial Black</vt:lpstr>
      <vt:lpstr>Britannic Bold</vt:lpstr>
      <vt:lpstr>Calibri</vt:lpstr>
      <vt:lpstr>Chiller</vt:lpstr>
      <vt:lpstr>Comic Sans MS</vt:lpstr>
      <vt:lpstr>Curlz MT</vt:lpstr>
      <vt:lpstr>David</vt:lpstr>
      <vt:lpstr>Gigi</vt:lpstr>
      <vt:lpstr>Maiandra GD</vt:lpstr>
      <vt:lpstr>Mistral</vt:lpstr>
      <vt:lpstr>PT Sans</vt:lpstr>
      <vt:lpstr>Ravie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2021-01-10T11:19:15Z</dcterms:created>
  <dcterms:modified xsi:type="dcterms:W3CDTF">2021-01-10T11:21:36Z</dcterms:modified>
</cp:coreProperties>
</file>