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815" r:id="rId2"/>
  </p:sldMasterIdLst>
  <p:notesMasterIdLst>
    <p:notesMasterId r:id="rId10"/>
  </p:notesMasterIdLst>
  <p:sldIdLst>
    <p:sldId id="315" r:id="rId3"/>
    <p:sldId id="296" r:id="rId4"/>
    <p:sldId id="321" r:id="rId5"/>
    <p:sldId id="322" r:id="rId6"/>
    <p:sldId id="323" r:id="rId7"/>
    <p:sldId id="324" r:id="rId8"/>
    <p:sldId id="307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046" autoAdjust="0"/>
  </p:normalViewPr>
  <p:slideViewPr>
    <p:cSldViewPr>
      <p:cViewPr varScale="1">
        <p:scale>
          <a:sx n="116" d="100"/>
          <a:sy n="116" d="100"/>
        </p:scale>
        <p:origin x="518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09/11/2020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19784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026756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8138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8177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4273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720488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0412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1455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5407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47724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49295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133477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230109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203097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345712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714844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70326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90865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30" r:id="rId15"/>
    <p:sldLayoutId id="2147483831" r:id="rId16"/>
    <p:sldLayoutId id="2147483832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7" Type="http://schemas.openxmlformats.org/officeDocument/2006/relationships/image" Target="../media/image21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pt.wikipedia.org/wiki/Am%C3%A9rica_do_Norte" TargetMode="External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1264824">
            <a:off x="268583" y="1636358"/>
            <a:ext cx="3105078" cy="3225541"/>
          </a:xfrm>
          <a:prstGeom prst="rect">
            <a:avLst/>
          </a:prstGeom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wrap="square">
            <a:prstTxWarp prst="textStop">
              <a:avLst>
                <a:gd name="adj" fmla="val 14286"/>
              </a:avLst>
            </a:prstTxWarp>
            <a:spAutoFit/>
          </a:bodyPr>
          <a:lstStyle/>
          <a:p>
            <a:pPr algn="ctr"/>
            <a:r>
              <a:rPr lang="pt-BR" sz="2400" dirty="0" smtClean="0">
                <a:latin typeface="Calibri" panose="020F0502020204030204" pitchFamily="34" charset="0"/>
              </a:rPr>
              <a:t> </a:t>
            </a:r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pt-BR" sz="60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O punho </a:t>
            </a:r>
            <a:r>
              <a:rPr lang="pt-BR" sz="60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que não jaz nem arrefece</a:t>
            </a:r>
            <a:endParaRPr lang="pt-BR" sz="6000" b="1" i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pt-BR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endParaRPr lang="pt-BR" sz="4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0" name="Retângulo 19"/>
          <p:cNvSpPr/>
          <p:nvPr/>
        </p:nvSpPr>
        <p:spPr>
          <a:xfrm rot="21310807">
            <a:off x="6329859" y="3519358"/>
            <a:ext cx="203832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72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Isto</a:t>
            </a:r>
            <a:endParaRPr lang="pt-BR" sz="72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  <p:pic>
        <p:nvPicPr>
          <p:cNvPr id="21" name="Imagem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2100">
            <a:off x="5352801" y="3165988"/>
            <a:ext cx="3568865" cy="1737280"/>
          </a:xfrm>
          <a:prstGeom prst="ellipse">
            <a:avLst/>
          </a:prstGeom>
          <a:ln w="63500" cap="rnd">
            <a:solidFill>
              <a:schemeClr val="accent5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softEdge rad="31750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15662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3000">
        <p:fade/>
        <p:sndAc>
          <p:stSnd loop="1">
            <p:snd r:embed="rId2" name="Angels In Flight.wav"/>
          </p:stSnd>
        </p:sndAc>
      </p:transition>
    </mc:Choice>
    <mc:Fallback xmlns="">
      <p:transition spd="slow" advClick="0" advTm="33000">
        <p:fade/>
        <p:sndAc>
          <p:stSnd loop="1">
            <p:snd r:embed="rId7" name="Angels In Fl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250"/>
                            </p:stCondLst>
                            <p:childTnLst>
                              <p:par>
                                <p:cTn id="14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1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250"/>
                            </p:stCondLst>
                            <p:childTnLst>
                              <p:par>
                                <p:cTn id="18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250"/>
                            </p:stCondLst>
                            <p:childTnLst>
                              <p:par>
                                <p:cTn id="25" presetID="17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ixaDeTexto 20"/>
          <p:cNvSpPr txBox="1"/>
          <p:nvPr/>
        </p:nvSpPr>
        <p:spPr>
          <a:xfrm>
            <a:off x="539553" y="239105"/>
            <a:ext cx="4680520" cy="2188629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  <a:sp3d>
            <a:bevelT prst="angle"/>
          </a:sp3d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pPr algn="ctr"/>
            <a:r>
              <a:rPr lang="pt-BR" sz="2800" b="1" i="1" spc="6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Britannic Bold" panose="020B0903060703020204" pitchFamily="34" charset="0"/>
                <a:cs typeface="MV Boli" panose="02000500030200090000" pitchFamily="2" charset="0"/>
              </a:rPr>
              <a:t>SONETO</a:t>
            </a:r>
            <a:r>
              <a:rPr lang="pt-BR" sz="3200" b="1" i="1" spc="6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Britannic Bold" panose="020B0903060703020204" pitchFamily="34" charset="0"/>
                <a:cs typeface="MV Boli" panose="02000500030200090000" pitchFamily="2" charset="0"/>
              </a:rPr>
              <a:t> </a:t>
            </a:r>
          </a:p>
          <a:p>
            <a:pPr algn="ctr"/>
            <a:r>
              <a:rPr lang="pt-BR" sz="2000" b="1" i="1" spc="6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Britannic Bold" panose="020B0903060703020204" pitchFamily="34" charset="0"/>
                <a:cs typeface="MV Boli" panose="02000500030200090000" pitchFamily="2" charset="0"/>
              </a:rPr>
              <a:t>DE</a:t>
            </a:r>
            <a:r>
              <a:rPr lang="pt-BR" sz="2000" b="1" i="1" spc="6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Britannic Bold" panose="020B0903060703020204" pitchFamily="34" charset="0"/>
              </a:rPr>
              <a:t> </a:t>
            </a:r>
          </a:p>
          <a:p>
            <a:pPr algn="ctr"/>
            <a:r>
              <a:rPr lang="pt-BR" sz="2800" b="1" i="1" spc="6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000"/>
                </a:solidFill>
                <a:latin typeface="Britannic Bold" panose="020B0903060703020204" pitchFamily="34" charset="0"/>
              </a:rPr>
              <a:t>JORGE HUMBERTO</a:t>
            </a:r>
          </a:p>
          <a:p>
            <a:pPr algn="ctr"/>
            <a:endParaRPr lang="pt-BR" sz="2000" b="1" i="1" spc="600" dirty="0" smtClean="0">
              <a:ln w="5715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ctr"/>
            <a:endParaRPr lang="pt-BR" sz="2400" b="1" i="1" spc="600" dirty="0" smtClean="0">
              <a:ln w="28575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ctr"/>
            <a:r>
              <a:rPr lang="pt-BR" sz="2400" b="1" i="1" spc="600" dirty="0" smtClean="0">
                <a:ln w="28575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Kristen ITC" panose="03050502040202030202" pitchFamily="66" charset="0"/>
              </a:rPr>
              <a:t>I S T O</a:t>
            </a:r>
          </a:p>
        </p:txBody>
      </p:sp>
      <p:sp>
        <p:nvSpPr>
          <p:cNvPr id="17" name="Retângulo 16"/>
          <p:cNvSpPr/>
          <p:nvPr/>
        </p:nvSpPr>
        <p:spPr>
          <a:xfrm>
            <a:off x="448791" y="2766878"/>
            <a:ext cx="41232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  <a:t/>
            </a:r>
            <a:b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sz="1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“</a:t>
            </a:r>
            <a:r>
              <a:rPr lang="pt-BR" sz="1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Por </a:t>
            </a:r>
            <a:r>
              <a:rPr lang="pt-BR" sz="1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decisão do autor, </a:t>
            </a:r>
            <a:r>
              <a:rPr lang="pt-BR" sz="1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o texto está escrito de acordo com a antiga </a:t>
            </a:r>
            <a:r>
              <a:rPr lang="pt-BR" sz="1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ortografia</a:t>
            </a:r>
            <a:r>
              <a:rPr lang="pt-BR" sz="1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”</a:t>
            </a:r>
            <a:endParaRPr lang="pt-BR" sz="1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Eras Bold ITC" panose="020B0907030504020204" pitchFamily="34" charset="0"/>
            </a:endParaRPr>
          </a:p>
        </p:txBody>
      </p:sp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CaixaDeTexto 1"/>
          <p:cNvSpPr txBox="1"/>
          <p:nvPr/>
        </p:nvSpPr>
        <p:spPr>
          <a:xfrm>
            <a:off x="184143" y="4029353"/>
            <a:ext cx="8775715" cy="954107"/>
          </a:xfrm>
          <a:prstGeom prst="rect">
            <a:avLst/>
          </a:prstGeom>
          <a:solidFill>
            <a:schemeClr val="tx1">
              <a:lumMod val="85000"/>
            </a:schemeClr>
          </a:solidFill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pt-BR" sz="1400" b="1" dirty="0">
                <a:solidFill>
                  <a:srgbClr val="002060"/>
                </a:solidFill>
              </a:rPr>
              <a:t> O poeta </a:t>
            </a:r>
            <a:r>
              <a:rPr lang="pt-BR" sz="1400" b="1" dirty="0" smtClean="0">
                <a:solidFill>
                  <a:srgbClr val="002060"/>
                </a:solidFill>
              </a:rPr>
              <a:t>se </a:t>
            </a:r>
            <a:r>
              <a:rPr lang="pt-BR" sz="1400" b="1" dirty="0">
                <a:solidFill>
                  <a:srgbClr val="002060"/>
                </a:solidFill>
              </a:rPr>
              <a:t>torna criador por </a:t>
            </a:r>
            <a:r>
              <a:rPr lang="pt-BR" sz="1400" b="1" dirty="0" smtClean="0">
                <a:solidFill>
                  <a:srgbClr val="002060"/>
                </a:solidFill>
              </a:rPr>
              <a:t>instinto </a:t>
            </a:r>
            <a:r>
              <a:rPr lang="pt-BR" sz="1400" b="1" dirty="0">
                <a:solidFill>
                  <a:srgbClr val="002060"/>
                </a:solidFill>
              </a:rPr>
              <a:t>de </a:t>
            </a:r>
            <a:r>
              <a:rPr lang="pt-BR" sz="1400" b="1" dirty="0" smtClean="0">
                <a:solidFill>
                  <a:srgbClr val="002060"/>
                </a:solidFill>
              </a:rPr>
              <a:t>vida. 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</a:rPr>
              <a:t>Jorge demonstrou neste soneto, estar perto da pessoa que fala, no tempo presente.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</a:rPr>
              <a:t> Mergulhou nesta bela construção poética em 19/03/2008, em sua cidade,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</a:rPr>
              <a:t> Santa-Iria-da </a:t>
            </a:r>
            <a:r>
              <a:rPr lang="pt-BR" sz="1400" b="1" dirty="0" err="1" smtClean="0">
                <a:solidFill>
                  <a:srgbClr val="002060"/>
                </a:solidFill>
              </a:rPr>
              <a:t>Azóia</a:t>
            </a:r>
            <a:r>
              <a:rPr lang="pt-BR" sz="1400" b="1" smtClean="0">
                <a:solidFill>
                  <a:srgbClr val="002060"/>
                </a:solidFill>
              </a:rPr>
              <a:t>.</a:t>
            </a:r>
            <a:endParaRPr lang="pt-BR" sz="1400" b="1" dirty="0" smtClean="0">
              <a:solidFill>
                <a:srgbClr val="002060"/>
              </a:solidFill>
            </a:endParaRP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6308">
            <a:off x="2163176" y="1985181"/>
            <a:ext cx="969546" cy="947042"/>
          </a:xfrm>
          <a:prstGeom prst="ellipse">
            <a:avLst/>
          </a:prstGeom>
          <a:ln w="19050" cap="rnd">
            <a:solidFill>
              <a:schemeClr val="accent4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40000">
        <p:fade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500"/>
                            </p:stCondLst>
                            <p:childTnLst>
                              <p:par>
                                <p:cTn id="33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5" name="Retângulo 4"/>
          <p:cNvSpPr/>
          <p:nvPr/>
        </p:nvSpPr>
        <p:spPr>
          <a:xfrm>
            <a:off x="588041" y="3124595"/>
            <a:ext cx="37321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LUTEMOS...</a:t>
            </a:r>
            <a:endParaRPr lang="pt-BR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98106"/>
            <a:ext cx="8792406" cy="4947288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21938" y="555526"/>
            <a:ext cx="4328546" cy="5278368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>
              <a:spcAft>
                <a:spcPts val="1000"/>
              </a:spcAft>
            </a:pPr>
            <a:r>
              <a:rPr lang="pt-BR" sz="2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É </a:t>
            </a: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antes de mais que tudo acontece.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endParaRPr lang="pt-BR" sz="2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  <a:p>
            <a:pPr algn="ctr">
              <a:spcAft>
                <a:spcPts val="1000"/>
              </a:spcAft>
            </a:pPr>
            <a:r>
              <a:rPr lang="pt-BR" sz="2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Para </a:t>
            </a: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o bem e para o mal cerremos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endParaRPr lang="pt-BR" sz="2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  <a:p>
            <a:pPr algn="ctr">
              <a:spcAft>
                <a:spcPts val="1000"/>
              </a:spcAft>
            </a:pPr>
            <a:r>
              <a:rPr lang="pt-BR" sz="2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o </a:t>
            </a: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punho que não jaz nem arrefece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endParaRPr lang="pt-BR" sz="2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  <a:p>
            <a:pPr algn="ctr">
              <a:spcAft>
                <a:spcPts val="1000"/>
              </a:spcAft>
            </a:pPr>
            <a:r>
              <a:rPr lang="pt-BR" sz="2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certos </a:t>
            </a: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da desgraça, então lutemos…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/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32" y="439216"/>
            <a:ext cx="4648757" cy="446751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339503"/>
            <a:ext cx="2679700" cy="4566356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118964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Click="0" advTm="35000">
        <p:fade/>
        <p:sndAc>
          <p:stSnd loop="1">
            <p:snd r:embed="rId2" name="Aranjuarex.wav"/>
          </p:stSnd>
        </p:sndAc>
      </p:transition>
    </mc:Choice>
    <mc:Fallback>
      <p:transition spd="slow" advClick="0" advTm="35000">
        <p:fade/>
        <p:sndAc>
          <p:stSnd loop="1">
            <p:snd r:embed="rId2" name="Aranjuare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6588224" y="4147615"/>
            <a:ext cx="19877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6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OLVIDA...</a:t>
            </a:r>
            <a:endParaRPr lang="pt-BR" sz="36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98106"/>
            <a:ext cx="8877298" cy="494728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5588">
            <a:off x="319860" y="930888"/>
            <a:ext cx="4389126" cy="4037898"/>
          </a:xfrm>
          <a:prstGeom prst="ellipse">
            <a:avLst/>
          </a:prstGeom>
          <a:ln w="76200">
            <a:solidFill>
              <a:schemeClr val="accent5">
                <a:lumMod val="20000"/>
                <a:lumOff val="80000"/>
              </a:schemeClr>
            </a:solidFill>
          </a:ln>
          <a:effectLst>
            <a:softEdge rad="112500"/>
          </a:effectLst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67494"/>
            <a:ext cx="3538427" cy="4608512"/>
          </a:xfrm>
          <a:prstGeom prst="rect">
            <a:avLst/>
          </a:prstGeom>
          <a:ln w="57150">
            <a:solidFill>
              <a:schemeClr val="accent5">
                <a:lumMod val="20000"/>
                <a:lumOff val="80000"/>
              </a:schemeClr>
            </a:solidFill>
          </a:ln>
          <a:scene3d>
            <a:camera prst="isometricOffAxis2Left"/>
            <a:lightRig rig="threePt" dir="t"/>
          </a:scene3d>
        </p:spPr>
      </p:pic>
      <p:sp>
        <p:nvSpPr>
          <p:cNvPr id="21" name="Retângulo 20"/>
          <p:cNvSpPr/>
          <p:nvPr/>
        </p:nvSpPr>
        <p:spPr>
          <a:xfrm>
            <a:off x="556541" y="3306346"/>
            <a:ext cx="3744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Quem tem coisas como adquiridas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de si próprio se olvida e prevarica</a:t>
            </a: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2" name="Retângulo 21"/>
          <p:cNvSpPr/>
          <p:nvPr/>
        </p:nvSpPr>
        <p:spPr>
          <a:xfrm rot="517991">
            <a:off x="5420563" y="2847440"/>
            <a:ext cx="3165088" cy="1899883"/>
          </a:xfrm>
          <a:prstGeom prst="rect">
            <a:avLst/>
          </a:prstGeom>
        </p:spPr>
        <p:txBody>
          <a:bodyPr wrap="square">
            <a:prstTxWarp prst="textTriangleInverted">
              <a:avLst>
                <a:gd name="adj" fmla="val 65374"/>
              </a:avLst>
            </a:prstTxWarp>
            <a:spAutoFit/>
          </a:bodyPr>
          <a:lstStyle/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se o que escrevo são coisas fingidas</a:t>
            </a:r>
            <a:b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a certeza que a ninguém prejudica</a:t>
            </a:r>
            <a:r>
              <a:rPr lang="pt-BR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.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1781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2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750"/>
                            </p:stCondLst>
                            <p:childTnLst>
                              <p:par>
                                <p:cTn id="2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125" accel="50000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125" accel="50000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0"/>
                            </p:stCondLst>
                            <p:childTnLst>
                              <p:par>
                                <p:cTn id="3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2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395536" y="2427734"/>
            <a:ext cx="24945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ENLEVO...</a:t>
            </a:r>
            <a:endParaRPr lang="pt-BR" sz="4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2" y="98106"/>
            <a:ext cx="8877298" cy="494728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19" y="483518"/>
            <a:ext cx="3848865" cy="4382597"/>
          </a:xfrm>
          <a:prstGeom prst="rect">
            <a:avLst/>
          </a:prstGeom>
          <a:ln w="28575">
            <a:solidFill>
              <a:schemeClr val="tx2">
                <a:lumMod val="40000"/>
                <a:lumOff val="6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547" y="411510"/>
            <a:ext cx="3733006" cy="4207541"/>
          </a:xfrm>
          <a:prstGeom prst="rect">
            <a:avLst/>
          </a:prstGeom>
          <a:ln w="76200">
            <a:solidFill>
              <a:schemeClr val="tx1"/>
            </a:solidFill>
          </a:ln>
          <a:scene3d>
            <a:camera prst="perspectiveHeroicExtremeLeftFacing"/>
            <a:lightRig rig="threePt" dir="t"/>
          </a:scene3d>
          <a:sp3d>
            <a:bevelT prst="angle"/>
          </a:sp3d>
        </p:spPr>
      </p:pic>
      <p:sp>
        <p:nvSpPr>
          <p:cNvPr id="21" name="Retângulo 20"/>
          <p:cNvSpPr/>
          <p:nvPr/>
        </p:nvSpPr>
        <p:spPr>
          <a:xfrm>
            <a:off x="1069455" y="687564"/>
            <a:ext cx="271045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Tudo que escrevo</a:t>
            </a:r>
            <a:r>
              <a:rPr lang="pt-B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,</a:t>
            </a:r>
          </a:p>
          <a:p>
            <a:pPr algn="ctr"/>
            <a:r>
              <a:rPr lang="pt-B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pt-B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ou não escrevo</a:t>
            </a:r>
            <a:br>
              <a:rPr lang="pt-B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endParaRPr lang="pt-B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5263754" y="2519354"/>
            <a:ext cx="3066653" cy="1826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</a:rPr>
              <a:t>ditou-me a vida </a:t>
            </a:r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</a:rPr>
              <a:t>e</a:t>
            </a:r>
          </a:p>
          <a:p>
            <a:pPr algn="ctr">
              <a:spcAft>
                <a:spcPts val="1000"/>
              </a:spcAft>
            </a:pPr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</a:rPr>
              <a:t>os seus reversos</a:t>
            </a:r>
            <a:b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</a:rPr>
              <a:t>e é por isso que </a:t>
            </a:r>
            <a:endParaRPr lang="pt-BR" sz="2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</a:endParaRPr>
          </a:p>
          <a:p>
            <a:pPr algn="ctr">
              <a:spcAft>
                <a:spcPts val="1000"/>
              </a:spcAft>
            </a:pPr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</a:rPr>
              <a:t>o </a:t>
            </a: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</a:rPr>
              <a:t>faço com enlevo.</a:t>
            </a:r>
          </a:p>
        </p:txBody>
      </p:sp>
    </p:spTree>
    <p:extLst>
      <p:ext uri="{BB962C8B-B14F-4D97-AF65-F5344CB8AC3E}">
        <p14:creationId xmlns:p14="http://schemas.microsoft.com/office/powerpoint/2010/main" val="240455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2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25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75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000"/>
                            </p:stCondLst>
                            <p:childTnLst>
                              <p:par>
                                <p:cTn id="4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42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250"/>
                            </p:stCondLst>
                            <p:childTnLst>
                              <p:par>
                                <p:cTn id="4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425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500"/>
                            </p:stCondLst>
                            <p:childTnLst>
                              <p:par>
                                <p:cTn id="5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425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596041" y="4083918"/>
            <a:ext cx="275376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MESTRIA...</a:t>
            </a:r>
            <a:endParaRPr lang="pt-BR" sz="44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49" y="98106"/>
            <a:ext cx="4582667" cy="4947288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85519"/>
            <a:ext cx="4294634" cy="4959875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80" y="483518"/>
            <a:ext cx="4104456" cy="4249221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00206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3" name="Retângulo 22"/>
          <p:cNvSpPr/>
          <p:nvPr/>
        </p:nvSpPr>
        <p:spPr>
          <a:xfrm>
            <a:off x="1796776" y="3027514"/>
            <a:ext cx="25374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Quem julga tudo saber, nada sabe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lê com mestria, 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24" name="Imagem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99">
            <a:off x="4596483" y="646987"/>
            <a:ext cx="4119906" cy="369066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25" name="Retângulo 24"/>
          <p:cNvSpPr/>
          <p:nvPr/>
        </p:nvSpPr>
        <p:spPr>
          <a:xfrm rot="205080">
            <a:off x="5345584" y="2134566"/>
            <a:ext cx="2998490" cy="2005677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>
              <a:spcAft>
                <a:spcPts val="1000"/>
              </a:spcAft>
            </a:pP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os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 meus versos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quem sabe 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então</a:t>
            </a:r>
          </a:p>
          <a:p>
            <a:pPr algn="ctr">
              <a:spcAft>
                <a:spcPts val="10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 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o que neles cabe?</a:t>
            </a:r>
          </a:p>
        </p:txBody>
      </p:sp>
    </p:spTree>
    <p:extLst>
      <p:ext uri="{BB962C8B-B14F-4D97-AF65-F5344CB8AC3E}">
        <p14:creationId xmlns:p14="http://schemas.microsoft.com/office/powerpoint/2010/main" val="91345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425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75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25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7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7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50" decel="50000" fill="hold">
                                          <p:stCondLst>
                                            <p:cond delay="17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50" decel="50000" fill="hold">
                                          <p:stCondLst>
                                            <p:cond delay="17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25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425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5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425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65302" y="147379"/>
            <a:ext cx="3658626" cy="4932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4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 Soneto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PORTUGUÊS</a:t>
            </a:r>
            <a:endParaRPr lang="pt-BR" sz="12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600" b="1" i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</a:t>
            </a:r>
            <a:r>
              <a:rPr lang="pt-BR" sz="20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Angels</a:t>
            </a: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In </a:t>
            </a:r>
            <a:r>
              <a:rPr lang="pt-BR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Flight</a:t>
            </a:r>
            <a:endParaRPr lang="pt-BR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Instrumental</a:t>
            </a:r>
            <a:endParaRPr lang="pt-BR" sz="1600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Aranjuarex</a:t>
            </a:r>
            <a:endParaRPr lang="pt-BR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 e Piano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Angel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 = Jon Secada</a:t>
            </a:r>
            <a:endParaRPr lang="pt-BR" sz="2000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100" b="1" i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760373" y="3993727"/>
            <a:ext cx="5087624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2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2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2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8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lang="pt-BR" sz="7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760373" y="3018981"/>
            <a:ext cx="5068085" cy="8617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000" dirty="0">
                <a:latin typeface="Arial Black" panose="020B0A04020102020204" pitchFamily="34" charset="0"/>
              </a:rPr>
              <a:t>A </a:t>
            </a:r>
            <a:r>
              <a:rPr lang="pt-BR" sz="1000" b="1" dirty="0">
                <a:latin typeface="Arial Black" panose="020B0A04020102020204" pitchFamily="34" charset="0"/>
              </a:rPr>
              <a:t>águia-de-cabeça-branca</a:t>
            </a:r>
            <a:r>
              <a:rPr lang="pt-BR" sz="1000" dirty="0">
                <a:latin typeface="Arial Black" panose="020B0A04020102020204" pitchFamily="34" charset="0"/>
              </a:rPr>
              <a:t>, </a:t>
            </a:r>
            <a:r>
              <a:rPr lang="pt-BR" sz="1000" dirty="0" smtClean="0">
                <a:latin typeface="Arial Black" panose="020B0A04020102020204" pitchFamily="34" charset="0"/>
              </a:rPr>
              <a:t>é </a:t>
            </a:r>
            <a:r>
              <a:rPr lang="pt-BR" sz="1000" dirty="0">
                <a:latin typeface="Arial Black" panose="020B0A04020102020204" pitchFamily="34" charset="0"/>
              </a:rPr>
              <a:t> nativa da </a:t>
            </a:r>
            <a:r>
              <a:rPr lang="pt-BR" sz="1000" dirty="0" smtClean="0">
                <a:latin typeface="Arial Black" panose="020B0A04020102020204" pitchFamily="34" charset="0"/>
              </a:rPr>
              <a:t>América do Norte.</a:t>
            </a:r>
            <a:r>
              <a:rPr lang="pt-BR" sz="1000" dirty="0" smtClean="0">
                <a:latin typeface="Arial Black" panose="020B0A04020102020204" pitchFamily="34" charset="0"/>
                <a:hlinkClick r:id="rId6" tooltip="América do Norte"/>
              </a:rPr>
              <a:t> </a:t>
            </a:r>
            <a:r>
              <a:rPr lang="pt-BR" sz="1000" dirty="0" smtClean="0">
                <a:latin typeface="Arial Black" panose="020B0A04020102020204" pitchFamily="34" charset="0"/>
              </a:rPr>
              <a:t> </a:t>
            </a:r>
            <a:r>
              <a:rPr lang="pt-BR" sz="1000" dirty="0">
                <a:latin typeface="Arial Black" panose="020B0A04020102020204" pitchFamily="34" charset="0"/>
              </a:rPr>
              <a:t>Sua distribuição geográfica inclui a maioria do Canadá e Alasca, todos os Estados Unidos contíguos, e norte do México. Encontra-se perto de grandes corpos de águas abertas com abundância de alimento e árvores antigas para o nidificação.</a:t>
            </a:r>
            <a:endParaRPr lang="pt-BR" sz="600" dirty="0"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361" y="255179"/>
            <a:ext cx="3009381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Retângulo 3"/>
          <p:cNvSpPr/>
          <p:nvPr/>
        </p:nvSpPr>
        <p:spPr>
          <a:xfrm rot="571890">
            <a:off x="6387494" y="2203255"/>
            <a:ext cx="241500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1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0">
        <p14:flythrough dir="out"/>
        <p:sndAc>
          <p:stSnd loop="1">
            <p:snd r:embed="rId2" name="6-Jon Secada - Angel.wav"/>
          </p:stSnd>
        </p:sndAc>
      </p:transition>
    </mc:Choice>
    <mc:Fallback>
      <p:transition spd="slow" advClick="0" advTm="180000">
        <p:fade/>
        <p:sndAc>
          <p:stSnd loop="1">
            <p:snd r:embed="rId2" name="6-Jon Secada - Ang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4000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3000"/>
                            </p:stCondLst>
                            <p:childTnLst>
                              <p:par>
                                <p:cTn id="1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ISTO NOVO SONETO JORGE.ppsx</Template>
  <TotalTime>61</TotalTime>
  <Words>147</Words>
  <Application>Microsoft Office PowerPoint</Application>
  <PresentationFormat>Apresentação na tela (16:9)</PresentationFormat>
  <Paragraphs>59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2" baseType="lpstr">
      <vt:lpstr>ＭＳ Ｐゴシック</vt:lpstr>
      <vt:lpstr>Aharoni</vt:lpstr>
      <vt:lpstr>Arial</vt:lpstr>
      <vt:lpstr>Arial Black</vt:lpstr>
      <vt:lpstr>Britannic Bold</vt:lpstr>
      <vt:lpstr>Calibri</vt:lpstr>
      <vt:lpstr>Century Gothic</vt:lpstr>
      <vt:lpstr>David</vt:lpstr>
      <vt:lpstr>Eras Bold ITC</vt:lpstr>
      <vt:lpstr>Kristen ITC</vt:lpstr>
      <vt:lpstr>Maiandra GD</vt:lpstr>
      <vt:lpstr>MV Boli</vt:lpstr>
      <vt:lpstr>Wingdings 3</vt:lpstr>
      <vt:lpstr>JORGE HUMBERTO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7</cp:revision>
  <dcterms:created xsi:type="dcterms:W3CDTF">2020-11-09T19:36:00Z</dcterms:created>
  <dcterms:modified xsi:type="dcterms:W3CDTF">2020-11-09T20:37:21Z</dcterms:modified>
</cp:coreProperties>
</file>