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sldIdLst>
    <p:sldId id="398" r:id="rId3"/>
    <p:sldId id="308" r:id="rId4"/>
    <p:sldId id="257" r:id="rId5"/>
    <p:sldId id="377" r:id="rId6"/>
    <p:sldId id="327" r:id="rId7"/>
    <p:sldId id="370" r:id="rId8"/>
    <p:sldId id="392" r:id="rId9"/>
    <p:sldId id="268" r:id="rId10"/>
    <p:sldId id="275" r:id="rId11"/>
    <p:sldId id="310" r:id="rId12"/>
    <p:sldId id="303" r:id="rId13"/>
    <p:sldId id="306" r:id="rId14"/>
    <p:sldId id="364" r:id="rId15"/>
    <p:sldId id="399" r:id="rId16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3600" b="1" kern="1200">
        <a:solidFill>
          <a:schemeClr val="bg1"/>
        </a:solidFill>
        <a:latin typeface="Matisse ITC" pitchFamily="82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3600" b="1" kern="1200">
        <a:solidFill>
          <a:schemeClr val="bg1"/>
        </a:solidFill>
        <a:latin typeface="Matisse ITC" pitchFamily="82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3600" b="1" kern="1200">
        <a:solidFill>
          <a:schemeClr val="bg1"/>
        </a:solidFill>
        <a:latin typeface="Matisse ITC" pitchFamily="82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3600" b="1" kern="1200">
        <a:solidFill>
          <a:schemeClr val="bg1"/>
        </a:solidFill>
        <a:latin typeface="Matisse ITC" pitchFamily="82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3600" b="1" kern="1200">
        <a:solidFill>
          <a:schemeClr val="bg1"/>
        </a:solidFill>
        <a:latin typeface="Matisse ITC" pitchFamily="82" charset="0"/>
        <a:ea typeface="+mn-ea"/>
        <a:cs typeface="+mn-cs"/>
      </a:defRPr>
    </a:lvl5pPr>
    <a:lvl6pPr marL="2286000" algn="l" defTabSz="914400" rtl="0" eaLnBrk="1" latinLnBrk="0" hangingPunct="1">
      <a:defRPr sz="3600" b="1" kern="1200">
        <a:solidFill>
          <a:schemeClr val="bg1"/>
        </a:solidFill>
        <a:latin typeface="Matisse ITC" pitchFamily="82" charset="0"/>
        <a:ea typeface="+mn-ea"/>
        <a:cs typeface="+mn-cs"/>
      </a:defRPr>
    </a:lvl6pPr>
    <a:lvl7pPr marL="2743200" algn="l" defTabSz="914400" rtl="0" eaLnBrk="1" latinLnBrk="0" hangingPunct="1">
      <a:defRPr sz="3600" b="1" kern="1200">
        <a:solidFill>
          <a:schemeClr val="bg1"/>
        </a:solidFill>
        <a:latin typeface="Matisse ITC" pitchFamily="82" charset="0"/>
        <a:ea typeface="+mn-ea"/>
        <a:cs typeface="+mn-cs"/>
      </a:defRPr>
    </a:lvl7pPr>
    <a:lvl8pPr marL="3200400" algn="l" defTabSz="914400" rtl="0" eaLnBrk="1" latinLnBrk="0" hangingPunct="1">
      <a:defRPr sz="3600" b="1" kern="1200">
        <a:solidFill>
          <a:schemeClr val="bg1"/>
        </a:solidFill>
        <a:latin typeface="Matisse ITC" pitchFamily="82" charset="0"/>
        <a:ea typeface="+mn-ea"/>
        <a:cs typeface="+mn-cs"/>
      </a:defRPr>
    </a:lvl8pPr>
    <a:lvl9pPr marL="3657600" algn="l" defTabSz="914400" rtl="0" eaLnBrk="1" latinLnBrk="0" hangingPunct="1">
      <a:defRPr sz="3600" b="1" kern="1200">
        <a:solidFill>
          <a:schemeClr val="bg1"/>
        </a:solidFill>
        <a:latin typeface="Matisse ITC" pitchFamily="8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indows User" initials="WU" lastIdx="1" clrIdx="0">
    <p:extLst>
      <p:ext uri="{19B8F6BF-5375-455C-9EA6-DF929625EA0E}">
        <p15:presenceInfo xmlns:p15="http://schemas.microsoft.com/office/powerpoint/2012/main" userId="Windows 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99"/>
    <a:srgbClr val="C95B17"/>
    <a:srgbClr val="000066"/>
    <a:srgbClr val="DDDDDD"/>
    <a:srgbClr val="336699"/>
    <a:srgbClr val="333300"/>
    <a:srgbClr val="0033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88050" autoAdjust="0"/>
  </p:normalViewPr>
  <p:slideViewPr>
    <p:cSldViewPr>
      <p:cViewPr varScale="1">
        <p:scale>
          <a:sx n="114" d="100"/>
          <a:sy n="114" d="100"/>
        </p:scale>
        <p:origin x="590" y="86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commentAuthors" Target="commentAuthors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5-10-24T17:34:52.418" idx="1">
    <p:pos x="7523" y="3392"/>
    <p:text/>
    <p:extLst>
      <p:ext uri="{C676402C-5697-4E1C-873F-D02D1690AC5C}">
        <p15:threadingInfo xmlns:p15="http://schemas.microsoft.com/office/powerpoint/2012/main" timeZoneBias="12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773DAB-9FE6-438F-9FC7-100209789C04}" type="datetimeFigureOut">
              <a:rPr lang="pt-BR" smtClean="0"/>
              <a:t>26/10/2021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513271-B8D7-48FE-B81B-23012D92CCC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95291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14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7714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647832-60D1-4316-AF83-EC0AACA58E86}" type="slidenum">
              <a:rPr lang="es-ES" altLang="pt-BR"/>
              <a:pPr/>
              <a:t>‹nº›</a:t>
            </a:fld>
            <a:endParaRPr lang="es-ES" altLang="pt-BR" dirty="0"/>
          </a:p>
        </p:txBody>
      </p:sp>
    </p:spTree>
    <p:extLst>
      <p:ext uri="{BB962C8B-B14F-4D97-AF65-F5344CB8AC3E}">
        <p14:creationId xmlns:p14="http://schemas.microsoft.com/office/powerpoint/2010/main" val="3494929675"/>
      </p:ext>
    </p:extLst>
  </p:cSld>
  <p:clrMapOvr>
    <a:masterClrMapping/>
  </p:clrMapOvr>
  <p:transition spd="slow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4718DB-56FE-466F-9DC0-4BE6559C4241}" type="slidenum">
              <a:rPr lang="es-ES" altLang="pt-BR"/>
              <a:pPr/>
              <a:t>‹nº›</a:t>
            </a:fld>
            <a:endParaRPr lang="es-ES" altLang="pt-BR" dirty="0"/>
          </a:p>
        </p:txBody>
      </p:sp>
    </p:spTree>
    <p:extLst>
      <p:ext uri="{BB962C8B-B14F-4D97-AF65-F5344CB8AC3E}">
        <p14:creationId xmlns:p14="http://schemas.microsoft.com/office/powerpoint/2010/main" val="471266108"/>
      </p:ext>
    </p:extLst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9FCAFB-29C4-49E7-B9C5-7AC71983A727}" type="slidenum">
              <a:rPr lang="es-ES" altLang="pt-BR"/>
              <a:pPr/>
              <a:t>‹nº›</a:t>
            </a:fld>
            <a:endParaRPr lang="es-ES" altLang="pt-BR" dirty="0"/>
          </a:p>
        </p:txBody>
      </p:sp>
    </p:spTree>
    <p:extLst>
      <p:ext uri="{BB962C8B-B14F-4D97-AF65-F5344CB8AC3E}">
        <p14:creationId xmlns:p14="http://schemas.microsoft.com/office/powerpoint/2010/main" val="1987183535"/>
      </p:ext>
    </p:extLst>
  </p:cSld>
  <p:clrMapOvr>
    <a:masterClrMapping/>
  </p:clrMapOvr>
  <p:transition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85800" y="1485900"/>
            <a:ext cx="3810000" cy="3086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485900"/>
            <a:ext cx="3810000" cy="3086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0C12CD-BBDD-42A4-8370-0C48EB4C98CA}" type="slidenum">
              <a:rPr lang="es-ES" altLang="pt-BR"/>
              <a:pPr/>
              <a:t>‹nº›</a:t>
            </a:fld>
            <a:endParaRPr lang="es-ES" altLang="pt-BR" dirty="0"/>
          </a:p>
        </p:txBody>
      </p:sp>
    </p:spTree>
    <p:extLst>
      <p:ext uri="{BB962C8B-B14F-4D97-AF65-F5344CB8AC3E}">
        <p14:creationId xmlns:p14="http://schemas.microsoft.com/office/powerpoint/2010/main" val="1289476333"/>
      </p:ext>
    </p:extLst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90C715-20C7-4AC2-8D4E-912C709F8B0C}" type="slidenum">
              <a:rPr lang="es-ES" altLang="pt-BR"/>
              <a:pPr/>
              <a:t>‹nº›</a:t>
            </a:fld>
            <a:endParaRPr lang="es-ES" altLang="pt-BR" dirty="0"/>
          </a:p>
        </p:txBody>
      </p:sp>
    </p:spTree>
    <p:extLst>
      <p:ext uri="{BB962C8B-B14F-4D97-AF65-F5344CB8AC3E}">
        <p14:creationId xmlns:p14="http://schemas.microsoft.com/office/powerpoint/2010/main" val="1848791307"/>
      </p:ext>
    </p:extLst>
  </p:cSld>
  <p:clrMapOvr>
    <a:masterClrMapping/>
  </p:clrMapOvr>
  <p:transition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C48459-9612-4594-A927-0612B1FACFBA}" type="slidenum">
              <a:rPr lang="es-ES" altLang="pt-BR"/>
              <a:pPr/>
              <a:t>‹nº›</a:t>
            </a:fld>
            <a:endParaRPr lang="es-ES" altLang="pt-BR" dirty="0"/>
          </a:p>
        </p:txBody>
      </p:sp>
    </p:spTree>
    <p:extLst>
      <p:ext uri="{BB962C8B-B14F-4D97-AF65-F5344CB8AC3E}">
        <p14:creationId xmlns:p14="http://schemas.microsoft.com/office/powerpoint/2010/main" val="3040011730"/>
      </p:ext>
    </p:extLst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390415-511A-4AEE-B428-80830511E66C}" type="slidenum">
              <a:rPr lang="es-ES" altLang="pt-BR"/>
              <a:pPr/>
              <a:t>‹nº›</a:t>
            </a:fld>
            <a:endParaRPr lang="es-ES" altLang="pt-BR" dirty="0"/>
          </a:p>
        </p:txBody>
      </p:sp>
    </p:spTree>
    <p:extLst>
      <p:ext uri="{BB962C8B-B14F-4D97-AF65-F5344CB8AC3E}">
        <p14:creationId xmlns:p14="http://schemas.microsoft.com/office/powerpoint/2010/main" val="1577542706"/>
      </p:ext>
    </p:extLst>
  </p:cSld>
  <p:clrMapOvr>
    <a:masterClrMapping/>
  </p:clrMapOvr>
  <p:transition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ACCA1A-50A7-4154-AE9C-F62D289982B7}" type="slidenum">
              <a:rPr lang="es-ES" altLang="pt-BR"/>
              <a:pPr/>
              <a:t>‹nº›</a:t>
            </a:fld>
            <a:endParaRPr lang="es-ES" altLang="pt-BR" dirty="0"/>
          </a:p>
        </p:txBody>
      </p:sp>
    </p:spTree>
    <p:extLst>
      <p:ext uri="{BB962C8B-B14F-4D97-AF65-F5344CB8AC3E}">
        <p14:creationId xmlns:p14="http://schemas.microsoft.com/office/powerpoint/2010/main" val="4123696250"/>
      </p:ext>
    </p:extLst>
  </p:cSld>
  <p:clrMapOvr>
    <a:masterClrMapping/>
  </p:clrMapOvr>
  <p:transition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B79D8F-CD0B-4140-AA2A-C52A57E6FDEC}" type="slidenum">
              <a:rPr lang="es-ES" altLang="pt-BR"/>
              <a:pPr/>
              <a:t>‹nº›</a:t>
            </a:fld>
            <a:endParaRPr lang="es-ES" altLang="pt-BR" dirty="0"/>
          </a:p>
        </p:txBody>
      </p:sp>
    </p:spTree>
    <p:extLst>
      <p:ext uri="{BB962C8B-B14F-4D97-AF65-F5344CB8AC3E}">
        <p14:creationId xmlns:p14="http://schemas.microsoft.com/office/powerpoint/2010/main" val="972027871"/>
      </p:ext>
    </p:extLst>
  </p:cSld>
  <p:clrMapOvr>
    <a:masterClrMapping/>
  </p:clrMapOvr>
  <p:transition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F7B2FD-AF12-4356-9EE2-52339F898606}" type="slidenum">
              <a:rPr lang="es-ES" altLang="pt-BR"/>
              <a:pPr/>
              <a:t>‹nº›</a:t>
            </a:fld>
            <a:endParaRPr lang="es-ES" altLang="pt-BR" dirty="0"/>
          </a:p>
        </p:txBody>
      </p:sp>
    </p:spTree>
    <p:extLst>
      <p:ext uri="{BB962C8B-B14F-4D97-AF65-F5344CB8AC3E}">
        <p14:creationId xmlns:p14="http://schemas.microsoft.com/office/powerpoint/2010/main" val="1925500982"/>
      </p:ext>
    </p:extLst>
  </p:cSld>
  <p:clrMapOvr>
    <a:masterClrMapping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457200"/>
            <a:ext cx="1943100" cy="4114800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457200"/>
            <a:ext cx="5676900" cy="4114800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18EB8D-494A-4F9D-828F-3BE6198358F5}" type="slidenum">
              <a:rPr lang="es-ES" altLang="pt-BR"/>
              <a:pPr/>
              <a:t>‹nº›</a:t>
            </a:fld>
            <a:endParaRPr lang="es-ES" altLang="pt-BR" dirty="0"/>
          </a:p>
        </p:txBody>
      </p:sp>
    </p:spTree>
    <p:extLst>
      <p:ext uri="{BB962C8B-B14F-4D97-AF65-F5344CB8AC3E}">
        <p14:creationId xmlns:p14="http://schemas.microsoft.com/office/powerpoint/2010/main" val="2407450149"/>
      </p:ext>
    </p:extLst>
  </p:cSld>
  <p:clrMapOvr>
    <a:masterClrMapping/>
  </p:clrMapOvr>
  <p:transition spd="slow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b="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9" y="3640065"/>
            <a:ext cx="8458201" cy="916781"/>
          </a:xfrm>
        </p:spPr>
        <p:txBody>
          <a:bodyPr anchor="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9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189" indent="0" algn="ctr">
              <a:buNone/>
            </a:lvl2pPr>
            <a:lvl3pPr marL="914378" indent="0" algn="ctr">
              <a:buNone/>
            </a:lvl3pPr>
            <a:lvl4pPr marL="1371566" indent="0" algn="ctr">
              <a:buNone/>
            </a:lvl4pPr>
            <a:lvl5pPr marL="1828754" indent="0" algn="ctr">
              <a:buNone/>
            </a:lvl5pPr>
            <a:lvl6pPr marL="2285943" indent="0" algn="ctr">
              <a:buNone/>
            </a:lvl6pPr>
            <a:lvl7pPr marL="2743132" indent="0" algn="ctr">
              <a:buNone/>
            </a:lvl7pPr>
            <a:lvl8pPr marL="3200320" indent="0" algn="ctr">
              <a:buNone/>
            </a:lvl8pPr>
            <a:lvl9pPr marL="3657509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26/10/2021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23629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26/10/2021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5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39531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b="0" dirty="0">
              <a:solidFill>
                <a:prstClr val="white"/>
              </a:solidFill>
              <a:latin typeface="Cambri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9" y="1257308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26/10/2021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5" y="2210321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9267346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8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26/10/2021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17694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5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5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26/10/2021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10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60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b="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077385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26/10/2021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255218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26/10/2021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345242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60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b="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9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26/10/2021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531665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26/10/2021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1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3922236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26/10/2021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37377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2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26/10/2021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22807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57200"/>
            <a:ext cx="7772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485900"/>
            <a:ext cx="7772400" cy="308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/>
              <a:t>Haga clic para modificar el estilo de texto del patrón</a:t>
            </a:r>
          </a:p>
          <a:p>
            <a:pPr lvl="1"/>
            <a:r>
              <a:rPr lang="es-ES" altLang="pt-BR"/>
              <a:t>Segundo nivel</a:t>
            </a:r>
          </a:p>
          <a:p>
            <a:pPr lvl="2"/>
            <a:r>
              <a:rPr lang="es-ES" altLang="pt-BR"/>
              <a:t>Tercer nivel</a:t>
            </a:r>
          </a:p>
          <a:p>
            <a:pPr lvl="3"/>
            <a:r>
              <a:rPr lang="es-ES" altLang="pt-BR"/>
              <a:t>Cuarto nivel</a:t>
            </a:r>
          </a:p>
          <a:p>
            <a:pPr lvl="4"/>
            <a:r>
              <a:rPr lang="es-ES" altLang="pt-BR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endParaRPr lang="es-ES" altLang="pt-BR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endParaRPr lang="es-ES" altLang="pt-BR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fld id="{4605412E-0003-45F9-B986-DDD7D6CFBC98}" type="slidenum">
              <a:rPr lang="es-ES" altLang="pt-BR"/>
              <a:pPr/>
              <a:t>‹nº›</a:t>
            </a:fld>
            <a:endParaRPr lang="es-ES" alt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Bar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b="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1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b="0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26/10/2021</a:t>
            </a:fld>
            <a:endParaRPr lang="pt-BR" b="0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b="0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10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b="0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b="0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1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b="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60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b="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23460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892" indent="-3428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31" indent="-285743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2972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160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348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537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726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8915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103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comments" Target="../comments/comment1.xml"/><Relationship Id="rId3" Type="http://schemas.openxmlformats.org/officeDocument/2006/relationships/audio" Target="../media/audio2.wav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1.gif"/><Relationship Id="rId5" Type="http://schemas.openxmlformats.org/officeDocument/2006/relationships/hyperlink" Target="http://vendraminiletras.blogspot.com/" TargetMode="External"/><Relationship Id="rId4" Type="http://schemas.openxmlformats.org/officeDocument/2006/relationships/image" Target="../media/image2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15056">
            <a:off x="3054123" y="1542305"/>
            <a:ext cx="2897647" cy="1928252"/>
          </a:xfrm>
          <a:prstGeom prst="roundRect">
            <a:avLst>
              <a:gd name="adj" fmla="val 16791"/>
            </a:avLst>
          </a:prstGeom>
          <a:ln w="19050">
            <a:solidFill>
              <a:srgbClr val="00B0F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angle"/>
            <a:contourClr>
              <a:srgbClr val="969696"/>
            </a:contourClr>
          </a:sp3d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57989">
            <a:off x="251424" y="861522"/>
            <a:ext cx="2065020" cy="1417320"/>
          </a:xfrm>
          <a:prstGeom prst="rect">
            <a:avLst/>
          </a:prstGeom>
          <a:ln w="57150">
            <a:solidFill>
              <a:srgbClr val="FFC0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95760">
            <a:off x="6727544" y="821467"/>
            <a:ext cx="2095500" cy="1394460"/>
          </a:xfrm>
          <a:prstGeom prst="rect">
            <a:avLst/>
          </a:prstGeom>
          <a:ln w="57150">
            <a:solidFill>
              <a:srgbClr val="FFCC99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86125">
            <a:off x="251424" y="3132070"/>
            <a:ext cx="2713550" cy="1524670"/>
          </a:xfrm>
          <a:prstGeom prst="rect">
            <a:avLst/>
          </a:prstGeom>
          <a:ln w="57150">
            <a:solidFill>
              <a:srgbClr val="FFCC99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11200">
            <a:off x="6449676" y="2875711"/>
            <a:ext cx="2447928" cy="1754508"/>
          </a:xfrm>
          <a:prstGeom prst="rect">
            <a:avLst/>
          </a:prstGeom>
          <a:ln w="57150">
            <a:solidFill>
              <a:srgbClr val="FFCC99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4" name="CaixaDeTexto 3"/>
          <p:cNvSpPr txBox="1"/>
          <p:nvPr/>
        </p:nvSpPr>
        <p:spPr>
          <a:xfrm>
            <a:off x="1691616" y="305203"/>
            <a:ext cx="5077031" cy="64633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prstTxWarp prst="textChevronInverted">
              <a:avLst/>
            </a:prstTxWarp>
            <a:spAutoFit/>
          </a:bodyPr>
          <a:lstStyle/>
          <a:p>
            <a:r>
              <a:rPr lang="pt-BR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O  ESPLENDOR  NOTURNO  DA  GRÉCIA</a:t>
            </a:r>
          </a:p>
        </p:txBody>
      </p:sp>
      <p:sp>
        <p:nvSpPr>
          <p:cNvPr id="14" name="Retângulo 13"/>
          <p:cNvSpPr/>
          <p:nvPr/>
        </p:nvSpPr>
        <p:spPr>
          <a:xfrm>
            <a:off x="3779912" y="4530002"/>
            <a:ext cx="28958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400" b="0" dirty="0">
                <a:solidFill>
                  <a:srgbClr val="00B0F0"/>
                </a:solidFill>
                <a:latin typeface="Cooper Black" panose="0208090404030B020404" pitchFamily="18" charset="0"/>
              </a:rPr>
              <a:t> Automático</a:t>
            </a:r>
          </a:p>
        </p:txBody>
      </p:sp>
      <p:sp>
        <p:nvSpPr>
          <p:cNvPr id="15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rgbClr val="F79646">
                <a:lumMod val="60000"/>
                <a:lumOff val="4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defTabSz="919246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2413" b="0" kern="0" dirty="0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5967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32000">
        <p14:doors/>
        <p:sndAc>
          <p:stSnd loop="1">
            <p:snd r:embed="rId2" name="Ernesto Cortazar - Stardust  cut1.wav"/>
          </p:stSnd>
        </p:sndAc>
      </p:transition>
    </mc:Choice>
    <mc:Fallback>
      <p:transition spd="slow" advClick="0" advTm="32000">
        <p:fade/>
        <p:sndAc>
          <p:stSnd loop="1">
            <p:snd r:embed="rId2" name="Ernesto Cortazar - Stardust  cut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0"/>
                            </p:stCondLst>
                            <p:childTnLst>
                              <p:par>
                                <p:cTn id="34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4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41436" y="51414"/>
            <a:ext cx="8641152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Atenas</a:t>
            </a:r>
            <a:r>
              <a:rPr lang="pt-PT" sz="2000" dirty="0"/>
              <a:t>  é a capital e maior cidade da Grécia.  É famosa por ter sido uma poderosa cidade-estado e um centro de cultura muito importante na Antiguidade. </a:t>
            </a:r>
            <a:endParaRPr lang="pt-BR" sz="20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3000">
        <p:push/>
        <p:sndAc>
          <p:stSnd loop="1">
            <p:snd r:embed="rId2" name="Ernesto Cortazar - Stardust  cut1.wav"/>
          </p:stSnd>
        </p:sndAc>
      </p:transition>
    </mc:Choice>
    <mc:Fallback>
      <p:transition spd="slow" advClick="0" advTm="23000">
        <p:push/>
        <p:sndAc>
          <p:stSnd loop="1">
            <p:snd r:embed="rId2" name="Ernesto Cortazar - Stardust  cut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51424" y="51414"/>
            <a:ext cx="882117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400" dirty="0"/>
              <a:t>ACRÓPOLE</a:t>
            </a:r>
            <a:r>
              <a:rPr lang="pt-PT" sz="1600" dirty="0"/>
              <a:t>   localizada na cidade de Atenas  foi construída nas partes mais altas do relevo da região. A posição tem  o valor  de elevar e enobrecer os valores humanos, como estratégico, pois dali podia ser melhor defendida. </a:t>
            </a:r>
          </a:p>
          <a:p>
            <a:pPr algn="ctr"/>
            <a:r>
              <a:rPr lang="pt-PT" sz="1600" dirty="0"/>
              <a:t>Ficou famosa pela construção do Partenon, suntuoso templo em honra à deusa Atena, ricamente construído em mármores raros e ornado com esculturas.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7000">
        <p:strips/>
      </p:transition>
    </mc:Choice>
    <mc:Fallback>
      <p:transition spd="slow" advClick="0" advTm="27000"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1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94267" y="51414"/>
            <a:ext cx="891118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/>
              <a:t>Mykonos</a:t>
            </a:r>
            <a:r>
              <a:rPr lang="pt-BR" sz="1800" dirty="0"/>
              <a:t>  é uma ilha bastante cosmopolita, graças a ter se tornado destino, nas últimas décadas, de visitantes do jet set internacional. Muitas celebridades gregas e internacionais têm residências de verão na ilha, e frequentemente podem ser vistas nas belas casinhas brancas da ilha ou em tavernas locais.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3000">
        <p14:wheelReverse spokes="1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61412" y="51414"/>
            <a:ext cx="8821176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dirty="0"/>
              <a:t>Santorini</a:t>
            </a:r>
            <a:r>
              <a:rPr lang="pt-PT" sz="1800" dirty="0"/>
              <a:t> , é uma ILHA no sul do Mar Egeu,  cerca de 200 quilômetros a sudeste da Grécia continental. É a maior ilha de um pequeno arquipélago circular que leva o mesmo nome e é o resto de uma caldeira vulcânica.  </a:t>
            </a:r>
            <a:endParaRPr lang="pt-BR" sz="18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3000">
        <p:pull dir="r"/>
      </p:transition>
    </mc:Choice>
    <mc:Fallback>
      <p:transition spd="slow" advClick="0" advTm="23000">
        <p:pull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44582" y="141426"/>
            <a:ext cx="8641152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/>
              <a:t>CHANIA </a:t>
            </a:r>
            <a:r>
              <a:rPr lang="pt-BR" sz="2000" dirty="0"/>
              <a:t> ou Hania, também chamada Caneia, é a segunda maior cidade da ilha grega de Creta e é a capital da unidade regional de homónima. Está situada no noroeste da ilha, à beira do mar Egeu.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3000">
        <p14:switch dir="r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61412" y="204986"/>
            <a:ext cx="85511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dirty="0"/>
              <a:t>Náuplia ou Nafplion é uma cidade da Grécia, capital da prefeitura da Argólida, com cerca de 20.000 habitantes.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3000">
        <p14:flip dir="l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61412" y="3381858"/>
            <a:ext cx="89111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/>
              <a:t>Heraclião</a:t>
            </a:r>
            <a:r>
              <a:rPr lang="pt-BR" sz="2400" dirty="0"/>
              <a:t> , </a:t>
            </a:r>
            <a:r>
              <a:rPr lang="pt-BR" sz="2000" dirty="0"/>
              <a:t>chamada no passado el Khandak  pelos árabes,  é uma cidade grega, capital da ilha e região de Creta e da unidade regional de Heraclião. Situa-se sensivelmente no centro da costa norte daquela ilha, à beira do mar Egeu.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3000">
        <p14:doors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51424" y="231438"/>
            <a:ext cx="873116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/>
              <a:t>Lemnos,</a:t>
            </a:r>
            <a:r>
              <a:rPr lang="pt-BR" sz="2000" dirty="0"/>
              <a:t>  é uma ilha grega localizada no nordeste do Mar Egeu.  Grande parte é montanhosa, porém, existem alguns vales bastante férteis. </a:t>
            </a:r>
            <a:endParaRPr lang="pt-BR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3000">
        <p:blinds dir="vert"/>
      </p:transition>
    </mc:Choice>
    <mc:Fallback>
      <p:transition spd="slow" advClick="0" advTm="2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7504" y="3507854"/>
            <a:ext cx="8821176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/>
              <a:t>Naousa</a:t>
            </a:r>
            <a:r>
              <a:rPr lang="pt-BR" sz="2000" dirty="0"/>
              <a:t> é cercada por pomares, produzindo pêssegos, maçãs, cerejas e outras frutas.  Seus vinhos tintos secos também são bem conhecidos, vendido sob o "Naousa" denominação de origem. </a:t>
            </a:r>
            <a:endParaRPr lang="pt-BR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3000">
        <p:push/>
      </p:transition>
    </mc:Choice>
    <mc:Fallback>
      <p:transition spd="slow" advClick="0" advTm="23000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22824" y="35903"/>
            <a:ext cx="88211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/>
              <a:t>Siro</a:t>
            </a:r>
            <a:r>
              <a:rPr lang="pt-BR" sz="1600" dirty="0"/>
              <a:t>  </a:t>
            </a:r>
            <a:r>
              <a:rPr lang="pt-BR" sz="1800" dirty="0"/>
              <a:t>é uma ilha grega das Cíclades, no mar Egeu, a 144 km ao sudeste de Atenas.  Anteriormente pertencente à antiga prefeitura das Cíclades, atualmente constitui a unidade regional de Siros. Foi um importante centro portuário.</a:t>
            </a:r>
            <a:endParaRPr lang="pt-BR" sz="16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4000">
        <p14:flip dir="r"/>
      </p:transition>
    </mc:Choice>
    <mc:Fallback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71400" y="3435846"/>
            <a:ext cx="90012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>
                <a:solidFill>
                  <a:srgbClr val="00B0F0"/>
                </a:solidFill>
              </a:rPr>
              <a:t>Parga</a:t>
            </a:r>
            <a:r>
              <a:rPr lang="pt-BR" sz="2000" dirty="0">
                <a:solidFill>
                  <a:srgbClr val="00B0F0"/>
                </a:solidFill>
              </a:rPr>
              <a:t> é uma cidade e município localizado na região Noroeste da unidade regional de Preveza em Épiro , noroeste da Grécia .  Situa-se na costa do mar Jónico, entre as cidades de Preveza e Igoumenitsa .  É uma cidade turística conhecida por sua beleza cênica. </a:t>
            </a:r>
            <a:endParaRPr lang="pt-BR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3000">
        <p14:switch dir="l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30622" y="141426"/>
            <a:ext cx="875196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/>
              <a:t>Castória</a:t>
            </a:r>
            <a:r>
              <a:rPr lang="pt-BR" sz="2000" dirty="0"/>
              <a:t> é uma cidade no norte da Grécia na região da Macedônia ocidental.  </a:t>
            </a:r>
          </a:p>
          <a:p>
            <a:pPr algn="ctr"/>
            <a:r>
              <a:rPr lang="pt-BR" sz="2000" dirty="0"/>
              <a:t>A cidade é conhecida por suas igrejas bizantinas, arquitetura residencial otomana, roupas de pele e pelas suas trutas.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4000">
        <p:split dir="in"/>
      </p:transition>
    </mc:Choice>
    <mc:Fallback>
      <p:transition spd="slow" advClick="0" advTm="24000">
        <p:split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197298" y="1072316"/>
            <a:ext cx="4722028" cy="29392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sz="1200" b="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ROTEIRO E APRESENTAÇÃO </a:t>
            </a:r>
            <a:endParaRPr lang="pt-BR" b="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7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</a:t>
            </a:r>
            <a:r>
              <a:rPr lang="pt-BR" sz="3200" b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uhaus 93" panose="04030905020B02020C02" pitchFamily="82" charset="0"/>
                <a:cs typeface="David" panose="020E0502060401010101" pitchFamily="34" charset="-79"/>
              </a:rPr>
              <a:t>ENDRAMINI</a:t>
            </a:r>
            <a:r>
              <a:rPr lang="pt-BR" sz="1600" b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pt-BR" sz="1500" u="sng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200" u="sng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</a:t>
            </a:r>
            <a:endParaRPr lang="pt-BR" sz="1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Arquivo Pessoal / Internet   </a:t>
            </a:r>
            <a:endParaRPr lang="pt-BR" sz="1200" u="sng" spc="3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200" u="sng" spc="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  <a:endParaRPr lang="pt-BR" sz="105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Abertura/Acompanhamento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1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Stardust</a:t>
            </a:r>
            <a:endParaRPr lang="pt-BR" sz="1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Encerramento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2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Immortal</a:t>
            </a:r>
            <a:r>
              <a:rPr lang="pt-BR" sz="1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Love </a:t>
            </a:r>
            <a:r>
              <a:rPr lang="pt-BR" sz="1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400" spc="3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4558724" y="4038854"/>
            <a:ext cx="4347327" cy="969496"/>
          </a:xfrm>
          <a:prstGeom prst="rect">
            <a:avLst/>
          </a:prstGeom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800" b="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050" b="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b="0" dirty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http://vendraminiletras.blogspot.com/</a:t>
            </a:r>
            <a:endParaRPr lang="pt-BR" sz="1050" b="0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b="0" dirty="0">
                <a:solidFill>
                  <a:srgbClr val="7030A0"/>
                </a:solidFill>
                <a:latin typeface="Britannic Bold" panose="020B0903060703020204" pitchFamily="34" charset="0"/>
              </a:rPr>
              <a:t>http://sergrasan.com/toninhovendraminislides/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700" b="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1085846" lvl="2" indent="-171446" algn="ctr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BR" sz="600" b="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REGIÃO.</a:t>
            </a:r>
          </a:p>
          <a:p>
            <a:pPr algn="ctr"/>
            <a:r>
              <a:rPr lang="pt-BR" sz="700" b="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. </a:t>
            </a:r>
            <a:r>
              <a:rPr lang="pt-BR" sz="600" b="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- ACADÊMICO  28.</a:t>
            </a:r>
          </a:p>
          <a:p>
            <a:pPr algn="ctr"/>
            <a:endParaRPr lang="pt-BR" sz="800" b="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2">
              <a:lumMod val="60000"/>
              <a:lumOff val="40000"/>
            </a:schemeClr>
          </a:solidFill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3421" y="98106"/>
            <a:ext cx="1579949" cy="1184962"/>
          </a:xfrm>
          <a:prstGeom prst="roundRect">
            <a:avLst>
              <a:gd name="adj" fmla="val 16667"/>
            </a:avLst>
          </a:prstGeom>
          <a:ln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 prst="angle"/>
            <a:contourClr>
              <a:srgbClr val="969696"/>
            </a:contourClr>
          </a:sp3d>
        </p:spPr>
      </p:pic>
      <p:sp>
        <p:nvSpPr>
          <p:cNvPr id="3" name="CaixaDeTexto 2"/>
          <p:cNvSpPr txBox="1"/>
          <p:nvPr/>
        </p:nvSpPr>
        <p:spPr>
          <a:xfrm>
            <a:off x="6672172" y="1626850"/>
            <a:ext cx="2380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0" dirty="0">
                <a:solidFill>
                  <a:prstClr val="white"/>
                </a:solidFill>
                <a:latin typeface="Cooper Black" panose="0208090404030B020404" pitchFamily="18" charset="0"/>
                <a:cs typeface="David" panose="020E0502060401010101"/>
              </a:rPr>
              <a:t>TONINHO 44</a:t>
            </a:r>
          </a:p>
        </p:txBody>
      </p:sp>
    </p:spTree>
    <p:extLst>
      <p:ext uri="{BB962C8B-B14F-4D97-AF65-F5344CB8AC3E}">
        <p14:creationId xmlns:p14="http://schemas.microsoft.com/office/powerpoint/2010/main" val="2306832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63000">
        <p14:window dir="vert"/>
        <p:sndAc>
          <p:stSnd loop="1">
            <p:snd r:embed="rId3" name="Immortal love.wav"/>
          </p:stSnd>
        </p:sndAc>
      </p:transition>
    </mc:Choice>
    <mc:Fallback>
      <p:transition spd="slow" advClick="0" advTm="163000">
        <p:fade/>
        <p:sndAc>
          <p:stSnd loop="1">
            <p:snd r:embed="rId3" name="Immortal 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2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2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25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2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2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2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95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2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25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25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175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2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25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25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4000"/>
                            </p:stCondLst>
                            <p:childTnLst>
                              <p:par>
                                <p:cTn id="5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2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25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25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625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2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225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25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8500"/>
                            </p:stCondLst>
                            <p:childTnLst>
                              <p:par>
                                <p:cTn id="6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OITES GREGAS REFAZENDO">
  <a:themeElements>
    <a:clrScheme name="Diseño predeterminad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altLang="pt-BR" sz="36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Matisse ITC" pitchFamily="8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altLang="pt-BR" sz="36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Matisse ITC" pitchFamily="82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ESPLENDOR NOTURNO DA GRÉCIA -NOV PUBL - S - 2021</Template>
  <TotalTime>42</TotalTime>
  <Words>562</Words>
  <Application>Microsoft Office PowerPoint</Application>
  <PresentationFormat>Apresentação na tela (16:9)</PresentationFormat>
  <Paragraphs>34</Paragraphs>
  <Slides>14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12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14</vt:i4>
      </vt:variant>
    </vt:vector>
  </HeadingPairs>
  <TitlesOfParts>
    <vt:vector size="28" baseType="lpstr">
      <vt:lpstr>Arial</vt:lpstr>
      <vt:lpstr>Arial Black</vt:lpstr>
      <vt:lpstr>Bauhaus 93</vt:lpstr>
      <vt:lpstr>Britannic Bold</vt:lpstr>
      <vt:lpstr>Calibri</vt:lpstr>
      <vt:lpstr>Cambria</vt:lpstr>
      <vt:lpstr>Cooper Black</vt:lpstr>
      <vt:lpstr>David</vt:lpstr>
      <vt:lpstr>Maiandra GD</vt:lpstr>
      <vt:lpstr>Matisse ITC</vt:lpstr>
      <vt:lpstr>Times New Roman</vt:lpstr>
      <vt:lpstr>Wingdings 2</vt:lpstr>
      <vt:lpstr>NOITES GREGAS REFAZENDO</vt:lpstr>
      <vt:lpstr>2_Viagem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1</cp:revision>
  <dcterms:created xsi:type="dcterms:W3CDTF">2021-10-26T12:10:44Z</dcterms:created>
  <dcterms:modified xsi:type="dcterms:W3CDTF">2021-10-26T12:52:59Z</dcterms:modified>
  <cp:contentStatus/>
</cp:coreProperties>
</file>