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media/audio2.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26"/>
  </p:notesMasterIdLst>
  <p:sldIdLst>
    <p:sldId id="284" r:id="rId3"/>
    <p:sldId id="310" r:id="rId4"/>
    <p:sldId id="287" r:id="rId5"/>
    <p:sldId id="288" r:id="rId6"/>
    <p:sldId id="289" r:id="rId7"/>
    <p:sldId id="290" r:id="rId8"/>
    <p:sldId id="291" r:id="rId9"/>
    <p:sldId id="292" r:id="rId10"/>
    <p:sldId id="293" r:id="rId11"/>
    <p:sldId id="294" r:id="rId12"/>
    <p:sldId id="295" r:id="rId13"/>
    <p:sldId id="297" r:id="rId14"/>
    <p:sldId id="298" r:id="rId15"/>
    <p:sldId id="299" r:id="rId16"/>
    <p:sldId id="300" r:id="rId17"/>
    <p:sldId id="296" r:id="rId18"/>
    <p:sldId id="301" r:id="rId19"/>
    <p:sldId id="302" r:id="rId20"/>
    <p:sldId id="303" r:id="rId21"/>
    <p:sldId id="304" r:id="rId22"/>
    <p:sldId id="305" r:id="rId23"/>
    <p:sldId id="306" r:id="rId24"/>
    <p:sldId id="311" r:id="rId25"/>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B14"/>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77" autoAdjust="0"/>
    <p:restoredTop sz="94660"/>
  </p:normalViewPr>
  <p:slideViewPr>
    <p:cSldViewPr>
      <p:cViewPr varScale="1">
        <p:scale>
          <a:sx n="100" d="100"/>
          <a:sy n="100" d="100"/>
        </p:scale>
        <p:origin x="82" y="33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B5CC9AE-DCC6-474D-9A72-138FE14505B4}" type="datetimeFigureOut">
              <a:rPr lang="pt-BR" smtClean="0"/>
              <a:t>27/08/2020</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C69F3E-718E-4D1D-B439-7E7D04FD2B60}" type="slidenum">
              <a:rPr lang="pt-BR" smtClean="0"/>
              <a:t>‹nº›</a:t>
            </a:fld>
            <a:endParaRPr lang="pt-BR"/>
          </a:p>
        </p:txBody>
      </p:sp>
    </p:spTree>
    <p:extLst>
      <p:ext uri="{BB962C8B-B14F-4D97-AF65-F5344CB8AC3E}">
        <p14:creationId xmlns:p14="http://schemas.microsoft.com/office/powerpoint/2010/main" val="3980707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23</a:t>
            </a:fld>
            <a:endParaRPr lang="pt-BR" dirty="0">
              <a:solidFill>
                <a:prstClr val="black"/>
              </a:solidFill>
            </a:endParaRPr>
          </a:p>
        </p:txBody>
      </p:sp>
    </p:spTree>
    <p:extLst>
      <p:ext uri="{BB962C8B-B14F-4D97-AF65-F5344CB8AC3E}">
        <p14:creationId xmlns:p14="http://schemas.microsoft.com/office/powerpoint/2010/main" val="2726959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40A8A8AB-4D82-4014-A6E7-292584ADD9E8}" type="datetimeFigureOut">
              <a:rPr lang="pt-BR">
                <a:solidFill>
                  <a:prstClr val="white">
                    <a:tint val="75000"/>
                  </a:prstClr>
                </a:solidFill>
              </a:rPr>
              <a:pPr>
                <a:defRPr/>
              </a:pPr>
              <a:t>27/08/2020</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F6CA0481-3BA7-4050-B6D4-9A38CF21F907}"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80960879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34AD81F5-A6C9-4249-AE75-6ED80281E530}" type="datetimeFigureOut">
              <a:rPr lang="pt-BR">
                <a:solidFill>
                  <a:prstClr val="white">
                    <a:tint val="75000"/>
                  </a:prstClr>
                </a:solidFill>
              </a:rPr>
              <a:pPr>
                <a:defRPr/>
              </a:pPr>
              <a:t>27/08/2020</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1C43787-6320-4F98-8C3B-BAC5DCF7D01E}"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33757687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Espaço Reservado para Data 3"/>
          <p:cNvSpPr>
            <a:spLocks noGrp="1"/>
          </p:cNvSpPr>
          <p:nvPr>
            <p:ph type="dt" sz="half" idx="10"/>
          </p:nvPr>
        </p:nvSpPr>
        <p:spPr/>
        <p:txBody>
          <a:bodyPr/>
          <a:lstStyle>
            <a:lvl1pPr>
              <a:defRPr/>
            </a:lvl1pPr>
          </a:lstStyle>
          <a:p>
            <a:pPr>
              <a:defRPr/>
            </a:pPr>
            <a:fld id="{A03C3D73-80AD-43C1-8F72-F065AABA3289}" type="datetimeFigureOut">
              <a:rPr lang="pt-BR">
                <a:solidFill>
                  <a:prstClr val="white">
                    <a:tint val="75000"/>
                  </a:prstClr>
                </a:solidFill>
              </a:rPr>
              <a:pPr>
                <a:defRPr/>
              </a:pPr>
              <a:t>27/08/2020</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D854FB79-8043-49D4-8CAF-AA1EFF6D79B0}"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41492514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07BCFCBB-6673-4C5C-8D89-61B0DB716A07}" type="datetimeFigureOut">
              <a:rPr lang="pt-BR">
                <a:solidFill>
                  <a:prstClr val="white">
                    <a:tint val="75000"/>
                  </a:prstClr>
                </a:solidFill>
              </a:rPr>
              <a:pPr>
                <a:defRPr/>
              </a:pPr>
              <a:t>27/08/2020</a:t>
            </a:fld>
            <a:endParaRPr lang="pt-BR">
              <a:solidFill>
                <a:prstClr val="white">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55C9C495-6780-43CD-98EF-031AE2C02E93}"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258447567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94D15B8A-205A-4F61-B5CD-23A00A90909A}" type="datetimeFigureOut">
              <a:rPr lang="pt-BR">
                <a:solidFill>
                  <a:prstClr val="white">
                    <a:tint val="75000"/>
                  </a:prstClr>
                </a:solidFill>
              </a:rPr>
              <a:pPr>
                <a:defRPr/>
              </a:pPr>
              <a:t>27/08/2020</a:t>
            </a:fld>
            <a:endParaRPr lang="pt-BR">
              <a:solidFill>
                <a:prstClr val="white">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BE7C56AC-1036-47CC-BB77-FD6A1CB448A8}"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18373370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77F7732D-11C4-4BF4-BFE8-44C6B4162441}" type="datetimeFigureOut">
              <a:rPr lang="pt-BR">
                <a:solidFill>
                  <a:prstClr val="white">
                    <a:tint val="75000"/>
                  </a:prstClr>
                </a:solidFill>
              </a:rPr>
              <a:pPr>
                <a:defRPr/>
              </a:pPr>
              <a:t>27/08/2020</a:t>
            </a:fld>
            <a:endParaRPr lang="pt-BR">
              <a:solidFill>
                <a:prstClr val="white">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2DA97426-59A3-4397-BFFF-1CE55F8957A1}"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19876601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C3A1AAED-7DC2-46B3-8028-CC2A312D50B8}" type="datetimeFigureOut">
              <a:rPr lang="pt-BR">
                <a:solidFill>
                  <a:prstClr val="white">
                    <a:tint val="75000"/>
                  </a:prstClr>
                </a:solidFill>
              </a:rPr>
              <a:pPr>
                <a:defRPr/>
              </a:pPr>
              <a:t>27/08/2020</a:t>
            </a:fld>
            <a:endParaRPr lang="pt-BR">
              <a:solidFill>
                <a:prstClr val="white">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257E8F24-B3C8-4571-B580-1299B012965F}"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5632746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3"/>
          <p:cNvSpPr>
            <a:spLocks noGrp="1"/>
          </p:cNvSpPr>
          <p:nvPr>
            <p:ph type="dt" sz="half" idx="10"/>
          </p:nvPr>
        </p:nvSpPr>
        <p:spPr/>
        <p:txBody>
          <a:bodyPr/>
          <a:lstStyle>
            <a:lvl1pPr>
              <a:defRPr/>
            </a:lvl1pPr>
          </a:lstStyle>
          <a:p>
            <a:pPr>
              <a:defRPr/>
            </a:pPr>
            <a:fld id="{7EDF3270-252D-4ED1-9CE8-923BDC874E96}" type="datetimeFigureOut">
              <a:rPr lang="pt-BR">
                <a:solidFill>
                  <a:prstClr val="white">
                    <a:tint val="75000"/>
                  </a:prstClr>
                </a:solidFill>
              </a:rPr>
              <a:pPr>
                <a:defRPr/>
              </a:pPr>
              <a:t>27/08/2020</a:t>
            </a:fld>
            <a:endParaRPr lang="pt-BR">
              <a:solidFill>
                <a:prstClr val="white">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7B8D88C8-76AD-4692-BE86-33727F260EF7}"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62175088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pt-BR" noProof="0" smtClean="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3"/>
          <p:cNvSpPr>
            <a:spLocks noGrp="1"/>
          </p:cNvSpPr>
          <p:nvPr>
            <p:ph type="dt" sz="half" idx="10"/>
          </p:nvPr>
        </p:nvSpPr>
        <p:spPr/>
        <p:txBody>
          <a:bodyPr/>
          <a:lstStyle>
            <a:lvl1pPr>
              <a:defRPr/>
            </a:lvl1pPr>
          </a:lstStyle>
          <a:p>
            <a:pPr>
              <a:defRPr/>
            </a:pPr>
            <a:fld id="{832EAF15-E6FE-4993-A2A9-1A29604F0DE0}" type="datetimeFigureOut">
              <a:rPr lang="pt-BR">
                <a:solidFill>
                  <a:prstClr val="white">
                    <a:tint val="75000"/>
                  </a:prstClr>
                </a:solidFill>
              </a:rPr>
              <a:pPr>
                <a:defRPr/>
              </a:pPr>
              <a:t>27/08/2020</a:t>
            </a:fld>
            <a:endParaRPr lang="pt-BR">
              <a:solidFill>
                <a:prstClr val="white">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96D65BA9-528F-4B7E-9B65-3C54506BE0A2}"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229140610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205CEDDC-B89A-4B8B-BD0D-A707A883F473}" type="datetimeFigureOut">
              <a:rPr lang="pt-BR">
                <a:solidFill>
                  <a:prstClr val="white">
                    <a:tint val="75000"/>
                  </a:prstClr>
                </a:solidFill>
              </a:rPr>
              <a:pPr>
                <a:defRPr/>
              </a:pPr>
              <a:t>27/08/2020</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4BAD07CC-AAF3-4B84-95BC-441F3922EB70}"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238236042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E97BDBB-1239-4E8B-BC43-BF4979D969DE}" type="datetimeFigureOut">
              <a:rPr lang="pt-BR">
                <a:solidFill>
                  <a:prstClr val="white">
                    <a:tint val="75000"/>
                  </a:prstClr>
                </a:solidFill>
              </a:rPr>
              <a:pPr>
                <a:defRPr/>
              </a:pPr>
              <a:t>27/08/2020</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5F80AE1-A204-409C-A192-CACBA22A13C4}"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247823849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9" name="Título 28"/>
          <p:cNvSpPr>
            <a:spLocks noGrp="1"/>
          </p:cNvSpPr>
          <p:nvPr>
            <p:ph type="ctrTitle"/>
          </p:nvPr>
        </p:nvSpPr>
        <p:spPr>
          <a:xfrm>
            <a:off x="381008" y="3640064"/>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19842747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9960648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29458713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806936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Tree>
    <p:extLst>
      <p:ext uri="{BB962C8B-B14F-4D97-AF65-F5344CB8AC3E}">
        <p14:creationId xmlns:p14="http://schemas.microsoft.com/office/powerpoint/2010/main" val="440559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8483816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779440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2102889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1195873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7956006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790173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060BFD0B-B86F-44FA-8C90-296DAD9F8171}" type="datetimeFigureOut">
              <a:rPr lang="pt-BR">
                <a:solidFill>
                  <a:prstClr val="white">
                    <a:tint val="75000"/>
                  </a:prstClr>
                </a:solidFill>
              </a:rPr>
              <a:pPr>
                <a:defRPr/>
              </a:pPr>
              <a:t>27/08/2020</a:t>
            </a:fld>
            <a:endParaRPr lang="pt-BR">
              <a:solidFill>
                <a:prstClr val="white">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9CB1638F-B710-4BD1-9850-3060DB16C08B}"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488609241"/>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fld id="{8083C8D7-4055-45B2-9C62-EB29283BE9C3}" type="datetimeFigureOut">
              <a:rPr lang="pt-BR" smtClean="0">
                <a:solidFill>
                  <a:srgbClr val="629DD1">
                    <a:shade val="75000"/>
                  </a:srgbClr>
                </a:solidFill>
              </a:rPr>
              <a:pPr/>
              <a:t>27/08/2020</a:t>
            </a:fld>
            <a:endParaRPr lang="pt-BR" dirty="0">
              <a:solidFill>
                <a:srgbClr val="629DD1">
                  <a:shade val="75000"/>
                </a:srgbClr>
              </a:solidFill>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endParaRPr lang="pt-BR" dirty="0">
              <a:solidFill>
                <a:srgbClr val="629DD1">
                  <a:shade val="75000"/>
                </a:srgbClr>
              </a:solidFill>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Tree>
    <p:extLst>
      <p:ext uri="{BB962C8B-B14F-4D97-AF65-F5344CB8AC3E}">
        <p14:creationId xmlns:p14="http://schemas.microsoft.com/office/powerpoint/2010/main" val="312244716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10.jp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18.jpg"/><Relationship Id="rId4" Type="http://schemas.openxmlformats.org/officeDocument/2006/relationships/image" Target="../media/image8.jpg"/></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19.jpg"/><Relationship Id="rId4" Type="http://schemas.openxmlformats.org/officeDocument/2006/relationships/image" Target="../media/image9.jpg"/></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jpg"/></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jpg"/></Relationships>
</file>

<file path=ppt/slides/_rels/slide23.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22.jpg"/><Relationship Id="rId5" Type="http://schemas.openxmlformats.org/officeDocument/2006/relationships/hyperlink" Target="http://vendraminiletras.blogspot.com/" TargetMode="External"/><Relationship Id="rId4"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1000"/>
          </a:stretch>
        </a:blipFill>
        <a:effectLst/>
      </p:bgPr>
    </p:bg>
    <p:spTree>
      <p:nvGrpSpPr>
        <p:cNvPr id="1" name=""/>
        <p:cNvGrpSpPr/>
        <p:nvPr/>
      </p:nvGrpSpPr>
      <p:grpSpPr>
        <a:xfrm>
          <a:off x="0" y="0"/>
          <a:ext cx="0" cy="0"/>
          <a:chOff x="0" y="0"/>
          <a:chExt cx="0" cy="0"/>
        </a:xfrm>
      </p:grpSpPr>
      <p:grpSp>
        <p:nvGrpSpPr>
          <p:cNvPr id="2060" name="Grupo 18"/>
          <p:cNvGrpSpPr>
            <a:grpSpLocks/>
          </p:cNvGrpSpPr>
          <p:nvPr/>
        </p:nvGrpSpPr>
        <p:grpSpPr bwMode="auto">
          <a:xfrm>
            <a:off x="-3470" y="0"/>
            <a:ext cx="9144000" cy="5143500"/>
            <a:chOff x="0" y="0"/>
            <a:chExt cx="9144000" cy="6991350"/>
          </a:xfrm>
        </p:grpSpPr>
        <p:grpSp>
          <p:nvGrpSpPr>
            <p:cNvPr id="2061" name="Grupo 19"/>
            <p:cNvGrpSpPr>
              <a:grpSpLocks/>
            </p:cNvGrpSpPr>
            <p:nvPr/>
          </p:nvGrpSpPr>
          <p:grpSpPr bwMode="auto">
            <a:xfrm>
              <a:off x="0" y="0"/>
              <a:ext cx="133350" cy="6858000"/>
              <a:chOff x="0" y="0"/>
              <a:chExt cx="133350" cy="6858000"/>
            </a:xfrm>
          </p:grpSpPr>
          <p:pic>
            <p:nvPicPr>
              <p:cNvPr id="2071"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2"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2" name="Grupo 20"/>
            <p:cNvGrpSpPr>
              <a:grpSpLocks/>
            </p:cNvGrpSpPr>
            <p:nvPr/>
          </p:nvGrpSpPr>
          <p:grpSpPr bwMode="auto">
            <a:xfrm>
              <a:off x="9010650" y="0"/>
              <a:ext cx="133350" cy="6858000"/>
              <a:chOff x="0" y="0"/>
              <a:chExt cx="133350" cy="6858000"/>
            </a:xfrm>
          </p:grpSpPr>
          <p:pic>
            <p:nvPicPr>
              <p:cNvPr id="2069"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0"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3" name="Grupo 16"/>
            <p:cNvGrpSpPr>
              <a:grpSpLocks/>
            </p:cNvGrpSpPr>
            <p:nvPr/>
          </p:nvGrpSpPr>
          <p:grpSpPr bwMode="auto">
            <a:xfrm>
              <a:off x="0" y="6858000"/>
              <a:ext cx="9144000" cy="133350"/>
              <a:chOff x="0" y="6308725"/>
              <a:chExt cx="9144000" cy="133350"/>
            </a:xfrm>
          </p:grpSpPr>
          <p:pic>
            <p:nvPicPr>
              <p:cNvPr id="2067"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4" name="Grupo 24"/>
            <p:cNvGrpSpPr>
              <a:grpSpLocks/>
            </p:cNvGrpSpPr>
            <p:nvPr/>
          </p:nvGrpSpPr>
          <p:grpSpPr bwMode="auto">
            <a:xfrm>
              <a:off x="0" y="0"/>
              <a:ext cx="9144000" cy="133350"/>
              <a:chOff x="0" y="6308725"/>
              <a:chExt cx="9144000" cy="133350"/>
            </a:xfrm>
          </p:grpSpPr>
          <p:pic>
            <p:nvPicPr>
              <p:cNvPr id="2065"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6"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3" name="Retângulo 2"/>
          <p:cNvSpPr/>
          <p:nvPr/>
        </p:nvSpPr>
        <p:spPr>
          <a:xfrm rot="21065013">
            <a:off x="550838" y="688949"/>
            <a:ext cx="3496026" cy="1938992"/>
          </a:xfrm>
          <a:prstGeom prst="rect">
            <a:avLst/>
          </a:prstGeom>
          <a:noFill/>
        </p:spPr>
        <p:txBody>
          <a:bodyPr wrap="square" lIns="91440" tIns="45720" rIns="91440" bIns="45720">
            <a:spAutoFit/>
          </a:bodyPr>
          <a:lstStyle/>
          <a:p>
            <a:pPr algn="ctr"/>
            <a:r>
              <a:rPr lang="pt-BR" sz="4000" b="1" dirty="0" smtClean="0">
                <a:ln w="22225">
                  <a:solidFill>
                    <a:schemeClr val="accent2"/>
                  </a:solidFill>
                  <a:prstDash val="solid"/>
                </a:ln>
                <a:solidFill>
                  <a:schemeClr val="accent2">
                    <a:lumMod val="40000"/>
                    <a:lumOff val="60000"/>
                  </a:schemeClr>
                </a:solidFill>
                <a:latin typeface="Arial Black" panose="020B0A04020102020204" pitchFamily="34" charset="0"/>
              </a:rPr>
              <a:t>NEGRINHO</a:t>
            </a:r>
            <a:endParaRPr lang="pt-BR" sz="4000" b="1" dirty="0" smtClean="0">
              <a:ln w="22225">
                <a:solidFill>
                  <a:schemeClr val="accent2"/>
                </a:solidFill>
                <a:prstDash val="solid"/>
              </a:ln>
              <a:solidFill>
                <a:schemeClr val="accent2">
                  <a:lumMod val="40000"/>
                  <a:lumOff val="60000"/>
                </a:schemeClr>
              </a:solidFill>
              <a:latin typeface="Arial Black" panose="020B0A04020102020204" pitchFamily="34" charset="0"/>
            </a:endParaRPr>
          </a:p>
          <a:p>
            <a:pPr algn="ctr"/>
            <a:r>
              <a:rPr lang="pt-BR" sz="4000" b="1" dirty="0" smtClean="0">
                <a:ln w="22225">
                  <a:solidFill>
                    <a:schemeClr val="accent2"/>
                  </a:solidFill>
                  <a:prstDash val="solid"/>
                </a:ln>
                <a:solidFill>
                  <a:schemeClr val="accent2">
                    <a:lumMod val="40000"/>
                    <a:lumOff val="60000"/>
                  </a:schemeClr>
                </a:solidFill>
                <a:latin typeface="Arial Black" panose="020B0A04020102020204" pitchFamily="34" charset="0"/>
              </a:rPr>
              <a:t> DO PASTOREIO</a:t>
            </a:r>
            <a:endParaRPr lang="pt-BR" sz="4000" b="1" dirty="0">
              <a:ln w="22225">
                <a:solidFill>
                  <a:schemeClr val="accent2"/>
                </a:solidFill>
                <a:prstDash val="solid"/>
              </a:ln>
              <a:solidFill>
                <a:schemeClr val="accent2">
                  <a:lumMod val="40000"/>
                  <a:lumOff val="60000"/>
                </a:schemeClr>
              </a:solidFill>
              <a:latin typeface="Arial Black" panose="020B0A04020102020204" pitchFamily="34" charset="0"/>
            </a:endParaRPr>
          </a:p>
        </p:txBody>
      </p:sp>
      <p:sp>
        <p:nvSpPr>
          <p:cNvPr id="5" name="CaixaDeTexto 4"/>
          <p:cNvSpPr txBox="1"/>
          <p:nvPr/>
        </p:nvSpPr>
        <p:spPr>
          <a:xfrm>
            <a:off x="6588224" y="4587974"/>
            <a:ext cx="2348528" cy="369332"/>
          </a:xfrm>
          <a:prstGeom prst="rect">
            <a:avLst/>
          </a:prstGeom>
          <a:solidFill>
            <a:schemeClr val="accent4">
              <a:lumMod val="75000"/>
            </a:schemeClr>
          </a:solidFill>
          <a:ln w="28575">
            <a:solidFill>
              <a:schemeClr val="tx1"/>
            </a:solidFill>
          </a:ln>
        </p:spPr>
        <p:txBody>
          <a:bodyPr wrap="none" rtlCol="0">
            <a:spAutoFit/>
          </a:bodyPr>
          <a:lstStyle/>
          <a:p>
            <a:r>
              <a:rPr lang="pt-BR" dirty="0" smtClean="0">
                <a:solidFill>
                  <a:srgbClr val="002060"/>
                </a:solidFill>
              </a:rPr>
              <a:t>Progressão Automática</a:t>
            </a:r>
            <a:endParaRPr lang="pt-BR" dirty="0">
              <a:solidFill>
                <a:srgbClr val="002060"/>
              </a:solidFill>
            </a:endParaRPr>
          </a:p>
        </p:txBody>
      </p:sp>
    </p:spTree>
    <p:extLst>
      <p:ext uri="{BB962C8B-B14F-4D97-AF65-F5344CB8AC3E}">
        <p14:creationId xmlns:p14="http://schemas.microsoft.com/office/powerpoint/2010/main" val="3951007725"/>
      </p:ext>
    </p:extLst>
  </p:cSld>
  <p:clrMapOvr>
    <a:masterClrMapping/>
  </p:clrMapOvr>
  <mc:AlternateContent xmlns:mc="http://schemas.openxmlformats.org/markup-compatibility/2006">
    <mc:Choice xmlns:p14="http://schemas.microsoft.com/office/powerpoint/2010/main" Requires="p14">
      <p:transition spd="slow" p14:dur="6000" advClick="0" advTm="18000">
        <p:wedge/>
        <p:sndAc>
          <p:stSnd loop="1">
            <p:snd r:embed="rId2" name="sound065.wav"/>
          </p:stSnd>
        </p:sndAc>
      </p:transition>
    </mc:Choice>
    <mc:Fallback>
      <p:transition spd="slow" advClick="0" advTm="18000">
        <p:wedge/>
        <p:sndAc>
          <p:stSnd loop="1">
            <p:snd r:embed="rId2" name="sound06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6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6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6000"/>
                                        <p:tgtEl>
                                          <p:spTgt spid="3">
                                            <p:txEl>
                                              <p:pRg st="0" end="0"/>
                                            </p:txEl>
                                          </p:spTgt>
                                        </p:tgtEl>
                                      </p:cBhvr>
                                    </p:animEffect>
                                  </p:childTnLst>
                                </p:cTn>
                              </p:par>
                            </p:childTnLst>
                          </p:cTn>
                        </p:par>
                        <p:par>
                          <p:cTn id="10" fill="hold">
                            <p:stCondLst>
                              <p:cond delay="6000"/>
                            </p:stCondLst>
                            <p:childTnLst>
                              <p:par>
                                <p:cTn id="11" presetID="53" presetClass="entr" presetSubtype="16"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6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6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6000"/>
                                        <p:tgtEl>
                                          <p:spTgt spid="3">
                                            <p:txEl>
                                              <p:pRg st="1" end="1"/>
                                            </p:txEl>
                                          </p:spTgt>
                                        </p:tgtEl>
                                      </p:cBhvr>
                                    </p:animEffect>
                                  </p:childTnLst>
                                </p:cTn>
                              </p:par>
                            </p:childTnLst>
                          </p:cTn>
                        </p:par>
                        <p:par>
                          <p:cTn id="16" fill="hold">
                            <p:stCondLst>
                              <p:cond delay="12000"/>
                            </p:stCondLst>
                            <p:childTnLst>
                              <p:par>
                                <p:cTn id="17" presetID="53" presetClass="entr" presetSubtype="52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Effect transition="in" filter="fade">
                                      <p:cBhvr>
                                        <p:cTn id="21" dur="3500"/>
                                        <p:tgtEl>
                                          <p:spTgt spid="5"/>
                                        </p:tgtEl>
                                      </p:cBhvr>
                                    </p:animEffect>
                                    <p:anim calcmode="lin" valueType="num">
                                      <p:cBhvr>
                                        <p:cTn id="22" dur="3500" fill="hold"/>
                                        <p:tgtEl>
                                          <p:spTgt spid="5"/>
                                        </p:tgtEl>
                                        <p:attrNameLst>
                                          <p:attrName>ppt_x</p:attrName>
                                        </p:attrNameLst>
                                      </p:cBhvr>
                                      <p:tavLst>
                                        <p:tav tm="0">
                                          <p:val>
                                            <p:fltVal val="0.5"/>
                                          </p:val>
                                        </p:tav>
                                        <p:tav tm="100000">
                                          <p:val>
                                            <p:strVal val="#ppt_x"/>
                                          </p:val>
                                        </p:tav>
                                      </p:tavLst>
                                    </p:anim>
                                    <p:anim calcmode="lin" valueType="num">
                                      <p:cBhvr>
                                        <p:cTn id="23" dur="3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endParaRPr>
          </a:p>
        </p:txBody>
      </p:sp>
      <p:sp>
        <p:nvSpPr>
          <p:cNvPr id="4" name="Retângulo 3"/>
          <p:cNvSpPr/>
          <p:nvPr/>
        </p:nvSpPr>
        <p:spPr>
          <a:xfrm>
            <a:off x="206418" y="2566230"/>
            <a:ext cx="8731164" cy="2308324"/>
          </a:xfrm>
          <a:prstGeom prst="rect">
            <a:avLst/>
          </a:prstGeom>
        </p:spPr>
        <p:txBody>
          <a:bodyPr wrap="square">
            <a:spAutoFit/>
          </a:bodyPr>
          <a:lstStyle/>
          <a:p>
            <a:pPr algn="ctr"/>
            <a:r>
              <a:rPr lang="pt-BR" sz="2400" dirty="0">
                <a:solidFill>
                  <a:srgbClr val="FFFFFF"/>
                </a:solidFill>
                <a:latin typeface="Cambria" panose="02040503050406030204" pitchFamily="18" charset="0"/>
                <a:ea typeface="Times New Roman" panose="02020603050405020304" pitchFamily="18" charset="0"/>
                <a:cs typeface="Times New Roman" panose="02020603050405020304" pitchFamily="18" charset="0"/>
              </a:rPr>
              <a:t>As lendas desse nosso País são as mais variadas; estão mais acentuadas nos lugarejos distantes da nossa selva de pedra. Elas vagueiam pelos rincões, onde existe uma menor concentração de pessoas. O “contador” solta o verbo e a imaginação, fazendo a mente de quem ouve percorrer céus, terras e mares, aumentados pela crendice, perpetuando em seu bojo, caminhos </a:t>
            </a:r>
            <a:r>
              <a:rPr lang="pt-BR" sz="2400" dirty="0" smtClean="0">
                <a:solidFill>
                  <a:srgbClr val="FFFFFF"/>
                </a:solidFill>
                <a:latin typeface="Cambria" panose="02040503050406030204" pitchFamily="18" charset="0"/>
                <a:ea typeface="Times New Roman" panose="02020603050405020304" pitchFamily="18" charset="0"/>
                <a:cs typeface="Times New Roman" panose="02020603050405020304" pitchFamily="18" charset="0"/>
              </a:rPr>
              <a:t>inimagináveis.</a:t>
            </a:r>
            <a:endParaRPr lang="pt-BR" sz="3600" dirty="0">
              <a:solidFill>
                <a:srgbClr val="FFFFFF"/>
              </a:solidFill>
            </a:endParaRPr>
          </a:p>
        </p:txBody>
      </p:sp>
    </p:spTree>
    <p:extLst>
      <p:ext uri="{BB962C8B-B14F-4D97-AF65-F5344CB8AC3E}">
        <p14:creationId xmlns:p14="http://schemas.microsoft.com/office/powerpoint/2010/main" val="20491121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Click="0" advTm="30000">
        <p15:prstTrans prst="curtains"/>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63147">
            <a:off x="4832230" y="3065004"/>
            <a:ext cx="2810368" cy="1777503"/>
          </a:xfrm>
          <a:prstGeom prst="rect">
            <a:avLst/>
          </a:prstGeom>
          <a:ln w="19050">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Image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1884" y="2755527"/>
            <a:ext cx="2880384" cy="2037399"/>
          </a:xfrm>
          <a:prstGeom prst="rect">
            <a:avLst/>
          </a:prstGeom>
          <a:ln>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Retângulo 5"/>
          <p:cNvSpPr/>
          <p:nvPr/>
        </p:nvSpPr>
        <p:spPr>
          <a:xfrm>
            <a:off x="3761892" y="231438"/>
            <a:ext cx="5192526" cy="2862322"/>
          </a:xfrm>
          <a:prstGeom prst="rect">
            <a:avLst/>
          </a:prstGeom>
        </p:spPr>
        <p:txBody>
          <a:bodyPr wrap="square">
            <a:spAutoFit/>
          </a:bodyPr>
          <a:lstStyle/>
          <a:p>
            <a:pPr algn="ctr">
              <a:spcAft>
                <a:spcPts val="0"/>
              </a:spcAft>
            </a:pPr>
            <a:r>
              <a:rPr lang="pt-BR" sz="2000" dirty="0">
                <a:latin typeface="Cambria" panose="02040503050406030204" pitchFamily="18" charset="0"/>
                <a:ea typeface="Times New Roman" panose="02020603050405020304" pitchFamily="18" charset="0"/>
              </a:rPr>
              <a:t>Certa ocasião, em viagem de férias pelo Sul do Brasil, mais precisamente na cidade de Gramado, na serra gaúcha, em uma noite de muito frio, após sair de um concerto musical, eu e a esposa tivemos a ideia de tomar um chocolate quente. Informou-nos uma das pessoas, a existência de um local, em uma rua que é conhecida como “A Rua Coberta”.</a:t>
            </a:r>
            <a:endParaRPr lang="pt-BR" sz="2000" dirty="0">
              <a:latin typeface="Times New Roman" panose="02020603050405020304" pitchFamily="18" charset="0"/>
              <a:ea typeface="Times New Roman" panose="02020603050405020304" pitchFamily="18" charset="0"/>
            </a:endParaRPr>
          </a:p>
          <a:p>
            <a:pPr algn="just">
              <a:spcAft>
                <a:spcPts val="0"/>
              </a:spcAft>
            </a:pPr>
            <a:r>
              <a:rPr lang="pt-BR" sz="2000" dirty="0">
                <a:latin typeface="Cambria" panose="02040503050406030204" pitchFamily="18" charset="0"/>
                <a:ea typeface="Times New Roman" panose="02020603050405020304" pitchFamily="18" charset="0"/>
              </a:rPr>
              <a:t> </a:t>
            </a:r>
            <a:endParaRPr lang="pt-BR" sz="2000" dirty="0">
              <a:effectLst/>
              <a:latin typeface="Times New Roman" panose="02020603050405020304" pitchFamily="18" charset="0"/>
              <a:ea typeface="Times New Roman" panose="02020603050405020304" pitchFamily="18" charset="0"/>
            </a:endParaRPr>
          </a:p>
        </p:txBody>
      </p:sp>
      <p:cxnSp>
        <p:nvCxnSpPr>
          <p:cNvPr id="8" name="Conector de seta reta 7"/>
          <p:cNvCxnSpPr/>
          <p:nvPr/>
        </p:nvCxnSpPr>
        <p:spPr>
          <a:xfrm flipH="1">
            <a:off x="6358155" y="2755527"/>
            <a:ext cx="824193" cy="536319"/>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0513630"/>
      </p:ext>
    </p:extLst>
  </p:cSld>
  <p:clrMapOvr>
    <a:masterClrMapping/>
  </p:clrMapOvr>
  <mc:AlternateContent xmlns:mc="http://schemas.openxmlformats.org/markup-compatibility/2006" xmlns:p14="http://schemas.microsoft.com/office/powerpoint/2010/main">
    <mc:Choice Requires="p14">
      <p:transition spd="slow" p14:dur="4000" advClick="0" advTm="29000">
        <p14:prism isContent="1"/>
      </p:transition>
    </mc:Choice>
    <mc:Fallback xmlns="">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p:cTn id="13" dur="4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6">
                                            <p:txEl>
                                              <p:pRg st="0" end="0"/>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p:cTn id="19" dur="4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0" dur="40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1" dur="4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Retângulo 6"/>
          <p:cNvSpPr/>
          <p:nvPr/>
        </p:nvSpPr>
        <p:spPr>
          <a:xfrm>
            <a:off x="3311832" y="425568"/>
            <a:ext cx="5670756" cy="4524315"/>
          </a:xfrm>
          <a:prstGeom prst="rect">
            <a:avLst/>
          </a:prstGeom>
        </p:spPr>
        <p:txBody>
          <a:bodyPr wrap="square">
            <a:spAutoFit/>
          </a:bodyPr>
          <a:lstStyle/>
          <a:p>
            <a:pPr algn="ctr">
              <a:spcAft>
                <a:spcPts val="0"/>
              </a:spcAft>
            </a:pPr>
            <a:r>
              <a:rPr lang="pt-BR" sz="2400" dirty="0">
                <a:latin typeface="Cambria" panose="02040503050406030204" pitchFamily="18" charset="0"/>
                <a:ea typeface="Times New Roman" panose="02020603050405020304" pitchFamily="18" charset="0"/>
              </a:rPr>
              <a:t>Era bem perto e fomos a pé, e logo percebemos a cobertura de telhas em arco em um de seus trechos, onde os turistas aproveitam a bela estrutura, cheia de bares e bistrôs, com um palco, no qual um conjunto de moças e rapazes se exibe, cantando músicas do folclore sulino. Ao lado, tinha uma fogueira; ao redor, fileiras de espetos com aquelas carnes preparadas com muito carinho e bom gosto por aquele povo, amante do churrasco e um bom chimarrão. </a:t>
            </a:r>
            <a:endParaRPr lang="pt-BR" sz="2400" dirty="0">
              <a:latin typeface="Times New Roman" panose="02020603050405020304" pitchFamily="18" charset="0"/>
              <a:ea typeface="Times New Roman" panose="02020603050405020304" pitchFamily="18" charset="0"/>
            </a:endParaRPr>
          </a:p>
        </p:txBody>
      </p:sp>
      <p:pic>
        <p:nvPicPr>
          <p:cNvPr id="10" name="Imagem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437" y="2646239"/>
            <a:ext cx="3042043" cy="2278596"/>
          </a:xfrm>
          <a:prstGeom prst="roundRect">
            <a:avLst>
              <a:gd name="adj" fmla="val 16667"/>
            </a:avLst>
          </a:prstGeom>
          <a:ln>
            <a:solidFill>
              <a:srgbClr val="FFFF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82952568"/>
      </p:ext>
    </p:extLst>
  </p:cSld>
  <p:clrMapOvr>
    <a:masterClrMapping/>
  </p:clrMapOvr>
  <mc:AlternateContent xmlns:mc="http://schemas.openxmlformats.org/markup-compatibility/2006" xmlns:p14="http://schemas.microsoft.com/office/powerpoint/2010/main">
    <mc:Choice Requires="p14">
      <p:transition spd="slow" p14:dur="4000" advClick="0" advTm="31000">
        <p14:pan dir="u"/>
      </p:transition>
    </mc:Choice>
    <mc:Fallback xmlns="">
      <p:transition spd="slow" advClick="0"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fltVal val="0"/>
                                          </p:val>
                                        </p:tav>
                                        <p:tav tm="100000">
                                          <p:val>
                                            <p:strVal val="#ppt_h"/>
                                          </p:val>
                                        </p:tav>
                                      </p:tavLst>
                                    </p:anim>
                                    <p:anim calcmode="lin" valueType="num">
                                      <p:cBhvr>
                                        <p:cTn id="9" dur="4000" fill="hold"/>
                                        <p:tgtEl>
                                          <p:spTgt spid="10"/>
                                        </p:tgtEl>
                                        <p:attrNameLst>
                                          <p:attrName>style.rotation</p:attrName>
                                        </p:attrNameLst>
                                      </p:cBhvr>
                                      <p:tavLst>
                                        <p:tav tm="0">
                                          <p:val>
                                            <p:fltVal val="90"/>
                                          </p:val>
                                        </p:tav>
                                        <p:tav tm="100000">
                                          <p:val>
                                            <p:fltVal val="0"/>
                                          </p:val>
                                        </p:tav>
                                      </p:tavLst>
                                    </p:anim>
                                    <p:animEffect transition="in" filter="fade">
                                      <p:cBhvr>
                                        <p:cTn id="10" dur="4000"/>
                                        <p:tgtEl>
                                          <p:spTgt spid="10"/>
                                        </p:tgtEl>
                                      </p:cBhvr>
                                    </p:animEffect>
                                  </p:childTnLst>
                                </p:cTn>
                              </p:par>
                            </p:childTnLst>
                          </p:cTn>
                        </p:par>
                        <p:par>
                          <p:cTn id="11" fill="hold">
                            <p:stCondLst>
                              <p:cond delay="4000"/>
                            </p:stCondLst>
                            <p:childTnLst>
                              <p:par>
                                <p:cTn id="12" presetID="53" presetClass="entr" presetSubtype="16" fill="hold" nodeType="after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4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63147">
            <a:off x="5624004" y="3065004"/>
            <a:ext cx="2810368" cy="1777503"/>
          </a:xfrm>
          <a:prstGeom prst="rect">
            <a:avLst/>
          </a:prstGeom>
          <a:ln w="19050">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tângulo 2"/>
          <p:cNvSpPr/>
          <p:nvPr/>
        </p:nvSpPr>
        <p:spPr>
          <a:xfrm>
            <a:off x="3491856" y="231438"/>
            <a:ext cx="5490732" cy="2862322"/>
          </a:xfrm>
          <a:prstGeom prst="rect">
            <a:avLst/>
          </a:prstGeom>
        </p:spPr>
        <p:txBody>
          <a:bodyPr wrap="square">
            <a:spAutoFit/>
          </a:bodyPr>
          <a:lstStyle/>
          <a:p>
            <a:pPr algn="ctr">
              <a:spcAft>
                <a:spcPts val="0"/>
              </a:spcAft>
            </a:pPr>
            <a:r>
              <a:rPr lang="pt-BR" sz="2000" dirty="0">
                <a:latin typeface="Cambria" panose="02040503050406030204" pitchFamily="18" charset="0"/>
                <a:ea typeface="Times New Roman" panose="02020603050405020304" pitchFamily="18" charset="0"/>
              </a:rPr>
              <a:t>O alegre cantor do grupo, com vestimentas próprias da região, em um dado momento, apanhou uma espécie de vara que servia para direcionar o sapateado sobre a plataforma de madeira, e com suas longas botas, fazia um repique maravilhoso, emitindo sons de um sapateado lá dos pampas, arrancando aplausos das pessoas que estavam assistindo.  </a:t>
            </a:r>
            <a:endParaRPr lang="pt-BR" sz="2000" dirty="0">
              <a:latin typeface="Times New Roman" panose="02020603050405020304" pitchFamily="18" charset="0"/>
              <a:ea typeface="Times New Roman" panose="02020603050405020304" pitchFamily="18" charset="0"/>
            </a:endParaRPr>
          </a:p>
          <a:p>
            <a:pPr algn="ctr">
              <a:spcAft>
                <a:spcPts val="0"/>
              </a:spcAft>
            </a:pPr>
            <a:r>
              <a:rPr lang="pt-BR" sz="2000" dirty="0">
                <a:latin typeface="Cambria" panose="02040503050406030204" pitchFamily="18" charset="0"/>
                <a:ea typeface="Times New Roman" panose="02020603050405020304" pitchFamily="18" charset="0"/>
              </a:rPr>
              <a:t> </a:t>
            </a:r>
            <a:endParaRPr lang="pt-BR" sz="2000" dirty="0">
              <a:effectLst/>
              <a:latin typeface="Times New Roman" panose="02020603050405020304" pitchFamily="18" charset="0"/>
              <a:ea typeface="Times New Roman" panose="02020603050405020304" pitchFamily="18" charset="0"/>
            </a:endParaRPr>
          </a:p>
        </p:txBody>
      </p:sp>
      <p:pic>
        <p:nvPicPr>
          <p:cNvPr id="7" name="Imagem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36276">
            <a:off x="431448" y="2673529"/>
            <a:ext cx="2817218" cy="2101645"/>
          </a:xfrm>
          <a:prstGeom prst="rect">
            <a:avLst/>
          </a:prstGeom>
          <a:ln>
            <a:solidFill>
              <a:srgbClr val="FFFF00"/>
            </a:solidFill>
          </a:ln>
        </p:spPr>
      </p:pic>
    </p:spTree>
    <p:extLst>
      <p:ext uri="{BB962C8B-B14F-4D97-AF65-F5344CB8AC3E}">
        <p14:creationId xmlns:p14="http://schemas.microsoft.com/office/powerpoint/2010/main" val="393482635"/>
      </p:ext>
    </p:extLst>
  </p:cSld>
  <p:clrMapOvr>
    <a:masterClrMapping/>
  </p:clrMapOvr>
  <mc:AlternateContent xmlns:mc="http://schemas.openxmlformats.org/markup-compatibility/2006" xmlns:p14="http://schemas.microsoft.com/office/powerpoint/2010/main">
    <mc:Choice Requires="p14">
      <p:transition spd="slow" p14:dur="4000" advClick="0" advTm="29000">
        <p14:prism isContent="1" isInverted="1"/>
      </p:transition>
    </mc:Choice>
    <mc:Fallback xmlns="">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4000" fill="hold"/>
                                        <p:tgtEl>
                                          <p:spTgt spid="7"/>
                                        </p:tgtEl>
                                        <p:attrNameLst>
                                          <p:attrName>ppt_x</p:attrName>
                                        </p:attrNameLst>
                                      </p:cBhvr>
                                      <p:tavLst>
                                        <p:tav tm="0">
                                          <p:val>
                                            <p:strVal val="#ppt_x"/>
                                          </p:val>
                                        </p:tav>
                                        <p:tav tm="100000">
                                          <p:val>
                                            <p:strVal val="#ppt_x"/>
                                          </p:val>
                                        </p:tav>
                                      </p:tavLst>
                                    </p:anim>
                                    <p:anim calcmode="lin" valueType="num">
                                      <p:cBhvr additive="base">
                                        <p:cTn id="8" dur="40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53" presetClass="entr" presetSubtype="16"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3">
                                            <p:txEl>
                                              <p:pRg st="0" end="0"/>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4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8" dur="4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9" dur="4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18" name="Retângulo 17"/>
          <p:cNvSpPr/>
          <p:nvPr/>
        </p:nvSpPr>
        <p:spPr>
          <a:xfrm>
            <a:off x="3851904" y="501474"/>
            <a:ext cx="4752024" cy="4514645"/>
          </a:xfrm>
          <a:prstGeom prst="rect">
            <a:avLst/>
          </a:prstGeom>
        </p:spPr>
        <p:txBody>
          <a:bodyPr wrap="square">
            <a:spAutoFit/>
          </a:bodyPr>
          <a:lstStyle/>
          <a:p>
            <a:pPr algn="ctr"/>
            <a:r>
              <a:rPr lang="pt-BR" sz="2800" dirty="0"/>
              <a:t>Com aquela “vara”, que mais parecia um cajado, veio até uma das mesas e começou a “prosear”, informando que a próxima atração, seria uma música sobre uma lenda conhecida por “O Negrinho do Pastoreio”; afastou-se, em seguida, para reintegrar o conjunto no início da canção</a:t>
            </a:r>
            <a:r>
              <a:rPr lang="pt-BR" dirty="0"/>
              <a:t>. </a:t>
            </a:r>
          </a:p>
        </p:txBody>
      </p:sp>
      <p:pic>
        <p:nvPicPr>
          <p:cNvPr id="19" name="Imagem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439" y="2841786"/>
            <a:ext cx="2466975" cy="18573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0" name="Imagem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514" y="231438"/>
            <a:ext cx="2628900" cy="1733550"/>
          </a:xfrm>
          <a:prstGeom prst="rect">
            <a:avLst/>
          </a:prstGeom>
          <a:ln>
            <a:noFill/>
          </a:ln>
          <a:effectLst>
            <a:softEdge rad="112500"/>
          </a:effectLst>
        </p:spPr>
      </p:pic>
    </p:spTree>
    <p:extLst>
      <p:ext uri="{BB962C8B-B14F-4D97-AF65-F5344CB8AC3E}">
        <p14:creationId xmlns:p14="http://schemas.microsoft.com/office/powerpoint/2010/main" val="1993256452"/>
      </p:ext>
    </p:extLst>
  </p:cSld>
  <p:clrMapOvr>
    <a:masterClrMapping/>
  </p:clrMapOvr>
  <mc:AlternateContent xmlns:mc="http://schemas.openxmlformats.org/markup-compatibility/2006" xmlns:p14="http://schemas.microsoft.com/office/powerpoint/2010/main">
    <mc:Choice Requires="p14">
      <p:transition spd="slow" p14:dur="4000" advClick="0" advTm="28000">
        <p14:gallery dir="l"/>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4000"/>
                                        <p:tgtEl>
                                          <p:spTgt spid="19"/>
                                        </p:tgtEl>
                                      </p:cBhvr>
                                    </p:animEffect>
                                    <p:anim calcmode="lin" valueType="num">
                                      <p:cBhvr>
                                        <p:cTn id="8" dur="4000" fill="hold"/>
                                        <p:tgtEl>
                                          <p:spTgt spid="19"/>
                                        </p:tgtEl>
                                        <p:attrNameLst>
                                          <p:attrName>ppt_x</p:attrName>
                                        </p:attrNameLst>
                                      </p:cBhvr>
                                      <p:tavLst>
                                        <p:tav tm="0">
                                          <p:val>
                                            <p:strVal val="#ppt_x"/>
                                          </p:val>
                                        </p:tav>
                                        <p:tav tm="100000">
                                          <p:val>
                                            <p:strVal val="#ppt_x"/>
                                          </p:val>
                                        </p:tav>
                                      </p:tavLst>
                                    </p:anim>
                                    <p:anim calcmode="lin" valueType="num">
                                      <p:cBhvr>
                                        <p:cTn id="9" dur="4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4000" fill="hold"/>
                                        <p:tgtEl>
                                          <p:spTgt spid="18"/>
                                        </p:tgtEl>
                                        <p:attrNameLst>
                                          <p:attrName>ppt_w</p:attrName>
                                        </p:attrNameLst>
                                      </p:cBhvr>
                                      <p:tavLst>
                                        <p:tav tm="0">
                                          <p:val>
                                            <p:fltVal val="0"/>
                                          </p:val>
                                        </p:tav>
                                        <p:tav tm="100000">
                                          <p:val>
                                            <p:strVal val="#ppt_w"/>
                                          </p:val>
                                        </p:tav>
                                      </p:tavLst>
                                    </p:anim>
                                    <p:anim calcmode="lin" valueType="num">
                                      <p:cBhvr>
                                        <p:cTn id="14" dur="4000" fill="hold"/>
                                        <p:tgtEl>
                                          <p:spTgt spid="18"/>
                                        </p:tgtEl>
                                        <p:attrNameLst>
                                          <p:attrName>ppt_h</p:attrName>
                                        </p:attrNameLst>
                                      </p:cBhvr>
                                      <p:tavLst>
                                        <p:tav tm="0">
                                          <p:val>
                                            <p:fltVal val="0"/>
                                          </p:val>
                                        </p:tav>
                                        <p:tav tm="100000">
                                          <p:val>
                                            <p:strVal val="#ppt_h"/>
                                          </p:val>
                                        </p:tav>
                                      </p:tavLst>
                                    </p:anim>
                                    <p:animEffect transition="in" filter="fade">
                                      <p:cBhvr>
                                        <p:cTn id="15" dur="4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Retângulo 2"/>
          <p:cNvSpPr/>
          <p:nvPr/>
        </p:nvSpPr>
        <p:spPr>
          <a:xfrm>
            <a:off x="3941916" y="591486"/>
            <a:ext cx="4572000" cy="4401205"/>
          </a:xfrm>
          <a:prstGeom prst="rect">
            <a:avLst/>
          </a:prstGeom>
        </p:spPr>
        <p:txBody>
          <a:bodyPr>
            <a:spAutoFit/>
          </a:bodyPr>
          <a:lstStyle/>
          <a:p>
            <a:pPr algn="ctr">
              <a:spcAft>
                <a:spcPts val="0"/>
              </a:spcAft>
            </a:pPr>
            <a:r>
              <a:rPr lang="pt-BR" sz="2800" dirty="0">
                <a:latin typeface="Cambria" panose="02040503050406030204" pitchFamily="18" charset="0"/>
                <a:ea typeface="Times New Roman" panose="02020603050405020304" pitchFamily="18" charset="0"/>
              </a:rPr>
              <a:t>No decorrer dos versos, lembrei-me que seus integrantes, pareciam aquele famoso conjunto, “Os Farroupilhas”, que tanto se apresentaram em shows, teatros e muito nas redes de televisões, época que ainda existiam esses musicais.</a:t>
            </a:r>
            <a:endParaRPr lang="pt-BR" sz="2800" dirty="0">
              <a:latin typeface="Times New Roman" panose="02020603050405020304" pitchFamily="18" charset="0"/>
              <a:ea typeface="Times New Roman" panose="02020603050405020304" pitchFamily="18" charset="0"/>
            </a:endParaRPr>
          </a:p>
          <a:p>
            <a:pPr algn="ctr">
              <a:spcAft>
                <a:spcPts val="0"/>
              </a:spcAft>
            </a:pPr>
            <a:r>
              <a:rPr lang="pt-BR" sz="2800" dirty="0">
                <a:latin typeface="Cambria" panose="02040503050406030204" pitchFamily="18" charset="0"/>
                <a:ea typeface="Times New Roman" panose="02020603050405020304" pitchFamily="18" charset="0"/>
              </a:rPr>
              <a:t> </a:t>
            </a:r>
            <a:endParaRPr lang="pt-BR" sz="2800" dirty="0">
              <a:effectLst/>
              <a:latin typeface="Times New Roman" panose="02020603050405020304" pitchFamily="18" charset="0"/>
              <a:ea typeface="Times New Roman" panose="02020603050405020304" pitchFamily="18" charset="0"/>
            </a:endParaRPr>
          </a:p>
        </p:txBody>
      </p:sp>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960" y="321449"/>
            <a:ext cx="3048000" cy="199228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959" y="2661762"/>
            <a:ext cx="3048000" cy="2286000"/>
          </a:xfrm>
          <a:prstGeom prst="rect">
            <a:avLst/>
          </a:prstGeom>
          <a:ln>
            <a:noFill/>
          </a:ln>
          <a:effectLst>
            <a:softEdge rad="112500"/>
          </a:effectLst>
        </p:spPr>
      </p:pic>
    </p:spTree>
    <p:extLst>
      <p:ext uri="{BB962C8B-B14F-4D97-AF65-F5344CB8AC3E}">
        <p14:creationId xmlns:p14="http://schemas.microsoft.com/office/powerpoint/2010/main" val="1033750307"/>
      </p:ext>
    </p:extLst>
  </p:cSld>
  <p:clrMapOvr>
    <a:masterClrMapping/>
  </p:clrMapOvr>
  <mc:AlternateContent xmlns:mc="http://schemas.openxmlformats.org/markup-compatibility/2006" xmlns:p14="http://schemas.microsoft.com/office/powerpoint/2010/main">
    <mc:Choice Requires="p14">
      <p:transition spd="slow" p14:dur="4000" advClick="0" advTm="26000">
        <p14:switch dir="r"/>
      </p:transition>
    </mc:Choice>
    <mc:Fallback xmlns="">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fltVal val="0"/>
                                          </p:val>
                                        </p:tav>
                                        <p:tav tm="100000">
                                          <p:val>
                                            <p:strVal val="#ppt_w"/>
                                          </p:val>
                                        </p:tav>
                                      </p:tavLst>
                                    </p:anim>
                                    <p:anim calcmode="lin" valueType="num">
                                      <p:cBhvr>
                                        <p:cTn id="8" dur="4000" fill="hold"/>
                                        <p:tgtEl>
                                          <p:spTgt spid="7"/>
                                        </p:tgtEl>
                                        <p:attrNameLst>
                                          <p:attrName>ppt_h</p:attrName>
                                        </p:attrNameLst>
                                      </p:cBhvr>
                                      <p:tavLst>
                                        <p:tav tm="0">
                                          <p:val>
                                            <p:fltVal val="0"/>
                                          </p:val>
                                        </p:tav>
                                        <p:tav tm="100000">
                                          <p:val>
                                            <p:strVal val="#ppt_h"/>
                                          </p:val>
                                        </p:tav>
                                      </p:tavLst>
                                    </p:anim>
                                    <p:animEffect transition="in" filter="fade">
                                      <p:cBhvr>
                                        <p:cTn id="9" dur="40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3">
                                            <p:txEl>
                                              <p:pRg st="0" end="0"/>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4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8" dur="4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9" dur="4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448" y="411462"/>
            <a:ext cx="2880384" cy="2037399"/>
          </a:xfrm>
          <a:prstGeom prst="rect">
            <a:avLst/>
          </a:prstGeom>
          <a:ln>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tângulo 2"/>
          <p:cNvSpPr/>
          <p:nvPr/>
        </p:nvSpPr>
        <p:spPr>
          <a:xfrm>
            <a:off x="3851904" y="411462"/>
            <a:ext cx="5022060" cy="4401205"/>
          </a:xfrm>
          <a:prstGeom prst="rect">
            <a:avLst/>
          </a:prstGeom>
        </p:spPr>
        <p:txBody>
          <a:bodyPr wrap="square">
            <a:spAutoFit/>
          </a:bodyPr>
          <a:lstStyle/>
          <a:p>
            <a:pPr algn="ctr"/>
            <a:r>
              <a:rPr lang="pt-BR" sz="2800" dirty="0"/>
              <a:t>Terminada a apresentação, o cantor, a pedido do público, veio até o centro da rua onde estavam postadas as mesas; foi solicitado então, que falasse mais sobre a lenda contida na canção. </a:t>
            </a:r>
            <a:endParaRPr lang="pt-BR" sz="2800" dirty="0" smtClean="0"/>
          </a:p>
          <a:p>
            <a:pPr algn="ctr"/>
            <a:endParaRPr lang="pt-BR" sz="2800" dirty="0"/>
          </a:p>
          <a:p>
            <a:pPr algn="ctr"/>
            <a:r>
              <a:rPr lang="pt-BR" sz="2800" dirty="0" smtClean="0"/>
              <a:t>Com </a:t>
            </a:r>
            <a:r>
              <a:rPr lang="pt-BR" sz="2800" dirty="0"/>
              <a:t>muita empolgação e todo vestido a caráter, foi falando com aquele sotaque </a:t>
            </a:r>
            <a:r>
              <a:rPr lang="pt-BR" sz="2800" dirty="0" smtClean="0"/>
              <a:t>peculiar.</a:t>
            </a:r>
            <a:endParaRPr lang="pt-BR" sz="2800" dirty="0"/>
          </a:p>
        </p:txBody>
      </p:sp>
      <p:pic>
        <p:nvPicPr>
          <p:cNvPr id="6" name="Image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162228">
            <a:off x="530883" y="3091712"/>
            <a:ext cx="2628900" cy="1733550"/>
          </a:xfrm>
          <a:prstGeom prst="rect">
            <a:avLst/>
          </a:prstGeom>
          <a:ln w="6350">
            <a:solidFill>
              <a:schemeClr val="tx1"/>
            </a:solidFill>
          </a:ln>
        </p:spPr>
      </p:pic>
    </p:spTree>
    <p:extLst>
      <p:ext uri="{BB962C8B-B14F-4D97-AF65-F5344CB8AC3E}">
        <p14:creationId xmlns:p14="http://schemas.microsoft.com/office/powerpoint/2010/main" val="2786929585"/>
      </p:ext>
    </p:extLst>
  </p:cSld>
  <p:clrMapOvr>
    <a:masterClrMapping/>
  </p:clrMapOvr>
  <mc:AlternateContent xmlns:mc="http://schemas.openxmlformats.org/markup-compatibility/2006" xmlns:p14="http://schemas.microsoft.com/office/powerpoint/2010/main">
    <mc:Choice Requires="p14">
      <p:transition spd="slow" p14:dur="4000" advClick="0" advTm="27000">
        <p:dissolve/>
      </p:transition>
    </mc:Choice>
    <mc:Fallback xmlns="">
      <p:transition spd="slow" advClick="0" advTm="27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4000"/>
                                        <p:tgtEl>
                                          <p:spTgt spid="6"/>
                                        </p:tgtEl>
                                      </p:cBhvr>
                                    </p:animEffect>
                                    <p:anim calcmode="lin" valueType="num">
                                      <p:cBhvr>
                                        <p:cTn id="8" dur="4000" fill="hold"/>
                                        <p:tgtEl>
                                          <p:spTgt spid="6"/>
                                        </p:tgtEl>
                                        <p:attrNameLst>
                                          <p:attrName>ppt_w</p:attrName>
                                        </p:attrNameLst>
                                      </p:cBhvr>
                                      <p:tavLst>
                                        <p:tav tm="0" fmla="#ppt_w*sin(2.5*pi*$)">
                                          <p:val>
                                            <p:fltVal val="0"/>
                                          </p:val>
                                        </p:tav>
                                        <p:tav tm="100000">
                                          <p:val>
                                            <p:fltVal val="1"/>
                                          </p:val>
                                        </p:tav>
                                      </p:tavLst>
                                    </p:anim>
                                    <p:anim calcmode="lin" valueType="num">
                                      <p:cBhvr>
                                        <p:cTn id="9" dur="4000" fill="hold"/>
                                        <p:tgtEl>
                                          <p:spTgt spid="6"/>
                                        </p:tgtEl>
                                        <p:attrNameLst>
                                          <p:attrName>ppt_h</p:attrName>
                                        </p:attrNameLst>
                                      </p:cBhvr>
                                      <p:tavLst>
                                        <p:tav tm="0">
                                          <p:val>
                                            <p:strVal val="#ppt_h"/>
                                          </p:val>
                                        </p:tav>
                                        <p:tav tm="100000">
                                          <p:val>
                                            <p:strVal val="#ppt_h"/>
                                          </p:val>
                                        </p:tav>
                                      </p:tavLst>
                                    </p:anim>
                                  </p:childTnLst>
                                </p:cTn>
                              </p:par>
                              <p:par>
                                <p:cTn id="10" presetID="53" presetClass="entr" presetSubtype="16"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3">
                                            <p:txEl>
                                              <p:pRg st="0" end="0"/>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4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4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4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Retângulo 2"/>
          <p:cNvSpPr/>
          <p:nvPr/>
        </p:nvSpPr>
        <p:spPr>
          <a:xfrm>
            <a:off x="3581868" y="309593"/>
            <a:ext cx="5220696" cy="4708981"/>
          </a:xfrm>
          <a:prstGeom prst="rect">
            <a:avLst/>
          </a:prstGeom>
        </p:spPr>
        <p:txBody>
          <a:bodyPr wrap="square">
            <a:spAutoFit/>
          </a:bodyPr>
          <a:lstStyle/>
          <a:p>
            <a:pPr algn="ctr"/>
            <a:r>
              <a:rPr lang="pt-BR" sz="2000" dirty="0"/>
              <a:t>- Olha aqui, moçada, sou gaúcho vindo lá do cafundó da fronteira, terra de índio e bugre bravo.</a:t>
            </a:r>
          </a:p>
          <a:p>
            <a:pPr algn="ctr"/>
            <a:endParaRPr lang="pt-BR" sz="2000" dirty="0"/>
          </a:p>
          <a:p>
            <a:pPr algn="ctr"/>
            <a:r>
              <a:rPr lang="pt-BR" sz="2000" dirty="0"/>
              <a:t>- </a:t>
            </a:r>
            <a:r>
              <a:rPr lang="pt-BR" sz="2000" dirty="0" err="1"/>
              <a:t>Ta</a:t>
            </a:r>
            <a:r>
              <a:rPr lang="pt-BR" sz="2000" dirty="0"/>
              <a:t> bom, eu sei disso, falou uma moça que estava mais perto; - queremos saber de toda a lenda desse menino negrinho, como aconteceu?</a:t>
            </a:r>
          </a:p>
          <a:p>
            <a:pPr algn="ctr"/>
            <a:endParaRPr lang="pt-BR" sz="2000" dirty="0"/>
          </a:p>
          <a:p>
            <a:pPr algn="ctr"/>
            <a:r>
              <a:rPr lang="pt-BR" sz="2000" dirty="0"/>
              <a:t>- Foi no tempo da escravidão, um senhor muito poderoso e rico, tinha em sua fazenda, uma criação de cavalos que era a sua paixão e também o seu sustento, uma vez que vendia, de quando em quando, lotes para um mercador que vinha de longe buscá-los.</a:t>
            </a:r>
          </a:p>
          <a:p>
            <a:pPr algn="ctr"/>
            <a:endParaRPr lang="pt-BR" sz="2000" dirty="0"/>
          </a:p>
        </p:txBody>
      </p:sp>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087" y="310365"/>
            <a:ext cx="2975807" cy="1980264"/>
          </a:xfrm>
          <a:prstGeom prst="ellipse">
            <a:avLst/>
          </a:prstGeom>
          <a:ln w="63500" cap="rnd">
            <a:solidFill>
              <a:schemeClr val="accent1">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424" y="2751774"/>
            <a:ext cx="3166613" cy="2107237"/>
          </a:xfrm>
          <a:prstGeom prst="roundRect">
            <a:avLst>
              <a:gd name="adj" fmla="val 8594"/>
            </a:avLst>
          </a:prstGeom>
          <a:solidFill>
            <a:srgbClr val="FFFFFF">
              <a:shade val="85000"/>
            </a:srgbClr>
          </a:solidFill>
          <a:ln w="28575">
            <a:solidFill>
              <a:schemeClr val="tx1"/>
            </a:solidFill>
          </a:ln>
          <a:effectLst>
            <a:reflection blurRad="12700" stA="38000" endPos="28000" dist="5000" dir="5400000" sy="-100000" algn="bl" rotWithShape="0"/>
          </a:effectLst>
        </p:spPr>
      </p:pic>
    </p:spTree>
    <p:extLst>
      <p:ext uri="{BB962C8B-B14F-4D97-AF65-F5344CB8AC3E}">
        <p14:creationId xmlns:p14="http://schemas.microsoft.com/office/powerpoint/2010/main" val="1482606879"/>
      </p:ext>
    </p:extLst>
  </p:cSld>
  <p:clrMapOvr>
    <a:masterClrMapping/>
  </p:clrMapOvr>
  <mc:AlternateContent xmlns:mc="http://schemas.openxmlformats.org/markup-compatibility/2006" xmlns:p14="http://schemas.microsoft.com/office/powerpoint/2010/main">
    <mc:Choice Requires="p14">
      <p:transition spd="slow" p14:dur="4000" advClick="0" advTm="35000">
        <p:randomBar/>
      </p:transition>
    </mc:Choice>
    <mc:Fallback xmlns="">
      <p:transition spd="slow" advClick="0" advTm="35000">
        <p:randomBa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fltVal val="0"/>
                                          </p:val>
                                        </p:tav>
                                        <p:tav tm="100000">
                                          <p:val>
                                            <p:strVal val="#ppt_w"/>
                                          </p:val>
                                        </p:tav>
                                      </p:tavLst>
                                    </p:anim>
                                    <p:anim calcmode="lin" valueType="num">
                                      <p:cBhvr>
                                        <p:cTn id="8" dur="4000" fill="hold"/>
                                        <p:tgtEl>
                                          <p:spTgt spid="7"/>
                                        </p:tgtEl>
                                        <p:attrNameLst>
                                          <p:attrName>ppt_h</p:attrName>
                                        </p:attrNameLst>
                                      </p:cBhvr>
                                      <p:tavLst>
                                        <p:tav tm="0">
                                          <p:val>
                                            <p:fltVal val="0"/>
                                          </p:val>
                                        </p:tav>
                                        <p:tav tm="100000">
                                          <p:val>
                                            <p:strVal val="#ppt_h"/>
                                          </p:val>
                                        </p:tav>
                                      </p:tavLst>
                                    </p:anim>
                                    <p:anim calcmode="lin" valueType="num">
                                      <p:cBhvr>
                                        <p:cTn id="9" dur="4000" fill="hold"/>
                                        <p:tgtEl>
                                          <p:spTgt spid="7"/>
                                        </p:tgtEl>
                                        <p:attrNameLst>
                                          <p:attrName>style.rotation</p:attrName>
                                        </p:attrNameLst>
                                      </p:cBhvr>
                                      <p:tavLst>
                                        <p:tav tm="0">
                                          <p:val>
                                            <p:fltVal val="90"/>
                                          </p:val>
                                        </p:tav>
                                        <p:tav tm="100000">
                                          <p:val>
                                            <p:fltVal val="0"/>
                                          </p:val>
                                        </p:tav>
                                      </p:tavLst>
                                    </p:anim>
                                    <p:animEffect transition="in" filter="fade">
                                      <p:cBhvr>
                                        <p:cTn id="10" dur="4000"/>
                                        <p:tgtEl>
                                          <p:spTgt spid="7"/>
                                        </p:tgtEl>
                                      </p:cBhvr>
                                    </p:animEffect>
                                  </p:childTnLst>
                                </p:cTn>
                              </p:par>
                            </p:childTnLst>
                          </p:cTn>
                        </p:par>
                        <p:par>
                          <p:cTn id="11" fill="hold">
                            <p:stCondLst>
                              <p:cond delay="4000"/>
                            </p:stCondLst>
                            <p:childTnLst>
                              <p:par>
                                <p:cTn id="12" presetID="5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475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47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4750"/>
                                        <p:tgtEl>
                                          <p:spTgt spid="3">
                                            <p:txEl>
                                              <p:pRg st="0" end="0"/>
                                            </p:txEl>
                                          </p:spTgt>
                                        </p:tgtEl>
                                      </p:cBhvr>
                                    </p:animEffect>
                                  </p:childTnLst>
                                </p:cTn>
                              </p:par>
                            </p:childTnLst>
                          </p:cTn>
                        </p:par>
                        <p:par>
                          <p:cTn id="17" fill="hold">
                            <p:stCondLst>
                              <p:cond delay="8750"/>
                            </p:stCondLst>
                            <p:childTnLst>
                              <p:par>
                                <p:cTn id="18" presetID="53" presetClass="entr" presetSubtype="16" fill="hold" nodeType="after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475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475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4750"/>
                                        <p:tgtEl>
                                          <p:spTgt spid="3">
                                            <p:txEl>
                                              <p:pRg st="2" end="2"/>
                                            </p:txEl>
                                          </p:spTgt>
                                        </p:tgtEl>
                                      </p:cBhvr>
                                    </p:animEffect>
                                  </p:childTnLst>
                                </p:cTn>
                              </p:par>
                            </p:childTnLst>
                          </p:cTn>
                        </p:par>
                        <p:par>
                          <p:cTn id="23" fill="hold">
                            <p:stCondLst>
                              <p:cond delay="13500"/>
                            </p:stCondLst>
                            <p:childTnLst>
                              <p:par>
                                <p:cTn id="24" presetID="53" presetClass="entr" presetSubtype="16" fill="hold" nodeType="after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475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475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475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Retângulo 2"/>
          <p:cNvSpPr/>
          <p:nvPr/>
        </p:nvSpPr>
        <p:spPr>
          <a:xfrm>
            <a:off x="3761892" y="591486"/>
            <a:ext cx="5022060" cy="3785652"/>
          </a:xfrm>
          <a:prstGeom prst="rect">
            <a:avLst/>
          </a:prstGeom>
        </p:spPr>
        <p:txBody>
          <a:bodyPr wrap="square">
            <a:spAutoFit/>
          </a:bodyPr>
          <a:lstStyle/>
          <a:p>
            <a:pPr algn="ctr"/>
            <a:r>
              <a:rPr lang="pt-BR" sz="2000" dirty="0"/>
              <a:t>O filho desse senhor, falou o cantor/contador da lenda, era fruto de uma união com uma moça fina da cidade, que morreu no parto, e muito querido e estimado pelo pai; e ele, de desgosto, não casou mais, entregando para esse filho, tudo o que tinha.</a:t>
            </a:r>
          </a:p>
          <a:p>
            <a:pPr algn="ctr"/>
            <a:endParaRPr lang="pt-BR" sz="2000" dirty="0"/>
          </a:p>
          <a:p>
            <a:pPr algn="ctr"/>
            <a:r>
              <a:rPr lang="pt-BR" sz="2000" dirty="0"/>
              <a:t>- Mas vou dizendo: era meio que sem vergonha e de pouca vontade na lida com os animais; escolheu um negrinho esperto, em uma noite na senzala, embaixo do casarão, para tomar conta da </a:t>
            </a:r>
            <a:r>
              <a:rPr lang="pt-BR" sz="2000" dirty="0" smtClean="0"/>
              <a:t>tropa.</a:t>
            </a:r>
            <a:endParaRPr lang="pt-BR" sz="2000" dirty="0"/>
          </a:p>
        </p:txBody>
      </p:sp>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436" y="321450"/>
            <a:ext cx="2988860" cy="22503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436" y="3021810"/>
            <a:ext cx="2988860" cy="1945984"/>
          </a:xfrm>
          <a:prstGeom prst="roundRect">
            <a:avLst>
              <a:gd name="adj" fmla="val 8594"/>
            </a:avLst>
          </a:prstGeom>
          <a:solidFill>
            <a:srgbClr val="FFFFFF">
              <a:shade val="85000"/>
            </a:srgbClr>
          </a:solidFill>
          <a:ln w="12700">
            <a:solidFill>
              <a:schemeClr val="tx1"/>
            </a:solidFill>
          </a:ln>
          <a:effectLst>
            <a:reflection blurRad="12700" stA="38000" endPos="28000" dist="5000" dir="5400000" sy="-100000" algn="bl" rotWithShape="0"/>
          </a:effectLst>
        </p:spPr>
      </p:pic>
    </p:spTree>
    <p:extLst>
      <p:ext uri="{BB962C8B-B14F-4D97-AF65-F5344CB8AC3E}">
        <p14:creationId xmlns:p14="http://schemas.microsoft.com/office/powerpoint/2010/main" val="1059369988"/>
      </p:ext>
    </p:extLst>
  </p:cSld>
  <p:clrMapOvr>
    <a:masterClrMapping/>
  </p:clrMapOvr>
  <mc:AlternateContent xmlns:mc="http://schemas.openxmlformats.org/markup-compatibility/2006" xmlns:p14="http://schemas.microsoft.com/office/powerpoint/2010/main">
    <mc:Choice Requires="p14">
      <p:transition spd="slow" p14:dur="4000" advClick="0" advTm="31000">
        <p:blinds dir="vert"/>
      </p:transition>
    </mc:Choice>
    <mc:Fallback xmlns="">
      <p:transition spd="slow" advClick="0" advTm="3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0-#ppt_w/2"/>
                                          </p:val>
                                        </p:tav>
                                        <p:tav tm="100000">
                                          <p:val>
                                            <p:strVal val="#ppt_x"/>
                                          </p:val>
                                        </p:tav>
                                      </p:tavLst>
                                    </p:anim>
                                    <p:anim calcmode="lin" valueType="num">
                                      <p:cBhvr additive="base">
                                        <p:cTn id="8" dur="40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4000"/>
                            </p:stCondLst>
                            <p:childTnLst>
                              <p:par>
                                <p:cTn id="10" presetID="53" presetClass="entr" presetSubtype="16"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425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42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4250"/>
                                        <p:tgtEl>
                                          <p:spTgt spid="3">
                                            <p:txEl>
                                              <p:pRg st="0" end="0"/>
                                            </p:txEl>
                                          </p:spTgt>
                                        </p:tgtEl>
                                      </p:cBhvr>
                                    </p:animEffect>
                                  </p:childTnLst>
                                </p:cTn>
                              </p:par>
                            </p:childTnLst>
                          </p:cTn>
                        </p:par>
                        <p:par>
                          <p:cTn id="15" fill="hold">
                            <p:stCondLst>
                              <p:cond delay="8250"/>
                            </p:stCondLst>
                            <p:childTnLst>
                              <p:par>
                                <p:cTn id="16" presetID="53" presetClass="entr" presetSubtype="16" fill="hold"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p:cTn id="18" dur="4250" fill="hold"/>
                                        <p:tgtEl>
                                          <p:spTgt spid="3">
                                            <p:txEl>
                                              <p:pRg st="2" end="2"/>
                                            </p:txEl>
                                          </p:spTgt>
                                        </p:tgtEl>
                                        <p:attrNameLst>
                                          <p:attrName>ppt_w</p:attrName>
                                        </p:attrNameLst>
                                      </p:cBhvr>
                                      <p:tavLst>
                                        <p:tav tm="0">
                                          <p:val>
                                            <p:fltVal val="0"/>
                                          </p:val>
                                        </p:tav>
                                        <p:tav tm="100000">
                                          <p:val>
                                            <p:strVal val="#ppt_w"/>
                                          </p:val>
                                        </p:tav>
                                      </p:tavLst>
                                    </p:anim>
                                    <p:anim calcmode="lin" valueType="num">
                                      <p:cBhvr>
                                        <p:cTn id="19" dur="425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0" dur="425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63147">
            <a:off x="5094544" y="3037170"/>
            <a:ext cx="2810368" cy="1777503"/>
          </a:xfrm>
          <a:prstGeom prst="rect">
            <a:avLst/>
          </a:prstGeom>
          <a:ln w="19050">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Retângulo 5"/>
          <p:cNvSpPr/>
          <p:nvPr/>
        </p:nvSpPr>
        <p:spPr>
          <a:xfrm>
            <a:off x="4031928" y="231438"/>
            <a:ext cx="4572000" cy="2862322"/>
          </a:xfrm>
          <a:prstGeom prst="rect">
            <a:avLst/>
          </a:prstGeom>
        </p:spPr>
        <p:txBody>
          <a:bodyPr>
            <a:spAutoFit/>
          </a:bodyPr>
          <a:lstStyle/>
          <a:p>
            <a:pPr algn="ctr"/>
            <a:r>
              <a:rPr lang="pt-BR" sz="2000" dirty="0"/>
              <a:t>O contador sorveu uma talagada de chimarrão, cortou um naco de carne do espeto, mandou que trouxesse um copo de pinga, daquelas fabricadas no pé da serra, e virou tudo de uma única vez; o líquido desceu goela abaixo, arrancando um suspiro e um forte urro, despertando os sonolentos no fundo da rua.</a:t>
            </a:r>
          </a:p>
          <a:p>
            <a:pPr algn="ctr"/>
            <a:endParaRPr lang="pt-BR" sz="2000" dirty="0"/>
          </a:p>
        </p:txBody>
      </p:sp>
      <p:pic>
        <p:nvPicPr>
          <p:cNvPr id="7" name="Imagem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424" y="2934347"/>
            <a:ext cx="3487584" cy="1953047"/>
          </a:xfrm>
          <a:prstGeom prst="rect">
            <a:avLst/>
          </a:prstGeom>
          <a:ln>
            <a:noFill/>
          </a:ln>
          <a:effectLst>
            <a:softEdge rad="112500"/>
          </a:effectLst>
        </p:spPr>
      </p:pic>
    </p:spTree>
    <p:extLst>
      <p:ext uri="{BB962C8B-B14F-4D97-AF65-F5344CB8AC3E}">
        <p14:creationId xmlns:p14="http://schemas.microsoft.com/office/powerpoint/2010/main" val="2817374764"/>
      </p:ext>
    </p:extLst>
  </p:cSld>
  <p:clrMapOvr>
    <a:masterClrMapping/>
  </p:clrMapOvr>
  <mc:AlternateContent xmlns:mc="http://schemas.openxmlformats.org/markup-compatibility/2006" xmlns:p14="http://schemas.microsoft.com/office/powerpoint/2010/main">
    <mc:Choice Requires="p14">
      <p:transition spd="slow" p14:dur="4000" advClick="0" advTm="26000">
        <p:random/>
      </p:transition>
    </mc:Choice>
    <mc:Fallback xmlns="">
      <p:transition spd="slow" advClick="0" advTm="2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4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263147">
            <a:off x="5094544" y="3037170"/>
            <a:ext cx="2810368" cy="1777503"/>
          </a:xfrm>
          <a:prstGeom prst="rect">
            <a:avLst/>
          </a:prstGeom>
          <a:ln w="19050">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Image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447" y="321450"/>
            <a:ext cx="3054119" cy="2160288"/>
          </a:xfrm>
          <a:prstGeom prst="rect">
            <a:avLst/>
          </a:prstGeom>
          <a:ln>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tângulo 2"/>
          <p:cNvSpPr/>
          <p:nvPr/>
        </p:nvSpPr>
        <p:spPr>
          <a:xfrm>
            <a:off x="3491856" y="141426"/>
            <a:ext cx="5490732" cy="3139321"/>
          </a:xfrm>
          <a:prstGeom prst="rect">
            <a:avLst/>
          </a:prstGeom>
        </p:spPr>
        <p:txBody>
          <a:bodyPr wrap="square">
            <a:spAutoFit/>
          </a:bodyPr>
          <a:lstStyle/>
          <a:p>
            <a:pPr algn="ctr"/>
            <a:r>
              <a:rPr lang="pt-BR" dirty="0"/>
              <a:t>Nessa empolgação, colocou mais lenha na fogueira, para aquecer os ouvintes, sentados em mesas próximas ao seu palco iluminado. Contava que o patrão do negrinho, certa vez, comprou uma tropa de cavalos tordilhos, tendo como líder, um belo cavalo baio, que foi entregue ao negrinho para pastorear.</a:t>
            </a:r>
          </a:p>
          <a:p>
            <a:pPr algn="ctr"/>
            <a:endParaRPr lang="pt-BR" dirty="0"/>
          </a:p>
          <a:p>
            <a:pPr algn="ctr"/>
            <a:r>
              <a:rPr lang="pt-BR" dirty="0"/>
              <a:t>E o filho do fazendeiro, como sempre, para judiar do negrinho, espantava a manada, para ver o pai ralhar com o menino.</a:t>
            </a:r>
          </a:p>
          <a:p>
            <a:pPr algn="ctr"/>
            <a:endParaRPr lang="pt-BR" dirty="0"/>
          </a:p>
        </p:txBody>
      </p:sp>
      <p:pic>
        <p:nvPicPr>
          <p:cNvPr id="6" name="Imagem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925" y="2903964"/>
            <a:ext cx="2816311" cy="1842771"/>
          </a:xfrm>
          <a:prstGeom prst="rect">
            <a:avLst/>
          </a:prstGeom>
          <a:ln>
            <a:noFill/>
          </a:ln>
          <a:effectLst>
            <a:softEdge rad="112500"/>
          </a:effectLst>
        </p:spPr>
      </p:pic>
    </p:spTree>
    <p:extLst>
      <p:ext uri="{BB962C8B-B14F-4D97-AF65-F5344CB8AC3E}">
        <p14:creationId xmlns:p14="http://schemas.microsoft.com/office/powerpoint/2010/main" val="1596795192"/>
      </p:ext>
    </p:extLst>
  </p:cSld>
  <p:clrMapOvr>
    <a:masterClrMapping/>
  </p:clrMapOvr>
  <mc:AlternateContent xmlns:mc="http://schemas.openxmlformats.org/markup-compatibility/2006" xmlns:p14="http://schemas.microsoft.com/office/powerpoint/2010/main">
    <mc:Choice Requires="p14">
      <p:transition spd="slow" p14:dur="4000" advClick="0" advTm="31000">
        <p:random/>
      </p:transition>
    </mc:Choice>
    <mc:Fallback xmlns="">
      <p:transition spd="slow" advClick="0" advTm="3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Effect transition="in" filter="fade">
                                      <p:cBhvr>
                                        <p:cTn id="9" dur="4000"/>
                                        <p:tgtEl>
                                          <p:spTgt spid="4"/>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3">
                                            <p:txEl>
                                              <p:pRg st="0" end="0"/>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4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3761892" y="411462"/>
            <a:ext cx="4983530" cy="3970318"/>
          </a:xfrm>
          <a:prstGeom prst="rect">
            <a:avLst/>
          </a:prstGeom>
        </p:spPr>
        <p:txBody>
          <a:bodyPr wrap="square">
            <a:spAutoFit/>
          </a:bodyPr>
          <a:lstStyle/>
          <a:p>
            <a:pPr algn="ctr"/>
            <a:r>
              <a:rPr lang="pt-BR" sz="2800" dirty="0"/>
              <a:t>No prosseguimento de sua narrativa, contou que um dia o negrinho voltou para o casarão, sem a tropa. O velho senhor já com cabelos brancos, barba comprida e com um chapéu que lhe cobria a fronte, deu um berro da varanda, pedindo explicações por que estava voltando </a:t>
            </a:r>
            <a:r>
              <a:rPr lang="pt-BR" sz="2800" dirty="0" smtClean="0"/>
              <a:t>sozinho.</a:t>
            </a:r>
            <a:endParaRPr lang="pt-BR" sz="2800" dirty="0"/>
          </a:p>
        </p:txBody>
      </p:sp>
      <p:pic>
        <p:nvPicPr>
          <p:cNvPr id="6" name="Image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460" y="2571750"/>
            <a:ext cx="2745929" cy="2402688"/>
          </a:xfrm>
          <a:prstGeom prst="rect">
            <a:avLst/>
          </a:prstGeom>
          <a:ln>
            <a:noFill/>
          </a:ln>
          <a:effectLst>
            <a:softEdge rad="112500"/>
          </a:effectLst>
        </p:spPr>
      </p:pic>
    </p:spTree>
    <p:extLst>
      <p:ext uri="{BB962C8B-B14F-4D97-AF65-F5344CB8AC3E}">
        <p14:creationId xmlns:p14="http://schemas.microsoft.com/office/powerpoint/2010/main" val="3299396214"/>
      </p:ext>
    </p:extLst>
  </p:cSld>
  <p:clrMapOvr>
    <a:masterClrMapping/>
  </p:clrMapOvr>
  <mc:AlternateContent xmlns:mc="http://schemas.openxmlformats.org/markup-compatibility/2006" xmlns:p14="http://schemas.microsoft.com/office/powerpoint/2010/main">
    <mc:Choice Requires="p14">
      <p:transition spd="slow" p14:dur="4000" advClick="0" advTm="28000">
        <p:random/>
      </p:transition>
    </mc:Choice>
    <mc:Fallback xmlns="">
      <p:transition spd="slow" advClick="0" advTm="28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childTnLst>
                          </p:cTn>
                        </p:par>
                        <p:par>
                          <p:cTn id="8" fill="hold">
                            <p:stCondLst>
                              <p:cond delay="4000"/>
                            </p:stCondLst>
                            <p:childTnLst>
                              <p:par>
                                <p:cTn id="9" presetID="53" presetClass="entr" presetSubtype="16"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3"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Retângulo 2"/>
          <p:cNvSpPr/>
          <p:nvPr/>
        </p:nvSpPr>
        <p:spPr>
          <a:xfrm>
            <a:off x="3131808" y="126742"/>
            <a:ext cx="5760768" cy="5016758"/>
          </a:xfrm>
          <a:prstGeom prst="rect">
            <a:avLst/>
          </a:prstGeom>
        </p:spPr>
        <p:txBody>
          <a:bodyPr wrap="square">
            <a:spAutoFit/>
          </a:bodyPr>
          <a:lstStyle/>
          <a:p>
            <a:pPr algn="ctr"/>
            <a:r>
              <a:rPr lang="pt-BR" sz="2000" dirty="0"/>
              <a:t>- É patrão, o seu filho espantou novamente os tordilhos, e o baio não conseguiu </a:t>
            </a:r>
            <a:r>
              <a:rPr lang="pt-BR" sz="2000" dirty="0" err="1"/>
              <a:t>arrebanhá-los</a:t>
            </a:r>
            <a:r>
              <a:rPr lang="pt-BR" sz="2000" dirty="0"/>
              <a:t> e sumiram pelas coxilhas.</a:t>
            </a:r>
          </a:p>
          <a:p>
            <a:pPr algn="ctr"/>
            <a:endParaRPr lang="pt-BR" sz="2000" dirty="0"/>
          </a:p>
          <a:p>
            <a:pPr algn="ctr"/>
            <a:r>
              <a:rPr lang="pt-BR" sz="2000" dirty="0"/>
              <a:t>- Seu desgraçado, insuportável de uma figa, venha cá que vou lhe surrar de chicote.</a:t>
            </a:r>
          </a:p>
          <a:p>
            <a:pPr algn="ctr"/>
            <a:endParaRPr lang="pt-BR" sz="2000" dirty="0"/>
          </a:p>
          <a:p>
            <a:pPr algn="ctr"/>
            <a:r>
              <a:rPr lang="pt-BR" sz="2000" dirty="0"/>
              <a:t>- Ah. Patrão eu não tenho culpa, foi o seu filho que espantou os animais.</a:t>
            </a:r>
          </a:p>
          <a:p>
            <a:pPr algn="ctr"/>
            <a:endParaRPr lang="pt-BR" sz="2000" dirty="0"/>
          </a:p>
          <a:p>
            <a:pPr algn="ctr"/>
            <a:r>
              <a:rPr lang="pt-BR" sz="2000" dirty="0"/>
              <a:t>- Vou lhe dar um castigo; hoje à noite vamos às coxilhas (campina com pequenas elevações arredondadas) e, se não acharmos os cavalos, você vai ver uma coisa, o chicote vai comer solto no seu lombo, negrinho dos infernos.</a:t>
            </a:r>
          </a:p>
          <a:p>
            <a:pPr algn="ctr"/>
            <a:endParaRPr lang="pt-BR" sz="2000" dirty="0"/>
          </a:p>
        </p:txBody>
      </p:sp>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436" y="321450"/>
            <a:ext cx="2466975" cy="18573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Imagem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436" y="2931798"/>
            <a:ext cx="2457450" cy="1857375"/>
          </a:xfrm>
          <a:prstGeom prst="rect">
            <a:avLst/>
          </a:prstGeom>
        </p:spPr>
      </p:pic>
    </p:spTree>
    <p:extLst>
      <p:ext uri="{BB962C8B-B14F-4D97-AF65-F5344CB8AC3E}">
        <p14:creationId xmlns:p14="http://schemas.microsoft.com/office/powerpoint/2010/main" val="4126617879"/>
      </p:ext>
    </p:extLst>
  </p:cSld>
  <p:clrMapOvr>
    <a:masterClrMapping/>
  </p:clrMapOvr>
  <mc:AlternateContent xmlns:mc="http://schemas.openxmlformats.org/markup-compatibility/2006" xmlns:p14="http://schemas.microsoft.com/office/powerpoint/2010/main">
    <mc:Choice Requires="p14">
      <p:transition spd="slow" p14:dur="4000" advClick="0" advTm="34000">
        <p:random/>
      </p:transition>
    </mc:Choice>
    <mc:Fallback xmlns="">
      <p:transition spd="slow" advClick="0" advTm="3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fltVal val="0"/>
                                          </p:val>
                                        </p:tav>
                                        <p:tav tm="100000">
                                          <p:val>
                                            <p:strVal val="#ppt_h"/>
                                          </p:val>
                                        </p:tav>
                                      </p:tavLst>
                                    </p:anim>
                                    <p:anim calcmode="lin" valueType="num">
                                      <p:cBhvr>
                                        <p:cTn id="9" dur="4000" fill="hold"/>
                                        <p:tgtEl>
                                          <p:spTgt spid="6"/>
                                        </p:tgtEl>
                                        <p:attrNameLst>
                                          <p:attrName>style.rotation</p:attrName>
                                        </p:attrNameLst>
                                      </p:cBhvr>
                                      <p:tavLst>
                                        <p:tav tm="0">
                                          <p:val>
                                            <p:fltVal val="90"/>
                                          </p:val>
                                        </p:tav>
                                        <p:tav tm="100000">
                                          <p:val>
                                            <p:fltVal val="0"/>
                                          </p:val>
                                        </p:tav>
                                      </p:tavLst>
                                    </p:anim>
                                    <p:animEffect transition="in" filter="fade">
                                      <p:cBhvr>
                                        <p:cTn id="10" dur="4000"/>
                                        <p:tgtEl>
                                          <p:spTgt spid="6"/>
                                        </p:tgtEl>
                                      </p:cBhvr>
                                    </p:animEffect>
                                  </p:childTnLst>
                                </p:cTn>
                              </p:par>
                            </p:childTnLst>
                          </p:cTn>
                        </p:par>
                        <p:par>
                          <p:cTn id="11" fill="hold">
                            <p:stCondLst>
                              <p:cond delay="4000"/>
                            </p:stCondLst>
                            <p:childTnLst>
                              <p:par>
                                <p:cTn id="12" presetID="5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4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4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4500"/>
                                        <p:tgtEl>
                                          <p:spTgt spid="3">
                                            <p:txEl>
                                              <p:pRg st="0" end="0"/>
                                            </p:txEl>
                                          </p:spTgt>
                                        </p:tgtEl>
                                      </p:cBhvr>
                                    </p:animEffect>
                                  </p:childTnLst>
                                </p:cTn>
                              </p:par>
                            </p:childTnLst>
                          </p:cTn>
                        </p:par>
                        <p:par>
                          <p:cTn id="17" fill="hold">
                            <p:stCondLst>
                              <p:cond delay="8500"/>
                            </p:stCondLst>
                            <p:childTnLst>
                              <p:par>
                                <p:cTn id="18" presetID="53" presetClass="entr" presetSubtype="16" fill="hold" nodeType="after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4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4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4500"/>
                                        <p:tgtEl>
                                          <p:spTgt spid="3">
                                            <p:txEl>
                                              <p:pRg st="2" end="2"/>
                                            </p:txEl>
                                          </p:spTgt>
                                        </p:tgtEl>
                                      </p:cBhvr>
                                    </p:animEffect>
                                  </p:childTnLst>
                                </p:cTn>
                              </p:par>
                            </p:childTnLst>
                          </p:cTn>
                        </p:par>
                        <p:par>
                          <p:cTn id="23" fill="hold">
                            <p:stCondLst>
                              <p:cond delay="13000"/>
                            </p:stCondLst>
                            <p:childTnLst>
                              <p:par>
                                <p:cTn id="24" presetID="53" presetClass="entr" presetSubtype="16" fill="hold" nodeType="after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4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4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4500"/>
                                        <p:tgtEl>
                                          <p:spTgt spid="3">
                                            <p:txEl>
                                              <p:pRg st="4" end="4"/>
                                            </p:txEl>
                                          </p:spTgt>
                                        </p:tgtEl>
                                      </p:cBhvr>
                                    </p:animEffect>
                                  </p:childTnLst>
                                </p:cTn>
                              </p:par>
                            </p:childTnLst>
                          </p:cTn>
                        </p:par>
                        <p:par>
                          <p:cTn id="29" fill="hold">
                            <p:stCondLst>
                              <p:cond delay="17500"/>
                            </p:stCondLst>
                            <p:childTnLst>
                              <p:par>
                                <p:cTn id="30" presetID="53" presetClass="entr" presetSubtype="16" fill="hold" nodeType="after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calcmode="lin" valueType="num">
                                      <p:cBhvr>
                                        <p:cTn id="32" dur="4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3" dur="4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4" dur="4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3760124" y="384081"/>
            <a:ext cx="5090378" cy="4524315"/>
          </a:xfrm>
          <a:prstGeom prst="rect">
            <a:avLst/>
          </a:prstGeom>
        </p:spPr>
        <p:txBody>
          <a:bodyPr wrap="square">
            <a:spAutoFit/>
          </a:bodyPr>
          <a:lstStyle/>
          <a:p>
            <a:pPr algn="ctr"/>
            <a:r>
              <a:rPr lang="pt-BR" sz="3200" dirty="0"/>
              <a:t>Lá nas coxilhas nada foi visto. Então o senhor, cheio de rancor, tirou as vestes do negrinho e o colocou sentado sobre um formigueiro e lascou o chicote, deixando-o todo ensanguentado para ser comido pelos insetos.</a:t>
            </a:r>
          </a:p>
          <a:p>
            <a:pPr algn="ctr"/>
            <a:endParaRPr lang="pt-BR" sz="3200" dirty="0"/>
          </a:p>
        </p:txBody>
      </p:sp>
      <p:pic>
        <p:nvPicPr>
          <p:cNvPr id="6" name="Image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424" y="2661442"/>
            <a:ext cx="3060408" cy="221573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29137293"/>
      </p:ext>
    </p:extLst>
  </p:cSld>
  <p:clrMapOvr>
    <a:masterClrMapping/>
  </p:clrMapOvr>
  <mc:AlternateContent xmlns:mc="http://schemas.openxmlformats.org/markup-compatibility/2006" xmlns:p14="http://schemas.microsoft.com/office/powerpoint/2010/main">
    <mc:Choice Requires="p14">
      <p:transition spd="slow" p14:dur="4000" advClick="0" advTm="28000">
        <p14:pan dir="u"/>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fltVal val="0"/>
                                          </p:val>
                                        </p:tav>
                                        <p:tav tm="100000">
                                          <p:val>
                                            <p:strVal val="#ppt_h"/>
                                          </p:val>
                                        </p:tav>
                                      </p:tavLst>
                                    </p:anim>
                                    <p:anim calcmode="lin" valueType="num">
                                      <p:cBhvr>
                                        <p:cTn id="9" dur="4000" fill="hold"/>
                                        <p:tgtEl>
                                          <p:spTgt spid="6"/>
                                        </p:tgtEl>
                                        <p:attrNameLst>
                                          <p:attrName>style.rotation</p:attrName>
                                        </p:attrNameLst>
                                      </p:cBhvr>
                                      <p:tavLst>
                                        <p:tav tm="0">
                                          <p:val>
                                            <p:fltVal val="90"/>
                                          </p:val>
                                        </p:tav>
                                        <p:tav tm="100000">
                                          <p:val>
                                            <p:fltVal val="0"/>
                                          </p:val>
                                        </p:tav>
                                      </p:tavLst>
                                    </p:anim>
                                    <p:animEffect transition="in" filter="fade">
                                      <p:cBhvr>
                                        <p:cTn id="10" dur="4000"/>
                                        <p:tgtEl>
                                          <p:spTgt spid="6"/>
                                        </p:tgtEl>
                                      </p:cBhvr>
                                    </p:animEffect>
                                  </p:childTnLst>
                                </p:cTn>
                              </p:par>
                            </p:childTnLst>
                          </p:cTn>
                        </p:par>
                        <p:par>
                          <p:cTn id="11" fill="hold">
                            <p:stCondLst>
                              <p:cond delay="4000"/>
                            </p:stCondLst>
                            <p:childTnLst>
                              <p:par>
                                <p:cTn id="12" presetID="5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460" y="321450"/>
            <a:ext cx="2880384" cy="2037399"/>
          </a:xfrm>
          <a:prstGeom prst="rect">
            <a:avLst/>
          </a:prstGeom>
          <a:ln>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tângulo 2"/>
          <p:cNvSpPr/>
          <p:nvPr/>
        </p:nvSpPr>
        <p:spPr>
          <a:xfrm>
            <a:off x="3941916" y="321450"/>
            <a:ext cx="4572000" cy="4678204"/>
          </a:xfrm>
          <a:prstGeom prst="rect">
            <a:avLst/>
          </a:prstGeom>
        </p:spPr>
        <p:txBody>
          <a:bodyPr>
            <a:spAutoFit/>
          </a:bodyPr>
          <a:lstStyle/>
          <a:p>
            <a:pPr algn="ctr"/>
            <a:r>
              <a:rPr lang="pt-BR" sz="2800" dirty="0"/>
              <a:t>Três dias se passaram e o senhor acabou encontrando o negrinho perfeitamente são, por obra e graça de Nossa Senhora, que era a sua protetora. Estava em pé ao lado do formigueiro, tendo ali próximo a tropa desaparecida e o cavalo baio que lhe servia de montaria. </a:t>
            </a:r>
          </a:p>
          <a:p>
            <a:endParaRPr lang="pt-BR" dirty="0"/>
          </a:p>
        </p:txBody>
      </p:sp>
      <p:pic>
        <p:nvPicPr>
          <p:cNvPr id="6" name="Image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472" y="2751774"/>
            <a:ext cx="2520336" cy="20002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573240612"/>
      </p:ext>
    </p:extLst>
  </p:cSld>
  <p:clrMapOvr>
    <a:masterClrMapping/>
  </p:clrMapOvr>
  <mc:AlternateContent xmlns:mc="http://schemas.openxmlformats.org/markup-compatibility/2006" xmlns:p14="http://schemas.microsoft.com/office/powerpoint/2010/main">
    <mc:Choice Requires="p14">
      <p:transition spd="slow" p14:dur="4000" advClick="0" advTm="30000">
        <p14:ferris dir="l"/>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4000"/>
                                        <p:tgtEl>
                                          <p:spTgt spid="6"/>
                                        </p:tgtEl>
                                      </p:cBhvr>
                                    </p:animEffect>
                                    <p:anim calcmode="lin" valueType="num">
                                      <p:cBhvr>
                                        <p:cTn id="8" dur="4000" fill="hold"/>
                                        <p:tgtEl>
                                          <p:spTgt spid="6"/>
                                        </p:tgtEl>
                                        <p:attrNameLst>
                                          <p:attrName>ppt_x</p:attrName>
                                        </p:attrNameLst>
                                      </p:cBhvr>
                                      <p:tavLst>
                                        <p:tav tm="0">
                                          <p:val>
                                            <p:strVal val="#ppt_x"/>
                                          </p:val>
                                        </p:tav>
                                        <p:tav tm="100000">
                                          <p:val>
                                            <p:strVal val="#ppt_x"/>
                                          </p:val>
                                        </p:tav>
                                      </p:tavLst>
                                    </p:anim>
                                    <p:anim calcmode="lin" valueType="num">
                                      <p:cBhvr>
                                        <p:cTn id="9" dur="4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528"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3">
                                            <p:txEl>
                                              <p:pRg st="0" end="0"/>
                                            </p:txEl>
                                          </p:spTgt>
                                        </p:tgtEl>
                                      </p:cBhvr>
                                    </p:animEffect>
                                    <p:anim calcmode="lin" valueType="num">
                                      <p:cBhvr>
                                        <p:cTn id="16" dur="40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7" dur="40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4031928" y="445636"/>
            <a:ext cx="4572000" cy="4401205"/>
          </a:xfrm>
          <a:prstGeom prst="rect">
            <a:avLst/>
          </a:prstGeom>
        </p:spPr>
        <p:txBody>
          <a:bodyPr>
            <a:spAutoFit/>
          </a:bodyPr>
          <a:lstStyle/>
          <a:p>
            <a:pPr algn="ctr"/>
            <a:r>
              <a:rPr lang="pt-BR" sz="2800" dirty="0"/>
              <a:t>Nasceu, então, essa lenda com o nome de Negrinho do Pastoreio, que se tornou o protetor dos animais e das pessoas perdidas. Sempre que alguém perde alguma coisa no campo, pede-lhe ajuda, acendendo um toco de vela à noite em um local escuro.</a:t>
            </a:r>
          </a:p>
          <a:p>
            <a:endParaRPr lang="pt-BR" sz="2800" dirty="0"/>
          </a:p>
        </p:txBody>
      </p:sp>
      <p:pic>
        <p:nvPicPr>
          <p:cNvPr id="6" name="Image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448" y="2931798"/>
            <a:ext cx="3060408" cy="1992568"/>
          </a:xfrm>
          <a:prstGeom prst="roundRect">
            <a:avLst>
              <a:gd name="adj" fmla="val 16667"/>
            </a:avLst>
          </a:prstGeom>
          <a:ln>
            <a:solidFill>
              <a:srgbClr val="FFFF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90589966"/>
      </p:ext>
    </p:extLst>
  </p:cSld>
  <p:clrMapOvr>
    <a:masterClrMapping/>
  </p:clrMapOvr>
  <mc:AlternateContent xmlns:mc="http://schemas.openxmlformats.org/markup-compatibility/2006" xmlns:p14="http://schemas.microsoft.com/office/powerpoint/2010/main">
    <mc:Choice Requires="p14">
      <p:transition spd="slow" p14:dur="4000" advClick="0" advTm="26000">
        <p14:prism isContent="1" isInverted="1"/>
      </p:transition>
    </mc:Choice>
    <mc:Fallback xmlns="">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fltVal val="0"/>
                                          </p:val>
                                        </p:tav>
                                        <p:tav tm="100000">
                                          <p:val>
                                            <p:strVal val="#ppt_h"/>
                                          </p:val>
                                        </p:tav>
                                      </p:tavLst>
                                    </p:anim>
                                    <p:anim calcmode="lin" valueType="num">
                                      <p:cBhvr>
                                        <p:cTn id="9" dur="4000" fill="hold"/>
                                        <p:tgtEl>
                                          <p:spTgt spid="6"/>
                                        </p:tgtEl>
                                        <p:attrNameLst>
                                          <p:attrName>style.rotation</p:attrName>
                                        </p:attrNameLst>
                                      </p:cBhvr>
                                      <p:tavLst>
                                        <p:tav tm="0">
                                          <p:val>
                                            <p:fltVal val="90"/>
                                          </p:val>
                                        </p:tav>
                                        <p:tav tm="100000">
                                          <p:val>
                                            <p:fltVal val="0"/>
                                          </p:val>
                                        </p:tav>
                                      </p:tavLst>
                                    </p:anim>
                                    <p:animEffect transition="in" filter="fade">
                                      <p:cBhvr>
                                        <p:cTn id="10" dur="4000"/>
                                        <p:tgtEl>
                                          <p:spTgt spid="6"/>
                                        </p:tgtEl>
                                      </p:cBhvr>
                                    </p:animEffect>
                                  </p:childTnLst>
                                </p:cTn>
                              </p:par>
                              <p:par>
                                <p:cTn id="11" presetID="53" presetClass="entr" presetSubtype="16" fill="hold"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63147">
            <a:off x="519102" y="2800856"/>
            <a:ext cx="3059101" cy="1777503"/>
          </a:xfrm>
          <a:prstGeom prst="rect">
            <a:avLst/>
          </a:prstGeom>
          <a:ln w="19050">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tângulo 2"/>
          <p:cNvSpPr/>
          <p:nvPr/>
        </p:nvSpPr>
        <p:spPr>
          <a:xfrm>
            <a:off x="3802198" y="568747"/>
            <a:ext cx="5023836" cy="4524315"/>
          </a:xfrm>
          <a:prstGeom prst="rect">
            <a:avLst/>
          </a:prstGeom>
        </p:spPr>
        <p:txBody>
          <a:bodyPr wrap="square">
            <a:spAutoFit/>
          </a:bodyPr>
          <a:lstStyle/>
          <a:p>
            <a:pPr algn="ctr"/>
            <a:r>
              <a:rPr lang="pt-BR" sz="2400" dirty="0"/>
              <a:t>De repente, naquele palco iluminado, as luzes se apagaram, o que teria acontecido? Coloquei a mão no bolso e percebi que me faltava a carteira. </a:t>
            </a:r>
            <a:endParaRPr lang="pt-BR" sz="2400" dirty="0" smtClean="0"/>
          </a:p>
          <a:p>
            <a:pPr algn="ctr"/>
            <a:endParaRPr lang="pt-BR" sz="2400" dirty="0"/>
          </a:p>
          <a:p>
            <a:pPr algn="ctr"/>
            <a:r>
              <a:rPr lang="pt-BR" sz="2400" dirty="0" smtClean="0"/>
              <a:t>Rapidamente</a:t>
            </a:r>
            <a:r>
              <a:rPr lang="pt-BR" sz="2400" dirty="0"/>
              <a:t>, solicitei uma vela ao garçom e a acendi, pedindo que eu a encontrasse. Nesse momento, meu pé sentiu algo embaixo da mesa: era a carteira! Seria um milagre? Lógico que não, foi pura coincidência.</a:t>
            </a:r>
          </a:p>
          <a:p>
            <a:pPr algn="ctr"/>
            <a:endParaRPr lang="pt-BR" sz="2400" dirty="0"/>
          </a:p>
        </p:txBody>
      </p:sp>
    </p:spTree>
    <p:extLst>
      <p:ext uri="{BB962C8B-B14F-4D97-AF65-F5344CB8AC3E}">
        <p14:creationId xmlns:p14="http://schemas.microsoft.com/office/powerpoint/2010/main" val="41431705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7000">
        <p15:prstTrans prst="origami"/>
      </p:transition>
    </mc:Choice>
    <mc:Fallback xmlns="">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 calcmode="lin" valueType="num">
                                      <p:cBhvr>
                                        <p:cTn id="9" dur="4000" fill="hold"/>
                                        <p:tgtEl>
                                          <p:spTgt spid="4"/>
                                        </p:tgtEl>
                                        <p:attrNameLst>
                                          <p:attrName>style.rotation</p:attrName>
                                        </p:attrNameLst>
                                      </p:cBhvr>
                                      <p:tavLst>
                                        <p:tav tm="0">
                                          <p:val>
                                            <p:fltVal val="90"/>
                                          </p:val>
                                        </p:tav>
                                        <p:tav tm="100000">
                                          <p:val>
                                            <p:fltVal val="0"/>
                                          </p:val>
                                        </p:tav>
                                      </p:tavLst>
                                    </p:anim>
                                    <p:animEffect transition="in" filter="fade">
                                      <p:cBhvr>
                                        <p:cTn id="10" dur="4000"/>
                                        <p:tgtEl>
                                          <p:spTgt spid="4"/>
                                        </p:tgtEl>
                                      </p:cBhvr>
                                    </p:animEffect>
                                  </p:childTnLst>
                                </p:cTn>
                              </p:par>
                            </p:childTnLst>
                          </p:cTn>
                        </p:par>
                        <p:par>
                          <p:cTn id="11" fill="hold">
                            <p:stCondLst>
                              <p:cond delay="4000"/>
                            </p:stCondLst>
                            <p:childTnLst>
                              <p:par>
                                <p:cTn id="12" presetID="5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425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42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4250"/>
                                        <p:tgtEl>
                                          <p:spTgt spid="3">
                                            <p:txEl>
                                              <p:pRg st="0" end="0"/>
                                            </p:txEl>
                                          </p:spTgt>
                                        </p:tgtEl>
                                      </p:cBhvr>
                                    </p:animEffect>
                                  </p:childTnLst>
                                </p:cTn>
                              </p:par>
                            </p:childTnLst>
                          </p:cTn>
                        </p:par>
                        <p:par>
                          <p:cTn id="17" fill="hold">
                            <p:stCondLst>
                              <p:cond delay="8250"/>
                            </p:stCondLst>
                            <p:childTnLst>
                              <p:par>
                                <p:cTn id="18" presetID="53" presetClass="entr" presetSubtype="16" fill="hold" nodeType="after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425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425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425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63147">
            <a:off x="601666" y="2884980"/>
            <a:ext cx="2810368" cy="1777503"/>
          </a:xfrm>
          <a:prstGeom prst="rect">
            <a:avLst/>
          </a:prstGeom>
          <a:ln w="19050">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tângulo 2"/>
          <p:cNvSpPr/>
          <p:nvPr/>
        </p:nvSpPr>
        <p:spPr>
          <a:xfrm>
            <a:off x="3581868" y="297493"/>
            <a:ext cx="5292096" cy="4401205"/>
          </a:xfrm>
          <a:prstGeom prst="rect">
            <a:avLst/>
          </a:prstGeom>
        </p:spPr>
        <p:txBody>
          <a:bodyPr wrap="square">
            <a:spAutoFit/>
          </a:bodyPr>
          <a:lstStyle/>
          <a:p>
            <a:pPr algn="ctr"/>
            <a:r>
              <a:rPr lang="pt-BR" sz="2800" dirty="0"/>
              <a:t>Com as luzes ainda apagadas, ouviu-se então um tropel de cavalo, o som vinha em nossa direção e pudemos ver o negrinho montado no cavalo baio. Das patas do animal, no local escuro, saiam faíscas de suas ferraduras no asfalto da rua encantada, momento em que as luzes foram acesas</a:t>
            </a:r>
            <a:r>
              <a:rPr lang="pt-BR" sz="2800" dirty="0" smtClean="0"/>
              <a:t>.</a:t>
            </a:r>
            <a:endParaRPr lang="pt-BR" sz="2800" dirty="0"/>
          </a:p>
        </p:txBody>
      </p:sp>
    </p:spTree>
    <p:extLst>
      <p:ext uri="{BB962C8B-B14F-4D97-AF65-F5344CB8AC3E}">
        <p14:creationId xmlns:p14="http://schemas.microsoft.com/office/powerpoint/2010/main" val="2232862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1000">
        <p15:prstTrans prst="pageCurlDouble" invX="1"/>
      </p:transition>
    </mc:Choice>
    <mc:Fallback xmlns="">
      <p:transition spd="slow" advClick="0"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4000"/>
                                        <p:tgtEl>
                                          <p:spTgt spid="4"/>
                                        </p:tgtEl>
                                      </p:cBhvr>
                                    </p:animEffect>
                                  </p:childTnLst>
                                </p:cTn>
                              </p:par>
                            </p:childTnLst>
                          </p:cTn>
                        </p:par>
                        <p:par>
                          <p:cTn id="8" fill="hold">
                            <p:stCondLst>
                              <p:cond delay="4000"/>
                            </p:stCondLst>
                            <p:childTnLst>
                              <p:par>
                                <p:cTn id="9" presetID="53" presetClass="entr" presetSubtype="16"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3"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263147">
            <a:off x="6092398" y="1462372"/>
            <a:ext cx="2810368" cy="1777503"/>
          </a:xfrm>
          <a:prstGeom prst="rect">
            <a:avLst/>
          </a:prstGeom>
          <a:ln w="19050">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tângulo 2"/>
          <p:cNvSpPr/>
          <p:nvPr/>
        </p:nvSpPr>
        <p:spPr>
          <a:xfrm>
            <a:off x="161412" y="231438"/>
            <a:ext cx="8821560" cy="4801314"/>
          </a:xfrm>
          <a:prstGeom prst="rect">
            <a:avLst/>
          </a:prstGeom>
        </p:spPr>
        <p:txBody>
          <a:bodyPr wrap="square">
            <a:spAutoFit/>
          </a:bodyPr>
          <a:lstStyle/>
          <a:p>
            <a:r>
              <a:rPr lang="pt-BR" dirty="0"/>
              <a:t>No lombo do baio, o negrinho falou comigo:</a:t>
            </a:r>
          </a:p>
          <a:p>
            <a:endParaRPr lang="pt-BR" dirty="0" smtClean="0"/>
          </a:p>
          <a:p>
            <a:r>
              <a:rPr lang="pt-BR" dirty="0" smtClean="0"/>
              <a:t>- </a:t>
            </a:r>
            <a:r>
              <a:rPr lang="pt-BR" dirty="0"/>
              <a:t>Pois é, senhor, encontrou a sua carteira, não é mesmo? Eu ouvi o seu pedido e vim aqui mostrar a minha força mental, para que o povo dessa terra continue acreditando nessa lenda. </a:t>
            </a:r>
          </a:p>
          <a:p>
            <a:endParaRPr lang="pt-BR" dirty="0"/>
          </a:p>
          <a:p>
            <a:endParaRPr lang="pt-BR" dirty="0" smtClean="0"/>
          </a:p>
          <a:p>
            <a:r>
              <a:rPr lang="pt-BR" dirty="0" smtClean="0"/>
              <a:t>Vou </a:t>
            </a:r>
            <a:r>
              <a:rPr lang="pt-BR" dirty="0"/>
              <a:t>sempre ajudar as pessoas que perdem alguma coisa.</a:t>
            </a:r>
          </a:p>
          <a:p>
            <a:endParaRPr lang="pt-BR" dirty="0"/>
          </a:p>
          <a:p>
            <a:r>
              <a:rPr lang="pt-BR" dirty="0"/>
              <a:t>- Obrigado, mas de onde você surgiu? Quem é você?</a:t>
            </a:r>
          </a:p>
          <a:p>
            <a:endParaRPr lang="pt-BR" dirty="0"/>
          </a:p>
          <a:p>
            <a:r>
              <a:rPr lang="pt-BR" dirty="0"/>
              <a:t>- Faço parte do grupo de teatro que se apresentou lá onde vocês assistiram à peça teatral.</a:t>
            </a:r>
          </a:p>
          <a:p>
            <a:endParaRPr lang="pt-BR" dirty="0"/>
          </a:p>
          <a:p>
            <a:r>
              <a:rPr lang="pt-BR" dirty="0"/>
              <a:t>- Boa noite a todos disse o artista, continuem visitando nossa cidade e os encantos de nossa serra gaúcha. E retirou-se num galope aturdido e emocionante, saudando a todos os presentes naquele reduto de emoções, proporcionando, tenho certeza, uma bela noite de cultura, tendo como pano de fundo as lendas de nossa terra.</a:t>
            </a:r>
          </a:p>
        </p:txBody>
      </p:sp>
    </p:spTree>
    <p:extLst>
      <p:ext uri="{BB962C8B-B14F-4D97-AF65-F5344CB8AC3E}">
        <p14:creationId xmlns:p14="http://schemas.microsoft.com/office/powerpoint/2010/main" val="907456353"/>
      </p:ext>
    </p:extLst>
  </p:cSld>
  <p:clrMapOvr>
    <a:masterClrMapping/>
  </p:clrMapOvr>
  <mc:AlternateContent xmlns:mc="http://schemas.openxmlformats.org/markup-compatibility/2006" xmlns:p14="http://schemas.microsoft.com/office/powerpoint/2010/main">
    <mc:Choice Requires="p14">
      <p:transition spd="slow" p14:dur="4000" advClick="0" advTm="39000">
        <p14:prism isContent="1" isInverted="1"/>
      </p:transition>
    </mc:Choice>
    <mc:Fallback xmlns="">
      <p:transition spd="slow" advClick="0"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250" fill="hold"/>
                                        <p:tgtEl>
                                          <p:spTgt spid="3"/>
                                        </p:tgtEl>
                                        <p:attrNameLst>
                                          <p:attrName>ppt_w</p:attrName>
                                        </p:attrNameLst>
                                      </p:cBhvr>
                                      <p:tavLst>
                                        <p:tav tm="0">
                                          <p:val>
                                            <p:fltVal val="0"/>
                                          </p:val>
                                        </p:tav>
                                        <p:tav tm="100000">
                                          <p:val>
                                            <p:strVal val="#ppt_w"/>
                                          </p:val>
                                        </p:tav>
                                      </p:tavLst>
                                    </p:anim>
                                    <p:anim calcmode="lin" valueType="num">
                                      <p:cBhvr>
                                        <p:cTn id="8" dur="4250" fill="hold"/>
                                        <p:tgtEl>
                                          <p:spTgt spid="3"/>
                                        </p:tgtEl>
                                        <p:attrNameLst>
                                          <p:attrName>ppt_h</p:attrName>
                                        </p:attrNameLst>
                                      </p:cBhvr>
                                      <p:tavLst>
                                        <p:tav tm="0">
                                          <p:val>
                                            <p:fltVal val="0"/>
                                          </p:val>
                                        </p:tav>
                                        <p:tav tm="100000">
                                          <p:val>
                                            <p:strVal val="#ppt_h"/>
                                          </p:val>
                                        </p:tav>
                                      </p:tavLst>
                                    </p:anim>
                                    <p:animEffect transition="in" filter="fade">
                                      <p:cBhvr>
                                        <p:cTn id="9" dur="4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63147">
            <a:off x="5192278" y="3155016"/>
            <a:ext cx="2810368" cy="1777503"/>
          </a:xfrm>
          <a:prstGeom prst="rect">
            <a:avLst/>
          </a:prstGeom>
          <a:ln w="19050">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Image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1472" y="2903964"/>
            <a:ext cx="2880384" cy="2037399"/>
          </a:xfrm>
          <a:prstGeom prst="rect">
            <a:avLst/>
          </a:prstGeom>
          <a:ln>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tângulo 2"/>
          <p:cNvSpPr/>
          <p:nvPr/>
        </p:nvSpPr>
        <p:spPr>
          <a:xfrm>
            <a:off x="3941916" y="141426"/>
            <a:ext cx="4572000" cy="3108543"/>
          </a:xfrm>
          <a:prstGeom prst="rect">
            <a:avLst/>
          </a:prstGeom>
        </p:spPr>
        <p:txBody>
          <a:bodyPr>
            <a:spAutoFit/>
          </a:bodyPr>
          <a:lstStyle/>
          <a:p>
            <a:pPr algn="ctr"/>
            <a:r>
              <a:rPr lang="pt-BR" sz="2800" dirty="0"/>
              <a:t>Foi servido, então, um belo churrasco para encerrar aquela noite maravilhosa; enfiei a mão no bolso e senti que minha carteira estava lá pronta para pagar a conta.</a:t>
            </a:r>
          </a:p>
          <a:p>
            <a:pPr algn="ctr"/>
            <a:endParaRPr lang="pt-BR" sz="2800" dirty="0"/>
          </a:p>
        </p:txBody>
      </p:sp>
    </p:spTree>
    <p:extLst>
      <p:ext uri="{BB962C8B-B14F-4D97-AF65-F5344CB8AC3E}">
        <p14:creationId xmlns:p14="http://schemas.microsoft.com/office/powerpoint/2010/main" val="2605060229"/>
      </p:ext>
    </p:extLst>
  </p:cSld>
  <p:clrMapOvr>
    <a:masterClrMapping/>
  </p:clrMapOvr>
  <mc:AlternateContent xmlns:mc="http://schemas.openxmlformats.org/markup-compatibility/2006" xmlns:p14="http://schemas.microsoft.com/office/powerpoint/2010/main">
    <mc:Choice Requires="p14">
      <p:transition spd="slow" p14:dur="4000" advClick="0" advTm="23000">
        <p14:flythrough hasBounce="1"/>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 calcmode="lin" valueType="num">
                                      <p:cBhvr>
                                        <p:cTn id="9" dur="4000" fill="hold"/>
                                        <p:tgtEl>
                                          <p:spTgt spid="2"/>
                                        </p:tgtEl>
                                        <p:attrNameLst>
                                          <p:attrName>style.rotation</p:attrName>
                                        </p:attrNameLst>
                                      </p:cBhvr>
                                      <p:tavLst>
                                        <p:tav tm="0">
                                          <p:val>
                                            <p:fltVal val="90"/>
                                          </p:val>
                                        </p:tav>
                                        <p:tav tm="100000">
                                          <p:val>
                                            <p:fltVal val="0"/>
                                          </p:val>
                                        </p:tav>
                                      </p:tavLst>
                                    </p:anim>
                                    <p:animEffect transition="in" filter="fade">
                                      <p:cBhvr>
                                        <p:cTn id="10" dur="4000"/>
                                        <p:tgtEl>
                                          <p:spTgt spid="2"/>
                                        </p:tgtEl>
                                      </p:cBhvr>
                                    </p:animEffect>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4000" fill="hold"/>
                                        <p:tgtEl>
                                          <p:spTgt spid="5"/>
                                        </p:tgtEl>
                                        <p:attrNameLst>
                                          <p:attrName>ppt_x</p:attrName>
                                        </p:attrNameLst>
                                      </p:cBhvr>
                                      <p:tavLst>
                                        <p:tav tm="0">
                                          <p:val>
                                            <p:strVal val="#ppt_x"/>
                                          </p:val>
                                        </p:tav>
                                        <p:tav tm="100000">
                                          <p:val>
                                            <p:strVal val="#ppt_x"/>
                                          </p:val>
                                        </p:tav>
                                      </p:tavLst>
                                    </p:anim>
                                    <p:anim calcmode="lin" valueType="num">
                                      <p:cBhvr additive="base">
                                        <p:cTn id="14" dur="4000" fill="hold"/>
                                        <p:tgtEl>
                                          <p:spTgt spid="5"/>
                                        </p:tgtEl>
                                        <p:attrNameLst>
                                          <p:attrName>ppt_y</p:attrName>
                                        </p:attrNameLst>
                                      </p:cBhvr>
                                      <p:tavLst>
                                        <p:tav tm="0">
                                          <p:val>
                                            <p:strVal val="1+#ppt_h/2"/>
                                          </p:val>
                                        </p:tav>
                                        <p:tav tm="100000">
                                          <p:val>
                                            <p:strVal val="#ppt_y"/>
                                          </p:val>
                                        </p:tav>
                                      </p:tavLst>
                                    </p:anim>
                                  </p:childTnLst>
                                </p:cTn>
                              </p:par>
                              <p:par>
                                <p:cTn id="15" presetID="26"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1160">
                                          <p:stCondLst>
                                            <p:cond delay="0"/>
                                          </p:stCondLst>
                                        </p:cTn>
                                        <p:tgtEl>
                                          <p:spTgt spid="4"/>
                                        </p:tgtEl>
                                      </p:cBhvr>
                                    </p:animEffect>
                                    <p:anim calcmode="lin" valueType="num">
                                      <p:cBhvr>
                                        <p:cTn id="18" dur="3644"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132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1328" tmFilter="0, 0; 0.125,0.2665; 0.25,0.4; 0.375,0.465; 0.5,0.5;  0.625,0.535; 0.75,0.6; 0.875,0.7335; 1,1">
                                          <p:stCondLst>
                                            <p:cond delay="1328"/>
                                          </p:stCondLst>
                                        </p:cTn>
                                        <p:tgtEl>
                                          <p:spTgt spid="4"/>
                                        </p:tgtEl>
                                        <p:attrNameLst>
                                          <p:attrName>ppt_y</p:attrName>
                                        </p:attrNameLst>
                                      </p:cBhvr>
                                      <p:tavLst>
                                        <p:tav tm="0" fmla="#ppt_y-sin(pi*$)/9">
                                          <p:val>
                                            <p:fltVal val="0"/>
                                          </p:val>
                                        </p:tav>
                                        <p:tav tm="100000">
                                          <p:val>
                                            <p:fltVal val="1"/>
                                          </p:val>
                                        </p:tav>
                                      </p:tavLst>
                                    </p:anim>
                                    <p:anim calcmode="lin" valueType="num">
                                      <p:cBhvr>
                                        <p:cTn id="21" dur="664" tmFilter="0, 0; 0.125,0.2665; 0.25,0.4; 0.375,0.465; 0.5,0.5;  0.625,0.535; 0.75,0.6; 0.875,0.7335; 1,1">
                                          <p:stCondLst>
                                            <p:cond delay="2648"/>
                                          </p:stCondLst>
                                        </p:cTn>
                                        <p:tgtEl>
                                          <p:spTgt spid="4"/>
                                        </p:tgtEl>
                                        <p:attrNameLst>
                                          <p:attrName>ppt_y</p:attrName>
                                        </p:attrNameLst>
                                      </p:cBhvr>
                                      <p:tavLst>
                                        <p:tav tm="0" fmla="#ppt_y-sin(pi*$)/27">
                                          <p:val>
                                            <p:fltVal val="0"/>
                                          </p:val>
                                        </p:tav>
                                        <p:tav tm="100000">
                                          <p:val>
                                            <p:fltVal val="1"/>
                                          </p:val>
                                        </p:tav>
                                      </p:tavLst>
                                    </p:anim>
                                    <p:anim calcmode="lin" valueType="num">
                                      <p:cBhvr>
                                        <p:cTn id="22" dur="328" tmFilter="0, 0; 0.125,0.2665; 0.25,0.4; 0.375,0.465; 0.5,0.5;  0.625,0.535; 0.75,0.6; 0.875,0.7335; 1,1">
                                          <p:stCondLst>
                                            <p:cond delay="3312"/>
                                          </p:stCondLst>
                                        </p:cTn>
                                        <p:tgtEl>
                                          <p:spTgt spid="4"/>
                                        </p:tgtEl>
                                        <p:attrNameLst>
                                          <p:attrName>ppt_y</p:attrName>
                                        </p:attrNameLst>
                                      </p:cBhvr>
                                      <p:tavLst>
                                        <p:tav tm="0" fmla="#ppt_y-sin(pi*$)/81">
                                          <p:val>
                                            <p:fltVal val="0"/>
                                          </p:val>
                                        </p:tav>
                                        <p:tav tm="100000">
                                          <p:val>
                                            <p:fltVal val="1"/>
                                          </p:val>
                                        </p:tav>
                                      </p:tavLst>
                                    </p:anim>
                                    <p:animScale>
                                      <p:cBhvr>
                                        <p:cTn id="23" dur="52">
                                          <p:stCondLst>
                                            <p:cond delay="1300"/>
                                          </p:stCondLst>
                                        </p:cTn>
                                        <p:tgtEl>
                                          <p:spTgt spid="4"/>
                                        </p:tgtEl>
                                      </p:cBhvr>
                                      <p:to x="100000" y="60000"/>
                                    </p:animScale>
                                    <p:animScale>
                                      <p:cBhvr>
                                        <p:cTn id="24" dur="332" decel="50000">
                                          <p:stCondLst>
                                            <p:cond delay="1352"/>
                                          </p:stCondLst>
                                        </p:cTn>
                                        <p:tgtEl>
                                          <p:spTgt spid="4"/>
                                        </p:tgtEl>
                                      </p:cBhvr>
                                      <p:to x="100000" y="100000"/>
                                    </p:animScale>
                                    <p:animScale>
                                      <p:cBhvr>
                                        <p:cTn id="25" dur="52">
                                          <p:stCondLst>
                                            <p:cond delay="2624"/>
                                          </p:stCondLst>
                                        </p:cTn>
                                        <p:tgtEl>
                                          <p:spTgt spid="4"/>
                                        </p:tgtEl>
                                      </p:cBhvr>
                                      <p:to x="100000" y="80000"/>
                                    </p:animScale>
                                    <p:animScale>
                                      <p:cBhvr>
                                        <p:cTn id="26" dur="332" decel="50000">
                                          <p:stCondLst>
                                            <p:cond delay="2676"/>
                                          </p:stCondLst>
                                        </p:cTn>
                                        <p:tgtEl>
                                          <p:spTgt spid="4"/>
                                        </p:tgtEl>
                                      </p:cBhvr>
                                      <p:to x="100000" y="100000"/>
                                    </p:animScale>
                                    <p:animScale>
                                      <p:cBhvr>
                                        <p:cTn id="27" dur="52">
                                          <p:stCondLst>
                                            <p:cond delay="3284"/>
                                          </p:stCondLst>
                                        </p:cTn>
                                        <p:tgtEl>
                                          <p:spTgt spid="4"/>
                                        </p:tgtEl>
                                      </p:cBhvr>
                                      <p:to x="100000" y="90000"/>
                                    </p:animScale>
                                    <p:animScale>
                                      <p:cBhvr>
                                        <p:cTn id="28" dur="332" decel="50000">
                                          <p:stCondLst>
                                            <p:cond delay="3336"/>
                                          </p:stCondLst>
                                        </p:cTn>
                                        <p:tgtEl>
                                          <p:spTgt spid="4"/>
                                        </p:tgtEl>
                                      </p:cBhvr>
                                      <p:to x="100000" y="100000"/>
                                    </p:animScale>
                                    <p:animScale>
                                      <p:cBhvr>
                                        <p:cTn id="29" dur="52">
                                          <p:stCondLst>
                                            <p:cond delay="3616"/>
                                          </p:stCondLst>
                                        </p:cTn>
                                        <p:tgtEl>
                                          <p:spTgt spid="4"/>
                                        </p:tgtEl>
                                      </p:cBhvr>
                                      <p:to x="100000" y="95000"/>
                                    </p:animScale>
                                    <p:animScale>
                                      <p:cBhvr>
                                        <p:cTn id="30" dur="332" decel="50000">
                                          <p:stCondLst>
                                            <p:cond delay="3668"/>
                                          </p:stCondLst>
                                        </p:cTn>
                                        <p:tgtEl>
                                          <p:spTgt spid="4"/>
                                        </p:tgtEl>
                                      </p:cBhvr>
                                      <p:to x="100000" y="100000"/>
                                    </p:animScale>
                                  </p:childTnLst>
                                </p:cTn>
                              </p:par>
                            </p:childTnLst>
                          </p:cTn>
                        </p:par>
                        <p:par>
                          <p:cTn id="31" fill="hold">
                            <p:stCondLst>
                              <p:cond delay="4000"/>
                            </p:stCondLst>
                            <p:childTnLst>
                              <p:par>
                                <p:cTn id="32" presetID="53" presetClass="entr" presetSubtype="16" fill="hold" nodeType="afterEffect">
                                  <p:stCondLst>
                                    <p:cond delay="0"/>
                                  </p:stCondLst>
                                  <p:childTnLst>
                                    <p:set>
                                      <p:cBhvr>
                                        <p:cTn id="33" dur="1" fill="hold">
                                          <p:stCondLst>
                                            <p:cond delay="0"/>
                                          </p:stCondLst>
                                        </p:cTn>
                                        <p:tgtEl>
                                          <p:spTgt spid="3">
                                            <p:txEl>
                                              <p:pRg st="0" end="0"/>
                                            </p:txEl>
                                          </p:spTgt>
                                        </p:tgtEl>
                                        <p:attrNameLst>
                                          <p:attrName>style.visibility</p:attrName>
                                        </p:attrNameLst>
                                      </p:cBhvr>
                                      <p:to>
                                        <p:strVal val="visible"/>
                                      </p:to>
                                    </p:set>
                                    <p:anim calcmode="lin" valueType="num">
                                      <p:cBhvr>
                                        <p:cTn id="34"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5"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6"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84983">
            <a:off x="106323" y="54791"/>
            <a:ext cx="3565208" cy="2385448"/>
          </a:xfrm>
          <a:prstGeom prst="ellipse">
            <a:avLst/>
          </a:prstGeom>
          <a:ln w="1905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63147">
            <a:off x="5094544" y="3037170"/>
            <a:ext cx="2810368" cy="1777503"/>
          </a:xfrm>
          <a:prstGeom prst="rect">
            <a:avLst/>
          </a:prstGeom>
          <a:ln w="19050">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Image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1484" y="2751774"/>
            <a:ext cx="2880384" cy="2037399"/>
          </a:xfrm>
          <a:prstGeom prst="rect">
            <a:avLst/>
          </a:prstGeom>
          <a:ln>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tângulo 2"/>
          <p:cNvSpPr/>
          <p:nvPr/>
        </p:nvSpPr>
        <p:spPr>
          <a:xfrm>
            <a:off x="3671880" y="231438"/>
            <a:ext cx="5220696" cy="2862322"/>
          </a:xfrm>
          <a:prstGeom prst="rect">
            <a:avLst/>
          </a:prstGeom>
        </p:spPr>
        <p:txBody>
          <a:bodyPr wrap="square">
            <a:spAutoFit/>
          </a:bodyPr>
          <a:lstStyle/>
          <a:p>
            <a:pPr algn="ctr"/>
            <a:r>
              <a:rPr lang="pt-BR" sz="2000" dirty="0"/>
              <a:t>Foi quando acordei de um sonho... Tudo foi fruto de minha fértil imaginação. No criado-mudo, da cama do hotel, estava, ao meu lado, um prospecto de uma empresa de turismo, informando que à noite haveria uma peça teatral e depois todos iriam para a ‘rua coberta’ dar um passeio e tomar um chocolate quente, típico do local.</a:t>
            </a:r>
          </a:p>
          <a:p>
            <a:pPr algn="ctr"/>
            <a:endParaRPr lang="pt-BR" sz="2000" dirty="0"/>
          </a:p>
        </p:txBody>
      </p:sp>
    </p:spTree>
    <p:extLst>
      <p:ext uri="{BB962C8B-B14F-4D97-AF65-F5344CB8AC3E}">
        <p14:creationId xmlns:p14="http://schemas.microsoft.com/office/powerpoint/2010/main" val="26100516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0000">
        <p15:prstTrans prst="fallOver"/>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 calcmode="lin" valueType="num">
                                      <p:cBhvr>
                                        <p:cTn id="9" dur="4000" fill="hold"/>
                                        <p:tgtEl>
                                          <p:spTgt spid="2"/>
                                        </p:tgtEl>
                                        <p:attrNameLst>
                                          <p:attrName>style.rotation</p:attrName>
                                        </p:attrNameLst>
                                      </p:cBhvr>
                                      <p:tavLst>
                                        <p:tav tm="0">
                                          <p:val>
                                            <p:fltVal val="90"/>
                                          </p:val>
                                        </p:tav>
                                        <p:tav tm="100000">
                                          <p:val>
                                            <p:fltVal val="0"/>
                                          </p:val>
                                        </p:tav>
                                      </p:tavLst>
                                    </p:anim>
                                    <p:animEffect transition="in" filter="fade">
                                      <p:cBhvr>
                                        <p:cTn id="10" dur="4000"/>
                                        <p:tgtEl>
                                          <p:spTgt spid="2"/>
                                        </p:tgtEl>
                                      </p:cBhvr>
                                    </p:animEffect>
                                  </p:childTnLst>
                                </p:cTn>
                              </p:par>
                            </p:childTnLst>
                          </p:cTn>
                        </p:par>
                        <p:par>
                          <p:cTn id="11" fill="hold">
                            <p:stCondLst>
                              <p:cond delay="4000"/>
                            </p:stCondLst>
                            <p:childTnLst>
                              <p:par>
                                <p:cTn id="12" presetID="26"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1160">
                                          <p:stCondLst>
                                            <p:cond delay="0"/>
                                          </p:stCondLst>
                                        </p:cTn>
                                        <p:tgtEl>
                                          <p:spTgt spid="5"/>
                                        </p:tgtEl>
                                      </p:cBhvr>
                                    </p:animEffect>
                                    <p:anim calcmode="lin" valueType="num">
                                      <p:cBhvr>
                                        <p:cTn id="15" dur="3644"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1328"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1328" tmFilter="0, 0; 0.125,0.2665; 0.25,0.4; 0.375,0.465; 0.5,0.5;  0.625,0.535; 0.75,0.6; 0.875,0.7335; 1,1">
                                          <p:stCondLst>
                                            <p:cond delay="1328"/>
                                          </p:stCondLst>
                                        </p:cTn>
                                        <p:tgtEl>
                                          <p:spTgt spid="5"/>
                                        </p:tgtEl>
                                        <p:attrNameLst>
                                          <p:attrName>ppt_y</p:attrName>
                                        </p:attrNameLst>
                                      </p:cBhvr>
                                      <p:tavLst>
                                        <p:tav tm="0" fmla="#ppt_y-sin(pi*$)/9">
                                          <p:val>
                                            <p:fltVal val="0"/>
                                          </p:val>
                                        </p:tav>
                                        <p:tav tm="100000">
                                          <p:val>
                                            <p:fltVal val="1"/>
                                          </p:val>
                                        </p:tav>
                                      </p:tavLst>
                                    </p:anim>
                                    <p:anim calcmode="lin" valueType="num">
                                      <p:cBhvr>
                                        <p:cTn id="18" dur="664" tmFilter="0, 0; 0.125,0.2665; 0.25,0.4; 0.375,0.465; 0.5,0.5;  0.625,0.535; 0.75,0.6; 0.875,0.7335; 1,1">
                                          <p:stCondLst>
                                            <p:cond delay="2648"/>
                                          </p:stCondLst>
                                        </p:cTn>
                                        <p:tgtEl>
                                          <p:spTgt spid="5"/>
                                        </p:tgtEl>
                                        <p:attrNameLst>
                                          <p:attrName>ppt_y</p:attrName>
                                        </p:attrNameLst>
                                      </p:cBhvr>
                                      <p:tavLst>
                                        <p:tav tm="0" fmla="#ppt_y-sin(pi*$)/27">
                                          <p:val>
                                            <p:fltVal val="0"/>
                                          </p:val>
                                        </p:tav>
                                        <p:tav tm="100000">
                                          <p:val>
                                            <p:fltVal val="1"/>
                                          </p:val>
                                        </p:tav>
                                      </p:tavLst>
                                    </p:anim>
                                    <p:anim calcmode="lin" valueType="num">
                                      <p:cBhvr>
                                        <p:cTn id="19" dur="328" tmFilter="0, 0; 0.125,0.2665; 0.25,0.4; 0.375,0.465; 0.5,0.5;  0.625,0.535; 0.75,0.6; 0.875,0.7335; 1,1">
                                          <p:stCondLst>
                                            <p:cond delay="3312"/>
                                          </p:stCondLst>
                                        </p:cTn>
                                        <p:tgtEl>
                                          <p:spTgt spid="5"/>
                                        </p:tgtEl>
                                        <p:attrNameLst>
                                          <p:attrName>ppt_y</p:attrName>
                                        </p:attrNameLst>
                                      </p:cBhvr>
                                      <p:tavLst>
                                        <p:tav tm="0" fmla="#ppt_y-sin(pi*$)/81">
                                          <p:val>
                                            <p:fltVal val="0"/>
                                          </p:val>
                                        </p:tav>
                                        <p:tav tm="100000">
                                          <p:val>
                                            <p:fltVal val="1"/>
                                          </p:val>
                                        </p:tav>
                                      </p:tavLst>
                                    </p:anim>
                                    <p:animScale>
                                      <p:cBhvr>
                                        <p:cTn id="20" dur="52">
                                          <p:stCondLst>
                                            <p:cond delay="1300"/>
                                          </p:stCondLst>
                                        </p:cTn>
                                        <p:tgtEl>
                                          <p:spTgt spid="5"/>
                                        </p:tgtEl>
                                      </p:cBhvr>
                                      <p:to x="100000" y="60000"/>
                                    </p:animScale>
                                    <p:animScale>
                                      <p:cBhvr>
                                        <p:cTn id="21" dur="332" decel="50000">
                                          <p:stCondLst>
                                            <p:cond delay="1352"/>
                                          </p:stCondLst>
                                        </p:cTn>
                                        <p:tgtEl>
                                          <p:spTgt spid="5"/>
                                        </p:tgtEl>
                                      </p:cBhvr>
                                      <p:to x="100000" y="100000"/>
                                    </p:animScale>
                                    <p:animScale>
                                      <p:cBhvr>
                                        <p:cTn id="22" dur="52">
                                          <p:stCondLst>
                                            <p:cond delay="2624"/>
                                          </p:stCondLst>
                                        </p:cTn>
                                        <p:tgtEl>
                                          <p:spTgt spid="5"/>
                                        </p:tgtEl>
                                      </p:cBhvr>
                                      <p:to x="100000" y="80000"/>
                                    </p:animScale>
                                    <p:animScale>
                                      <p:cBhvr>
                                        <p:cTn id="23" dur="332" decel="50000">
                                          <p:stCondLst>
                                            <p:cond delay="2676"/>
                                          </p:stCondLst>
                                        </p:cTn>
                                        <p:tgtEl>
                                          <p:spTgt spid="5"/>
                                        </p:tgtEl>
                                      </p:cBhvr>
                                      <p:to x="100000" y="100000"/>
                                    </p:animScale>
                                    <p:animScale>
                                      <p:cBhvr>
                                        <p:cTn id="24" dur="52">
                                          <p:stCondLst>
                                            <p:cond delay="3284"/>
                                          </p:stCondLst>
                                        </p:cTn>
                                        <p:tgtEl>
                                          <p:spTgt spid="5"/>
                                        </p:tgtEl>
                                      </p:cBhvr>
                                      <p:to x="100000" y="90000"/>
                                    </p:animScale>
                                    <p:animScale>
                                      <p:cBhvr>
                                        <p:cTn id="25" dur="332" decel="50000">
                                          <p:stCondLst>
                                            <p:cond delay="3336"/>
                                          </p:stCondLst>
                                        </p:cTn>
                                        <p:tgtEl>
                                          <p:spTgt spid="5"/>
                                        </p:tgtEl>
                                      </p:cBhvr>
                                      <p:to x="100000" y="100000"/>
                                    </p:animScale>
                                    <p:animScale>
                                      <p:cBhvr>
                                        <p:cTn id="26" dur="52">
                                          <p:stCondLst>
                                            <p:cond delay="3616"/>
                                          </p:stCondLst>
                                        </p:cTn>
                                        <p:tgtEl>
                                          <p:spTgt spid="5"/>
                                        </p:tgtEl>
                                      </p:cBhvr>
                                      <p:to x="100000" y="95000"/>
                                    </p:animScale>
                                    <p:animScale>
                                      <p:cBhvr>
                                        <p:cTn id="27" dur="332" decel="50000">
                                          <p:stCondLst>
                                            <p:cond delay="3668"/>
                                          </p:stCondLst>
                                        </p:cTn>
                                        <p:tgtEl>
                                          <p:spTgt spid="5"/>
                                        </p:tgtEl>
                                      </p:cBhvr>
                                      <p:to x="100000" y="100000"/>
                                    </p:animScale>
                                  </p:childTnLst>
                                </p:cTn>
                              </p:par>
                            </p:childTnLst>
                          </p:cTn>
                        </p:par>
                        <p:par>
                          <p:cTn id="28" fill="hold">
                            <p:stCondLst>
                              <p:cond delay="8000"/>
                            </p:stCondLst>
                            <p:childTnLst>
                              <p:par>
                                <p:cTn id="29" presetID="53" presetClass="entr" presetSubtype="16" fill="hold" nodeType="after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p:cTn id="31"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2"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3"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tângulo 1"/>
          <p:cNvSpPr/>
          <p:nvPr/>
        </p:nvSpPr>
        <p:spPr>
          <a:xfrm>
            <a:off x="3203848" y="342608"/>
            <a:ext cx="3435222" cy="3608680"/>
          </a:xfrm>
          <a:prstGeom prst="rect">
            <a:avLst/>
          </a:prstGeom>
        </p:spPr>
        <p:txBody>
          <a:bodyPr wrap="square">
            <a:spAutoFit/>
          </a:bodyPr>
          <a:lstStyle/>
          <a:p>
            <a:pPr algn="ctr"/>
            <a:r>
              <a:rPr lang="pt-BR" b="1" dirty="0" smtClean="0">
                <a:solidFill>
                  <a:srgbClr val="FFFF00"/>
                </a:solidFill>
                <a:effectLst>
                  <a:outerShdw blurRad="38100" dist="38100" dir="2700000" algn="tl">
                    <a:srgbClr val="000000">
                      <a:alpha val="43137"/>
                    </a:srgbClr>
                  </a:outerShdw>
                </a:effectLst>
                <a:latin typeface="Maiandra GD" pitchFamily="34" charset="0"/>
                <a:cs typeface="Arial" charset="0"/>
              </a:rPr>
              <a:t>Imagens</a:t>
            </a:r>
            <a:endParaRPr lang="pt-BR"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1350" b="1" dirty="0">
                <a:solidFill>
                  <a:srgbClr val="00B0F0"/>
                </a:solidFill>
                <a:effectLst>
                  <a:outerShdw blurRad="38100" dist="38100" dir="2700000" algn="tl">
                    <a:srgbClr val="000000">
                      <a:alpha val="43137"/>
                    </a:srgbClr>
                  </a:outerShdw>
                </a:effectLst>
                <a:latin typeface="Maiandra GD" pitchFamily="34" charset="0"/>
                <a:cs typeface="Arial" charset="0"/>
              </a:rPr>
              <a:t>Acervo Pessoal e Internet</a:t>
            </a:r>
          </a:p>
          <a:p>
            <a:pPr algn="ctr"/>
            <a:endParaRPr lang="pt-BR" sz="15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b="1" dirty="0">
                <a:solidFill>
                  <a:srgbClr val="0066FF"/>
                </a:solidFill>
                <a:effectLst>
                  <a:outerShdw blurRad="38100" dist="38100" dir="2700000" algn="tl">
                    <a:srgbClr val="000000">
                      <a:alpha val="43137"/>
                    </a:srgbClr>
                  </a:outerShdw>
                </a:effectLst>
                <a:latin typeface="Maiandra GD" pitchFamily="34" charset="0"/>
                <a:cs typeface="Arial" charset="0"/>
              </a:rPr>
              <a:t>Músicas de Fundo</a:t>
            </a:r>
          </a:p>
          <a:p>
            <a:pPr algn="ctr"/>
            <a:endParaRPr lang="pt-BR" sz="1600" b="1" dirty="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500" dirty="0">
                <a:solidFill>
                  <a:srgbClr val="00B0F0"/>
                </a:solidFill>
                <a:effectLst>
                  <a:outerShdw blurRad="38100" dist="38100" dir="2700000" algn="tl">
                    <a:srgbClr val="000000">
                      <a:alpha val="43137"/>
                    </a:srgbClr>
                  </a:outerShdw>
                </a:effectLst>
                <a:latin typeface="Maiandra GD" pitchFamily="34" charset="0"/>
                <a:cs typeface="Arial" charset="0"/>
              </a:rPr>
              <a:t>Acompanhamento</a:t>
            </a:r>
          </a:p>
          <a:p>
            <a:pPr algn="ctr"/>
            <a:r>
              <a:rPr lang="pt-BR" sz="1500" dirty="0" smtClean="0">
                <a:solidFill>
                  <a:srgbClr val="00B0F0"/>
                </a:solidFill>
                <a:effectLst>
                  <a:outerShdw blurRad="38100" dist="38100" dir="2700000" algn="tl">
                    <a:srgbClr val="000000">
                      <a:alpha val="43137"/>
                    </a:srgbClr>
                  </a:outerShdw>
                </a:effectLst>
                <a:latin typeface="Maiandra GD" pitchFamily="34" charset="0"/>
                <a:cs typeface="Arial" charset="0"/>
              </a:rPr>
              <a:t>Era Uma Vez no Oeste</a:t>
            </a:r>
            <a:endParaRPr lang="pt-BR" sz="1500"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a:r>
              <a:rPr lang="pt-BR" sz="1500" dirty="0" smtClean="0">
                <a:solidFill>
                  <a:srgbClr val="00B050"/>
                </a:solidFill>
                <a:effectLst>
                  <a:outerShdw blurRad="38100" dist="38100" dir="2700000" algn="tl">
                    <a:srgbClr val="000000">
                      <a:alpha val="43137"/>
                    </a:srgbClr>
                  </a:outerShdw>
                </a:effectLst>
                <a:latin typeface="Maiandra GD" pitchFamily="34" charset="0"/>
                <a:cs typeface="Arial" charset="0"/>
              </a:rPr>
              <a:t>Orquestrado</a:t>
            </a:r>
            <a:endParaRPr lang="pt-BR" sz="1500"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a:endParaRPr lang="pt-BR" sz="1500" dirty="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500" dirty="0">
                <a:solidFill>
                  <a:srgbClr val="00B0F0"/>
                </a:solidFill>
                <a:effectLst>
                  <a:outerShdw blurRad="38100" dist="38100" dir="2700000" algn="tl">
                    <a:srgbClr val="000000">
                      <a:alpha val="43137"/>
                    </a:srgbClr>
                  </a:outerShdw>
                </a:effectLst>
                <a:latin typeface="Maiandra GD" pitchFamily="34" charset="0"/>
                <a:cs typeface="Arial" charset="0"/>
              </a:rPr>
              <a:t>Encerramento</a:t>
            </a:r>
          </a:p>
          <a:p>
            <a:pPr algn="ctr"/>
            <a:r>
              <a:rPr lang="pt-BR" sz="1500" dirty="0" smtClean="0">
                <a:solidFill>
                  <a:srgbClr val="00B0F0"/>
                </a:solidFill>
                <a:effectLst>
                  <a:outerShdw blurRad="38100" dist="38100" dir="2700000" algn="tl">
                    <a:srgbClr val="000000">
                      <a:alpha val="43137"/>
                    </a:srgbClr>
                  </a:outerShdw>
                </a:effectLst>
                <a:latin typeface="Maiandra GD" pitchFamily="34" charset="0"/>
                <a:cs typeface="Arial" charset="0"/>
              </a:rPr>
              <a:t>Viagem</a:t>
            </a:r>
            <a:endParaRPr lang="pt-BR" sz="1500" dirty="0">
              <a:solidFill>
                <a:srgbClr val="92D050"/>
              </a:solidFill>
              <a:effectLst>
                <a:outerShdw blurRad="38100" dist="38100" dir="2700000" algn="tl">
                  <a:srgbClr val="000000">
                    <a:alpha val="43137"/>
                  </a:srgbClr>
                </a:outerShdw>
              </a:effectLst>
              <a:latin typeface="Maiandra GD" pitchFamily="34" charset="0"/>
              <a:cs typeface="Arial" charset="0"/>
            </a:endParaRPr>
          </a:p>
          <a:p>
            <a:pPr algn="ctr"/>
            <a:r>
              <a:rPr lang="pt-BR" sz="1500" dirty="0">
                <a:solidFill>
                  <a:srgbClr val="00B050"/>
                </a:solidFill>
                <a:effectLst>
                  <a:outerShdw blurRad="38100" dist="38100" dir="2700000" algn="tl">
                    <a:srgbClr val="000000">
                      <a:alpha val="43137"/>
                    </a:srgbClr>
                  </a:outerShdw>
                </a:effectLst>
                <a:latin typeface="Maiandra GD" pitchFamily="34" charset="0"/>
                <a:cs typeface="Arial" charset="0"/>
              </a:rPr>
              <a:t>Interpretação </a:t>
            </a:r>
          </a:p>
          <a:p>
            <a:pPr algn="ctr"/>
            <a:r>
              <a:rPr lang="pt-BR" sz="1500" dirty="0" smtClean="0">
                <a:solidFill>
                  <a:srgbClr val="00B050"/>
                </a:solidFill>
                <a:effectLst>
                  <a:outerShdw blurRad="38100" dist="38100" dir="2700000" algn="tl">
                    <a:srgbClr val="000000">
                      <a:alpha val="43137"/>
                    </a:srgbClr>
                  </a:outerShdw>
                </a:effectLst>
                <a:latin typeface="Maiandra GD" pitchFamily="34" charset="0"/>
                <a:cs typeface="Arial" charset="0"/>
              </a:rPr>
              <a:t>Taiguara</a:t>
            </a:r>
            <a:endParaRPr lang="pt-BR" sz="1500"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r"/>
            <a:endParaRPr lang="pt-BR" sz="14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400" b="1" dirty="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1400" b="1" dirty="0">
              <a:solidFill>
                <a:srgbClr val="FFFF0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pt-BR" sz="24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9144000" cy="51435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4"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2"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6" name="Grupo 24"/>
            <p:cNvGrpSpPr>
              <a:grpSpLocks/>
            </p:cNvGrpSpPr>
            <p:nvPr/>
          </p:nvGrpSpPr>
          <p:grpSpPr bwMode="auto">
            <a:xfrm>
              <a:off x="0" y="0"/>
              <a:ext cx="9144000" cy="133351"/>
              <a:chOff x="0" y="6308725"/>
              <a:chExt cx="9144000" cy="133351"/>
            </a:xfrm>
          </p:grpSpPr>
          <p:pic>
            <p:nvPicPr>
              <p:cNvPr id="17"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
        <p:nvSpPr>
          <p:cNvPr id="3" name="Retângulo 2"/>
          <p:cNvSpPr/>
          <p:nvPr/>
        </p:nvSpPr>
        <p:spPr>
          <a:xfrm>
            <a:off x="281907" y="3747708"/>
            <a:ext cx="5837726" cy="1192634"/>
          </a:xfrm>
          <a:prstGeom prst="rect">
            <a:avLst/>
          </a:prstGeom>
          <a:solidFill>
            <a:schemeClr val="bg1">
              <a:lumMod val="85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a:r>
              <a:rPr lang="pt-BR" sz="1050" dirty="0">
                <a:solidFill>
                  <a:srgbClr val="0070C0"/>
                </a:solidFill>
                <a:latin typeface="Britannic Bold" panose="020B0903060703020204" pitchFamily="34" charset="0"/>
              </a:rPr>
              <a:t>ACESSE  MEUS  ESPAÇOS  CULTURAIS  E  TORNE-SE  MEU SEGUIDOR</a:t>
            </a:r>
            <a:endParaRPr lang="pt-BR" sz="1600" dirty="0">
              <a:solidFill>
                <a:srgbClr val="002060"/>
              </a:solidFill>
              <a:latin typeface="Britannic Bold" panose="020B0903060703020204" pitchFamily="34" charset="0"/>
            </a:endParaRPr>
          </a:p>
          <a:p>
            <a:pPr algn="ctr"/>
            <a:r>
              <a:rPr lang="pt-BR" sz="1600" dirty="0">
                <a:solidFill>
                  <a:srgbClr val="7030A0"/>
                </a:solidFill>
                <a:latin typeface="Britannic Bold" panose="020B0903060703020204" pitchFamily="34" charset="0"/>
                <a:hlinkClick r:id="rId5"/>
              </a:rPr>
              <a:t>http://vendraminiletras.blogspot.com/</a:t>
            </a:r>
            <a:endParaRPr lang="pt-BR" sz="1600" dirty="0">
              <a:solidFill>
                <a:srgbClr val="7030A0"/>
              </a:solidFill>
              <a:latin typeface="Britannic Bold" panose="020B0903060703020204" pitchFamily="34" charset="0"/>
            </a:endParaRPr>
          </a:p>
          <a:p>
            <a:pPr algn="ctr"/>
            <a:r>
              <a:rPr lang="pt-BR" sz="1600" dirty="0">
                <a:solidFill>
                  <a:srgbClr val="7030A0"/>
                </a:solidFill>
                <a:latin typeface="Britannic Bold" panose="020B0903060703020204" pitchFamily="34" charset="0"/>
              </a:rPr>
              <a:t>www.sergrasan.com/toninhovendraminislides/</a:t>
            </a:r>
          </a:p>
          <a:p>
            <a:pPr algn="ctr"/>
            <a:r>
              <a:rPr lang="pt-BR" sz="1000" dirty="0">
                <a:solidFill>
                  <a:srgbClr val="C00000"/>
                </a:solidFill>
                <a:latin typeface="Arial Black" panose="020B0A04020102020204" pitchFamily="34" charset="0"/>
                <a:cs typeface="Aharoni" panose="02010803020104030203" pitchFamily="2" charset="-79"/>
              </a:rPr>
              <a:t>PARTICIPAÇÕES:</a:t>
            </a:r>
          </a:p>
          <a:p>
            <a:pPr marL="685701" lvl="2" algn="ctr"/>
            <a:r>
              <a:rPr lang="pt-BR" sz="9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1000" dirty="0">
                <a:solidFill>
                  <a:srgbClr val="002060"/>
                </a:solidFill>
                <a:latin typeface="Arial Black" panose="020B0A04020102020204" pitchFamily="34" charset="0"/>
                <a:cs typeface="Aharoni" panose="02010803020104030203" pitchFamily="2" charset="-79"/>
              </a:rPr>
              <a:t> </a:t>
            </a:r>
            <a:r>
              <a:rPr lang="pt-BR" sz="900" dirty="0">
                <a:solidFill>
                  <a:srgbClr val="002060"/>
                </a:solidFill>
                <a:latin typeface="Arial Black" panose="020B0A04020102020204" pitchFamily="34" charset="0"/>
                <a:cs typeface="Aharoni" panose="02010803020104030203" pitchFamily="2" charset="-79"/>
              </a:rPr>
              <a:t>ACADEMIA NACIONAL DE LETRAS DO PORTAL DO POETA BRASILEIRO -  ACADÊMICO  28</a:t>
            </a:r>
          </a:p>
        </p:txBody>
      </p:sp>
      <p:pic>
        <p:nvPicPr>
          <p:cNvPr id="5" name="Imagem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3247" y="391894"/>
            <a:ext cx="3791449" cy="30042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Retângulo 5"/>
          <p:cNvSpPr/>
          <p:nvPr/>
        </p:nvSpPr>
        <p:spPr>
          <a:xfrm>
            <a:off x="6358220" y="4036459"/>
            <a:ext cx="2509891" cy="830997"/>
          </a:xfrm>
          <a:prstGeom prst="rect">
            <a:avLst/>
          </a:prstGeom>
          <a:solidFill>
            <a:schemeClr val="bg1">
              <a:lumMod val="85000"/>
            </a:schemeClr>
          </a:solidFill>
          <a:ln w="38100">
            <a:solidFill>
              <a:srgbClr val="002060"/>
            </a:solidFill>
          </a:ln>
          <a:scene3d>
            <a:camera prst="isometricOffAxis2Left"/>
            <a:lightRig rig="threePt" dir="t"/>
          </a:scene3d>
        </p:spPr>
        <p:txBody>
          <a:bodyPr wrap="square">
            <a:spAutoFit/>
          </a:bodyPr>
          <a:lstStyle/>
          <a:p>
            <a:pPr algn="ctr"/>
            <a:r>
              <a:rPr lang="pt-BR" sz="1200" dirty="0">
                <a:ln w="12700">
                  <a:solidFill>
                    <a:schemeClr val="tx1"/>
                  </a:solidFill>
                </a:ln>
                <a:solidFill>
                  <a:srgbClr val="FF0000"/>
                </a:solidFill>
                <a:latin typeface="Chiller" panose="04020404031007020602" pitchFamily="82" charset="0"/>
                <a:cs typeface="David" panose="020E0502060401010101" pitchFamily="34" charset="-79"/>
              </a:rPr>
              <a:t>CRIAÇÃO / PRODUÇÃO / FORMATAÇÃO</a:t>
            </a:r>
          </a:p>
          <a:p>
            <a:pPr algn="ctr"/>
            <a:r>
              <a:rPr lang="pt-BR" dirty="0">
                <a:ln w="12700">
                  <a:solidFill>
                    <a:schemeClr val="tx1"/>
                  </a:solidFill>
                </a:ln>
                <a:solidFill>
                  <a:srgbClr val="FF0000"/>
                </a:solidFill>
                <a:latin typeface="Bradley Hand ITC" panose="03070402050302030203" pitchFamily="66" charset="0"/>
                <a:cs typeface="David" panose="020E0502060401010101" pitchFamily="34" charset="-79"/>
              </a:rPr>
              <a:t>TONINHO  VENDRAMINI</a:t>
            </a:r>
            <a:r>
              <a:rPr lang="pt-BR" sz="1600" dirty="0">
                <a:ln w="12700">
                  <a:solidFill>
                    <a:schemeClr val="tx1"/>
                  </a:solidFill>
                </a:ln>
                <a:solidFill>
                  <a:srgbClr val="FF0000"/>
                </a:solidFill>
                <a:latin typeface="Bradley Hand ITC" panose="03070402050302030203" pitchFamily="66" charset="0"/>
                <a:cs typeface="David" panose="020E0502060401010101" pitchFamily="34" charset="-79"/>
              </a:rPr>
              <a:t>  </a:t>
            </a:r>
            <a:endParaRPr lang="pt-BR" sz="1000" u="sng" dirty="0">
              <a:ln w="12700">
                <a:solidFill>
                  <a:schemeClr val="tx1"/>
                </a:solidFill>
              </a:ln>
              <a:solidFill>
                <a:srgbClr val="FF0000"/>
              </a:solidFill>
              <a:latin typeface="Bradley Hand ITC" panose="03070402050302030203" pitchFamily="66" charset="0"/>
              <a:cs typeface="Arial" charset="0"/>
            </a:endParaRPr>
          </a:p>
        </p:txBody>
      </p:sp>
      <p:pic>
        <p:nvPicPr>
          <p:cNvPr id="7" name="Imagem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95935" y="670278"/>
            <a:ext cx="2663081" cy="3094627"/>
          </a:xfrm>
          <a:prstGeom prst="rect">
            <a:avLst/>
          </a:prstGeom>
          <a:solidFill>
            <a:srgbClr val="FFFFFF">
              <a:shade val="85000"/>
            </a:srgbClr>
          </a:solidFill>
          <a:ln w="28575" cap="rnd">
            <a:solidFill>
              <a:srgbClr val="C0000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368440098"/>
      </p:ext>
    </p:extLst>
  </p:cSld>
  <p:clrMapOvr>
    <a:masterClrMapping/>
  </p:clrMapOvr>
  <mc:AlternateContent xmlns:mc="http://schemas.openxmlformats.org/markup-compatibility/2006">
    <mc:Choice xmlns:p14="http://schemas.microsoft.com/office/powerpoint/2010/main" Requires="p14">
      <p:transition spd="slow" p14:dur="6000" advClick="0" advTm="152000">
        <p14:ferris dir="l"/>
        <p:sndAc>
          <p:stSnd loop="1">
            <p:snd r:embed="rId3" name="2 -Viagem.wav"/>
          </p:stSnd>
        </p:sndAc>
      </p:transition>
    </mc:Choice>
    <mc:Fallback>
      <p:transition spd="slow" advClick="0" advTm="152000">
        <p:fade/>
        <p:sndAc>
          <p:stSnd loop="1">
            <p:snd r:embed="rId3" name="2 -Viagem.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afterEffect">
                                  <p:stCondLst>
                                    <p:cond delay="0"/>
                                  </p:stCondLst>
                                  <p:childTnLst>
                                    <p:anim calcmode="lin" valueType="num">
                                      <p:cBhvr>
                                        <p:cTn id="6" dur="4000"/>
                                        <p:tgtEl>
                                          <p:spTgt spid="11"/>
                                        </p:tgtEl>
                                        <p:attrNameLst>
                                          <p:attrName>ppt_w</p:attrName>
                                        </p:attrNameLst>
                                      </p:cBhvr>
                                      <p:tavLst>
                                        <p:tav tm="0">
                                          <p:val>
                                            <p:strVal val="ppt_w"/>
                                          </p:val>
                                        </p:tav>
                                        <p:tav tm="100000">
                                          <p:val>
                                            <p:fltVal val="0"/>
                                          </p:val>
                                        </p:tav>
                                      </p:tavLst>
                                    </p:anim>
                                    <p:anim calcmode="lin" valueType="num">
                                      <p:cBhvr>
                                        <p:cTn id="7" dur="4000"/>
                                        <p:tgtEl>
                                          <p:spTgt spid="11"/>
                                        </p:tgtEl>
                                        <p:attrNameLst>
                                          <p:attrName>ppt_h</p:attrName>
                                        </p:attrNameLst>
                                      </p:cBhvr>
                                      <p:tavLst>
                                        <p:tav tm="0">
                                          <p:val>
                                            <p:strVal val="ppt_h"/>
                                          </p:val>
                                        </p:tav>
                                        <p:tav tm="100000">
                                          <p:val>
                                            <p:fltVal val="0"/>
                                          </p:val>
                                        </p:tav>
                                      </p:tavLst>
                                    </p:anim>
                                    <p:animEffect transition="out" filter="fade">
                                      <p:cBhvr>
                                        <p:cTn id="8" dur="4000"/>
                                        <p:tgtEl>
                                          <p:spTgt spid="11"/>
                                        </p:tgtEl>
                                      </p:cBhvr>
                                    </p:animEffect>
                                    <p:set>
                                      <p:cBhvr>
                                        <p:cTn id="9" dur="1" fill="hold">
                                          <p:stCondLst>
                                            <p:cond delay="3999"/>
                                          </p:stCondLst>
                                        </p:cTn>
                                        <p:tgtEl>
                                          <p:spTgt spid="11"/>
                                        </p:tgtEl>
                                        <p:attrNameLst>
                                          <p:attrName>style.visibility</p:attrName>
                                        </p:attrNameLst>
                                      </p:cBhvr>
                                      <p:to>
                                        <p:strVal val="hidden"/>
                                      </p:to>
                                    </p:set>
                                  </p:childTnLst>
                                </p:cTn>
                              </p:par>
                            </p:childTnLst>
                          </p:cTn>
                        </p:par>
                        <p:par>
                          <p:cTn id="10" fill="hold">
                            <p:stCondLst>
                              <p:cond delay="4000"/>
                            </p:stCondLst>
                            <p:childTnLst>
                              <p:par>
                                <p:cTn id="11" presetID="2" presetClass="entr" presetSubtype="3"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4000" fill="hold"/>
                                        <p:tgtEl>
                                          <p:spTgt spid="6"/>
                                        </p:tgtEl>
                                        <p:attrNameLst>
                                          <p:attrName>ppt_x</p:attrName>
                                        </p:attrNameLst>
                                      </p:cBhvr>
                                      <p:tavLst>
                                        <p:tav tm="0">
                                          <p:val>
                                            <p:strVal val="1+#ppt_w/2"/>
                                          </p:val>
                                        </p:tav>
                                        <p:tav tm="100000">
                                          <p:val>
                                            <p:strVal val="#ppt_x"/>
                                          </p:val>
                                        </p:tav>
                                      </p:tavLst>
                                    </p:anim>
                                    <p:anim calcmode="lin" valueType="num">
                                      <p:cBhvr additive="base">
                                        <p:cTn id="14" dur="4000" fill="hold"/>
                                        <p:tgtEl>
                                          <p:spTgt spid="6"/>
                                        </p:tgtEl>
                                        <p:attrNameLst>
                                          <p:attrName>ppt_y</p:attrName>
                                        </p:attrNameLst>
                                      </p:cBhvr>
                                      <p:tavLst>
                                        <p:tav tm="0">
                                          <p:val>
                                            <p:strVal val="0-#ppt_h/2"/>
                                          </p:val>
                                        </p:tav>
                                        <p:tav tm="100000">
                                          <p:val>
                                            <p:strVal val="#ppt_y"/>
                                          </p:val>
                                        </p:tav>
                                      </p:tavLst>
                                    </p:anim>
                                  </p:childTnLst>
                                </p:cTn>
                              </p:par>
                              <p:par>
                                <p:cTn id="15" presetID="20"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edge">
                                      <p:cBhvr>
                                        <p:cTn id="17" dur="4500"/>
                                        <p:tgtEl>
                                          <p:spTgt spid="7"/>
                                        </p:tgtEl>
                                      </p:cBhvr>
                                    </p:animEffect>
                                  </p:childTnLst>
                                </p:cTn>
                              </p:par>
                              <p:par>
                                <p:cTn id="18" presetID="2" presetClass="entr" presetSubtype="4"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4000" fill="hold"/>
                                        <p:tgtEl>
                                          <p:spTgt spid="7"/>
                                        </p:tgtEl>
                                        <p:attrNameLst>
                                          <p:attrName>ppt_x</p:attrName>
                                        </p:attrNameLst>
                                      </p:cBhvr>
                                      <p:tavLst>
                                        <p:tav tm="0">
                                          <p:val>
                                            <p:strVal val="#ppt_x"/>
                                          </p:val>
                                        </p:tav>
                                        <p:tav tm="100000">
                                          <p:val>
                                            <p:strVal val="#ppt_x"/>
                                          </p:val>
                                        </p:tav>
                                      </p:tavLst>
                                    </p:anim>
                                    <p:anim calcmode="lin" valueType="num">
                                      <p:cBhvr additive="base">
                                        <p:cTn id="21" dur="4000" fill="hold"/>
                                        <p:tgtEl>
                                          <p:spTgt spid="7"/>
                                        </p:tgtEl>
                                        <p:attrNameLst>
                                          <p:attrName>ppt_y</p:attrName>
                                        </p:attrNameLst>
                                      </p:cBhvr>
                                      <p:tavLst>
                                        <p:tav tm="0">
                                          <p:val>
                                            <p:strVal val="1+#ppt_h/2"/>
                                          </p:val>
                                        </p:tav>
                                        <p:tav tm="100000">
                                          <p:val>
                                            <p:strVal val="#ppt_y"/>
                                          </p:val>
                                        </p:tav>
                                      </p:tavLst>
                                    </p:anim>
                                  </p:childTnLst>
                                </p:cTn>
                              </p:par>
                            </p:childTnLst>
                          </p:cTn>
                        </p:par>
                        <p:par>
                          <p:cTn id="22" fill="hold">
                            <p:stCondLst>
                              <p:cond delay="8500"/>
                            </p:stCondLst>
                            <p:childTnLst>
                              <p:par>
                                <p:cTn id="23" presetID="53" presetClass="entr" presetSubtype="528" fill="hold" nodeType="after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anim calcmode="lin" valueType="num">
                                      <p:cBhvr>
                                        <p:cTn id="25" dur="4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6" dur="4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27" dur="4500"/>
                                        <p:tgtEl>
                                          <p:spTgt spid="2">
                                            <p:txEl>
                                              <p:pRg st="0" end="0"/>
                                            </p:txEl>
                                          </p:spTgt>
                                        </p:tgtEl>
                                      </p:cBhvr>
                                    </p:animEffect>
                                    <p:anim calcmode="lin" valueType="num">
                                      <p:cBhvr>
                                        <p:cTn id="28" dur="45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29" dur="45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par>
                          <p:cTn id="30" fill="hold">
                            <p:stCondLst>
                              <p:cond delay="13000"/>
                            </p:stCondLst>
                            <p:childTnLst>
                              <p:par>
                                <p:cTn id="31" presetID="53" presetClass="entr" presetSubtype="528" fill="hold" nodeType="afterEffect">
                                  <p:stCondLst>
                                    <p:cond delay="0"/>
                                  </p:stCondLst>
                                  <p:childTnLst>
                                    <p:set>
                                      <p:cBhvr>
                                        <p:cTn id="32" dur="1" fill="hold">
                                          <p:stCondLst>
                                            <p:cond delay="0"/>
                                          </p:stCondLst>
                                        </p:cTn>
                                        <p:tgtEl>
                                          <p:spTgt spid="2">
                                            <p:txEl>
                                              <p:pRg st="1" end="1"/>
                                            </p:txEl>
                                          </p:spTgt>
                                        </p:tgtEl>
                                        <p:attrNameLst>
                                          <p:attrName>style.visibility</p:attrName>
                                        </p:attrNameLst>
                                      </p:cBhvr>
                                      <p:to>
                                        <p:strVal val="visible"/>
                                      </p:to>
                                    </p:set>
                                    <p:anim calcmode="lin" valueType="num">
                                      <p:cBhvr>
                                        <p:cTn id="33" dur="4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34" dur="4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35" dur="4500"/>
                                        <p:tgtEl>
                                          <p:spTgt spid="2">
                                            <p:txEl>
                                              <p:pRg st="1" end="1"/>
                                            </p:txEl>
                                          </p:spTgt>
                                        </p:tgtEl>
                                      </p:cBhvr>
                                    </p:animEffect>
                                    <p:anim calcmode="lin" valueType="num">
                                      <p:cBhvr>
                                        <p:cTn id="36" dur="45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37" dur="4500" fill="hold"/>
                                        <p:tgtEl>
                                          <p:spTgt spid="2">
                                            <p:txEl>
                                              <p:pRg st="1" end="1"/>
                                            </p:txEl>
                                          </p:spTgt>
                                        </p:tgtEl>
                                        <p:attrNameLst>
                                          <p:attrName>ppt_y</p:attrName>
                                        </p:attrNameLst>
                                      </p:cBhvr>
                                      <p:tavLst>
                                        <p:tav tm="0">
                                          <p:val>
                                            <p:fltVal val="0.5"/>
                                          </p:val>
                                        </p:tav>
                                        <p:tav tm="100000">
                                          <p:val>
                                            <p:strVal val="#ppt_y"/>
                                          </p:val>
                                        </p:tav>
                                      </p:tavLst>
                                    </p:anim>
                                  </p:childTnLst>
                                </p:cTn>
                              </p:par>
                              <p:par>
                                <p:cTn id="38" presetID="55" presetClass="entr" presetSubtype="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000" fill="hold"/>
                                        <p:tgtEl>
                                          <p:spTgt spid="5"/>
                                        </p:tgtEl>
                                        <p:attrNameLst>
                                          <p:attrName>ppt_w</p:attrName>
                                        </p:attrNameLst>
                                      </p:cBhvr>
                                      <p:tavLst>
                                        <p:tav tm="0">
                                          <p:val>
                                            <p:strVal val="#ppt_w*0.70"/>
                                          </p:val>
                                        </p:tav>
                                        <p:tav tm="100000">
                                          <p:val>
                                            <p:strVal val="#ppt_w"/>
                                          </p:val>
                                        </p:tav>
                                      </p:tavLst>
                                    </p:anim>
                                    <p:anim calcmode="lin" valueType="num">
                                      <p:cBhvr>
                                        <p:cTn id="41" dur="4000" fill="hold"/>
                                        <p:tgtEl>
                                          <p:spTgt spid="5"/>
                                        </p:tgtEl>
                                        <p:attrNameLst>
                                          <p:attrName>ppt_h</p:attrName>
                                        </p:attrNameLst>
                                      </p:cBhvr>
                                      <p:tavLst>
                                        <p:tav tm="0">
                                          <p:val>
                                            <p:strVal val="#ppt_h"/>
                                          </p:val>
                                        </p:tav>
                                        <p:tav tm="100000">
                                          <p:val>
                                            <p:strVal val="#ppt_h"/>
                                          </p:val>
                                        </p:tav>
                                      </p:tavLst>
                                    </p:anim>
                                    <p:animEffect transition="in" filter="fade">
                                      <p:cBhvr>
                                        <p:cTn id="42" dur="4000"/>
                                        <p:tgtEl>
                                          <p:spTgt spid="5"/>
                                        </p:tgtEl>
                                      </p:cBhvr>
                                    </p:animEffect>
                                  </p:childTnLst>
                                </p:cTn>
                              </p:par>
                            </p:childTnLst>
                          </p:cTn>
                        </p:par>
                        <p:par>
                          <p:cTn id="43" fill="hold">
                            <p:stCondLst>
                              <p:cond delay="17500"/>
                            </p:stCondLst>
                            <p:childTnLst>
                              <p:par>
                                <p:cTn id="44" presetID="42" presetClass="entr" presetSubtype="0" fill="hold" nodeType="afterEffect">
                                  <p:stCondLst>
                                    <p:cond delay="0"/>
                                  </p:stCondLst>
                                  <p:childTnLst>
                                    <p:set>
                                      <p:cBhvr>
                                        <p:cTn id="45" dur="1" fill="hold">
                                          <p:stCondLst>
                                            <p:cond delay="0"/>
                                          </p:stCondLst>
                                        </p:cTn>
                                        <p:tgtEl>
                                          <p:spTgt spid="2">
                                            <p:txEl>
                                              <p:pRg st="3" end="3"/>
                                            </p:txEl>
                                          </p:spTgt>
                                        </p:tgtEl>
                                        <p:attrNameLst>
                                          <p:attrName>style.visibility</p:attrName>
                                        </p:attrNameLst>
                                      </p:cBhvr>
                                      <p:to>
                                        <p:strVal val="visible"/>
                                      </p:to>
                                    </p:set>
                                    <p:animEffect transition="in" filter="fade">
                                      <p:cBhvr>
                                        <p:cTn id="46" dur="4000"/>
                                        <p:tgtEl>
                                          <p:spTgt spid="2">
                                            <p:txEl>
                                              <p:pRg st="3" end="3"/>
                                            </p:txEl>
                                          </p:spTgt>
                                        </p:tgtEl>
                                      </p:cBhvr>
                                    </p:animEffect>
                                    <p:anim calcmode="lin" valueType="num">
                                      <p:cBhvr>
                                        <p:cTn id="47" dur="4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48" dur="4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par>
                          <p:cTn id="49" fill="hold">
                            <p:stCondLst>
                              <p:cond delay="21500"/>
                            </p:stCondLst>
                            <p:childTnLst>
                              <p:par>
                                <p:cTn id="50" presetID="42" presetClass="entr" presetSubtype="0" fill="hold" nodeType="afterEffect">
                                  <p:stCondLst>
                                    <p:cond delay="0"/>
                                  </p:stCondLst>
                                  <p:childTnLst>
                                    <p:set>
                                      <p:cBhvr>
                                        <p:cTn id="51" dur="1" fill="hold">
                                          <p:stCondLst>
                                            <p:cond delay="0"/>
                                          </p:stCondLst>
                                        </p:cTn>
                                        <p:tgtEl>
                                          <p:spTgt spid="2">
                                            <p:txEl>
                                              <p:pRg st="5" end="5"/>
                                            </p:txEl>
                                          </p:spTgt>
                                        </p:tgtEl>
                                        <p:attrNameLst>
                                          <p:attrName>style.visibility</p:attrName>
                                        </p:attrNameLst>
                                      </p:cBhvr>
                                      <p:to>
                                        <p:strVal val="visible"/>
                                      </p:to>
                                    </p:set>
                                    <p:animEffect transition="in" filter="fade">
                                      <p:cBhvr>
                                        <p:cTn id="52" dur="4000"/>
                                        <p:tgtEl>
                                          <p:spTgt spid="2">
                                            <p:txEl>
                                              <p:pRg st="5" end="5"/>
                                            </p:txEl>
                                          </p:spTgt>
                                        </p:tgtEl>
                                      </p:cBhvr>
                                    </p:animEffect>
                                    <p:anim calcmode="lin" valueType="num">
                                      <p:cBhvr>
                                        <p:cTn id="53" dur="4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54" dur="4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55" fill="hold">
                            <p:stCondLst>
                              <p:cond delay="25500"/>
                            </p:stCondLst>
                            <p:childTnLst>
                              <p:par>
                                <p:cTn id="56" presetID="42" presetClass="entr" presetSubtype="0" fill="hold" nodeType="afterEffect">
                                  <p:stCondLst>
                                    <p:cond delay="0"/>
                                  </p:stCondLst>
                                  <p:childTnLst>
                                    <p:set>
                                      <p:cBhvr>
                                        <p:cTn id="57" dur="1" fill="hold">
                                          <p:stCondLst>
                                            <p:cond delay="0"/>
                                          </p:stCondLst>
                                        </p:cTn>
                                        <p:tgtEl>
                                          <p:spTgt spid="2">
                                            <p:txEl>
                                              <p:pRg st="6" end="6"/>
                                            </p:txEl>
                                          </p:spTgt>
                                        </p:tgtEl>
                                        <p:attrNameLst>
                                          <p:attrName>style.visibility</p:attrName>
                                        </p:attrNameLst>
                                      </p:cBhvr>
                                      <p:to>
                                        <p:strVal val="visible"/>
                                      </p:to>
                                    </p:set>
                                    <p:animEffect transition="in" filter="fade">
                                      <p:cBhvr>
                                        <p:cTn id="58" dur="4000"/>
                                        <p:tgtEl>
                                          <p:spTgt spid="2">
                                            <p:txEl>
                                              <p:pRg st="6" end="6"/>
                                            </p:txEl>
                                          </p:spTgt>
                                        </p:tgtEl>
                                      </p:cBhvr>
                                    </p:animEffect>
                                    <p:anim calcmode="lin" valueType="num">
                                      <p:cBhvr>
                                        <p:cTn id="59" dur="4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60" dur="4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61" fill="hold">
                            <p:stCondLst>
                              <p:cond delay="29500"/>
                            </p:stCondLst>
                            <p:childTnLst>
                              <p:par>
                                <p:cTn id="62" presetID="42" presetClass="entr" presetSubtype="0" fill="hold" nodeType="afterEffect">
                                  <p:stCondLst>
                                    <p:cond delay="0"/>
                                  </p:stCondLst>
                                  <p:childTnLst>
                                    <p:set>
                                      <p:cBhvr>
                                        <p:cTn id="63" dur="1" fill="hold">
                                          <p:stCondLst>
                                            <p:cond delay="0"/>
                                          </p:stCondLst>
                                        </p:cTn>
                                        <p:tgtEl>
                                          <p:spTgt spid="2">
                                            <p:txEl>
                                              <p:pRg st="7" end="7"/>
                                            </p:txEl>
                                          </p:spTgt>
                                        </p:tgtEl>
                                        <p:attrNameLst>
                                          <p:attrName>style.visibility</p:attrName>
                                        </p:attrNameLst>
                                      </p:cBhvr>
                                      <p:to>
                                        <p:strVal val="visible"/>
                                      </p:to>
                                    </p:set>
                                    <p:animEffect transition="in" filter="fade">
                                      <p:cBhvr>
                                        <p:cTn id="64" dur="4000"/>
                                        <p:tgtEl>
                                          <p:spTgt spid="2">
                                            <p:txEl>
                                              <p:pRg st="7" end="7"/>
                                            </p:txEl>
                                          </p:spTgt>
                                        </p:tgtEl>
                                      </p:cBhvr>
                                    </p:animEffect>
                                    <p:anim calcmode="lin" valueType="num">
                                      <p:cBhvr>
                                        <p:cTn id="65" dur="4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66" dur="4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67" fill="hold">
                            <p:stCondLst>
                              <p:cond delay="33500"/>
                            </p:stCondLst>
                            <p:childTnLst>
                              <p:par>
                                <p:cTn id="68" presetID="42" presetClass="entr" presetSubtype="0" fill="hold" nodeType="afterEffect">
                                  <p:stCondLst>
                                    <p:cond delay="0"/>
                                  </p:stCondLst>
                                  <p:childTnLst>
                                    <p:set>
                                      <p:cBhvr>
                                        <p:cTn id="69" dur="1" fill="hold">
                                          <p:stCondLst>
                                            <p:cond delay="0"/>
                                          </p:stCondLst>
                                        </p:cTn>
                                        <p:tgtEl>
                                          <p:spTgt spid="2">
                                            <p:txEl>
                                              <p:pRg st="9" end="9"/>
                                            </p:txEl>
                                          </p:spTgt>
                                        </p:tgtEl>
                                        <p:attrNameLst>
                                          <p:attrName>style.visibility</p:attrName>
                                        </p:attrNameLst>
                                      </p:cBhvr>
                                      <p:to>
                                        <p:strVal val="visible"/>
                                      </p:to>
                                    </p:set>
                                    <p:animEffect transition="in" filter="fade">
                                      <p:cBhvr>
                                        <p:cTn id="70" dur="4000"/>
                                        <p:tgtEl>
                                          <p:spTgt spid="2">
                                            <p:txEl>
                                              <p:pRg st="9" end="9"/>
                                            </p:txEl>
                                          </p:spTgt>
                                        </p:tgtEl>
                                      </p:cBhvr>
                                    </p:animEffect>
                                    <p:anim calcmode="lin" valueType="num">
                                      <p:cBhvr>
                                        <p:cTn id="71" dur="4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72" dur="4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par>
                          <p:cTn id="73" fill="hold">
                            <p:stCondLst>
                              <p:cond delay="37500"/>
                            </p:stCondLst>
                            <p:childTnLst>
                              <p:par>
                                <p:cTn id="74" presetID="42" presetClass="entr" presetSubtype="0" fill="hold" nodeType="afterEffect">
                                  <p:stCondLst>
                                    <p:cond delay="0"/>
                                  </p:stCondLst>
                                  <p:childTnLst>
                                    <p:set>
                                      <p:cBhvr>
                                        <p:cTn id="75" dur="1" fill="hold">
                                          <p:stCondLst>
                                            <p:cond delay="0"/>
                                          </p:stCondLst>
                                        </p:cTn>
                                        <p:tgtEl>
                                          <p:spTgt spid="2">
                                            <p:txEl>
                                              <p:pRg st="10" end="10"/>
                                            </p:txEl>
                                          </p:spTgt>
                                        </p:tgtEl>
                                        <p:attrNameLst>
                                          <p:attrName>style.visibility</p:attrName>
                                        </p:attrNameLst>
                                      </p:cBhvr>
                                      <p:to>
                                        <p:strVal val="visible"/>
                                      </p:to>
                                    </p:set>
                                    <p:animEffect transition="in" filter="fade">
                                      <p:cBhvr>
                                        <p:cTn id="76" dur="4000"/>
                                        <p:tgtEl>
                                          <p:spTgt spid="2">
                                            <p:txEl>
                                              <p:pRg st="10" end="10"/>
                                            </p:txEl>
                                          </p:spTgt>
                                        </p:tgtEl>
                                      </p:cBhvr>
                                    </p:animEffect>
                                    <p:anim calcmode="lin" valueType="num">
                                      <p:cBhvr>
                                        <p:cTn id="77" dur="4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78" dur="4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par>
                          <p:cTn id="79" fill="hold">
                            <p:stCondLst>
                              <p:cond delay="41500"/>
                            </p:stCondLst>
                            <p:childTnLst>
                              <p:par>
                                <p:cTn id="80" presetID="42" presetClass="entr" presetSubtype="0" fill="hold" nodeType="afterEffect">
                                  <p:stCondLst>
                                    <p:cond delay="0"/>
                                  </p:stCondLst>
                                  <p:childTnLst>
                                    <p:set>
                                      <p:cBhvr>
                                        <p:cTn id="81" dur="1" fill="hold">
                                          <p:stCondLst>
                                            <p:cond delay="0"/>
                                          </p:stCondLst>
                                        </p:cTn>
                                        <p:tgtEl>
                                          <p:spTgt spid="2">
                                            <p:txEl>
                                              <p:pRg st="11" end="11"/>
                                            </p:txEl>
                                          </p:spTgt>
                                        </p:tgtEl>
                                        <p:attrNameLst>
                                          <p:attrName>style.visibility</p:attrName>
                                        </p:attrNameLst>
                                      </p:cBhvr>
                                      <p:to>
                                        <p:strVal val="visible"/>
                                      </p:to>
                                    </p:set>
                                    <p:animEffect transition="in" filter="fade">
                                      <p:cBhvr>
                                        <p:cTn id="82" dur="4000"/>
                                        <p:tgtEl>
                                          <p:spTgt spid="2">
                                            <p:txEl>
                                              <p:pRg st="11" end="11"/>
                                            </p:txEl>
                                          </p:spTgt>
                                        </p:tgtEl>
                                      </p:cBhvr>
                                    </p:animEffect>
                                    <p:anim calcmode="lin" valueType="num">
                                      <p:cBhvr>
                                        <p:cTn id="83" dur="4000" fill="hold"/>
                                        <p:tgtEl>
                                          <p:spTgt spid="2">
                                            <p:txEl>
                                              <p:pRg st="11" end="11"/>
                                            </p:txEl>
                                          </p:spTgt>
                                        </p:tgtEl>
                                        <p:attrNameLst>
                                          <p:attrName>ppt_x</p:attrName>
                                        </p:attrNameLst>
                                      </p:cBhvr>
                                      <p:tavLst>
                                        <p:tav tm="0">
                                          <p:val>
                                            <p:strVal val="#ppt_x"/>
                                          </p:val>
                                        </p:tav>
                                        <p:tav tm="100000">
                                          <p:val>
                                            <p:strVal val="#ppt_x"/>
                                          </p:val>
                                        </p:tav>
                                      </p:tavLst>
                                    </p:anim>
                                    <p:anim calcmode="lin" valueType="num">
                                      <p:cBhvr>
                                        <p:cTn id="84" dur="4000" fill="hold"/>
                                        <p:tgtEl>
                                          <p:spTgt spid="2">
                                            <p:txEl>
                                              <p:pRg st="11" end="11"/>
                                            </p:txEl>
                                          </p:spTgt>
                                        </p:tgtEl>
                                        <p:attrNameLst>
                                          <p:attrName>ppt_y</p:attrName>
                                        </p:attrNameLst>
                                      </p:cBhvr>
                                      <p:tavLst>
                                        <p:tav tm="0">
                                          <p:val>
                                            <p:strVal val="#ppt_y+.1"/>
                                          </p:val>
                                        </p:tav>
                                        <p:tav tm="100000">
                                          <p:val>
                                            <p:strVal val="#ppt_y"/>
                                          </p:val>
                                        </p:tav>
                                      </p:tavLst>
                                    </p:anim>
                                  </p:childTnLst>
                                </p:cTn>
                              </p:par>
                            </p:childTnLst>
                          </p:cTn>
                        </p:par>
                        <p:par>
                          <p:cTn id="85" fill="hold">
                            <p:stCondLst>
                              <p:cond delay="45500"/>
                            </p:stCondLst>
                            <p:childTnLst>
                              <p:par>
                                <p:cTn id="86" presetID="42" presetClass="entr" presetSubtype="0" fill="hold" nodeType="afterEffect">
                                  <p:stCondLst>
                                    <p:cond delay="0"/>
                                  </p:stCondLst>
                                  <p:childTnLst>
                                    <p:set>
                                      <p:cBhvr>
                                        <p:cTn id="87" dur="1" fill="hold">
                                          <p:stCondLst>
                                            <p:cond delay="0"/>
                                          </p:stCondLst>
                                        </p:cTn>
                                        <p:tgtEl>
                                          <p:spTgt spid="2">
                                            <p:txEl>
                                              <p:pRg st="12" end="12"/>
                                            </p:txEl>
                                          </p:spTgt>
                                        </p:tgtEl>
                                        <p:attrNameLst>
                                          <p:attrName>style.visibility</p:attrName>
                                        </p:attrNameLst>
                                      </p:cBhvr>
                                      <p:to>
                                        <p:strVal val="visible"/>
                                      </p:to>
                                    </p:set>
                                    <p:animEffect transition="in" filter="fade">
                                      <p:cBhvr>
                                        <p:cTn id="88" dur="4000"/>
                                        <p:tgtEl>
                                          <p:spTgt spid="2">
                                            <p:txEl>
                                              <p:pRg st="12" end="12"/>
                                            </p:txEl>
                                          </p:spTgt>
                                        </p:tgtEl>
                                      </p:cBhvr>
                                    </p:animEffect>
                                    <p:anim calcmode="lin" valueType="num">
                                      <p:cBhvr>
                                        <p:cTn id="89" dur="4000" fill="hold"/>
                                        <p:tgtEl>
                                          <p:spTgt spid="2">
                                            <p:txEl>
                                              <p:pRg st="12" end="12"/>
                                            </p:txEl>
                                          </p:spTgt>
                                        </p:tgtEl>
                                        <p:attrNameLst>
                                          <p:attrName>ppt_x</p:attrName>
                                        </p:attrNameLst>
                                      </p:cBhvr>
                                      <p:tavLst>
                                        <p:tav tm="0">
                                          <p:val>
                                            <p:strVal val="#ppt_x"/>
                                          </p:val>
                                        </p:tav>
                                        <p:tav tm="100000">
                                          <p:val>
                                            <p:strVal val="#ppt_x"/>
                                          </p:val>
                                        </p:tav>
                                      </p:tavLst>
                                    </p:anim>
                                    <p:anim calcmode="lin" valueType="num">
                                      <p:cBhvr>
                                        <p:cTn id="90" dur="4000" fill="hold"/>
                                        <p:tgtEl>
                                          <p:spTgt spid="2">
                                            <p:txEl>
                                              <p:pRg st="12" end="12"/>
                                            </p:txEl>
                                          </p:spTgt>
                                        </p:tgtEl>
                                        <p:attrNameLst>
                                          <p:attrName>ppt_y</p:attrName>
                                        </p:attrNameLst>
                                      </p:cBhvr>
                                      <p:tavLst>
                                        <p:tav tm="0">
                                          <p:val>
                                            <p:strVal val="#ppt_y+.1"/>
                                          </p:val>
                                        </p:tav>
                                        <p:tav tm="100000">
                                          <p:val>
                                            <p:strVal val="#ppt_y"/>
                                          </p:val>
                                        </p:tav>
                                      </p:tavLst>
                                    </p:anim>
                                  </p:childTnLst>
                                </p:cTn>
                              </p:par>
                            </p:childTnLst>
                          </p:cTn>
                        </p:par>
                        <p:par>
                          <p:cTn id="91" fill="hold">
                            <p:stCondLst>
                              <p:cond delay="49500"/>
                            </p:stCondLst>
                            <p:childTnLst>
                              <p:par>
                                <p:cTn id="92" presetID="15" presetClass="entr" presetSubtype="0" fill="hold" grpId="0" nodeType="afterEffect">
                                  <p:stCondLst>
                                    <p:cond delay="0"/>
                                  </p:stCondLst>
                                  <p:childTnLst>
                                    <p:set>
                                      <p:cBhvr>
                                        <p:cTn id="93" dur="1" fill="hold">
                                          <p:stCondLst>
                                            <p:cond delay="0"/>
                                          </p:stCondLst>
                                        </p:cTn>
                                        <p:tgtEl>
                                          <p:spTgt spid="3"/>
                                        </p:tgtEl>
                                        <p:attrNameLst>
                                          <p:attrName>style.visibility</p:attrName>
                                        </p:attrNameLst>
                                      </p:cBhvr>
                                      <p:to>
                                        <p:strVal val="visible"/>
                                      </p:to>
                                    </p:set>
                                    <p:anim calcmode="lin" valueType="num">
                                      <p:cBhvr>
                                        <p:cTn id="94" dur="4500" fill="hold"/>
                                        <p:tgtEl>
                                          <p:spTgt spid="3"/>
                                        </p:tgtEl>
                                        <p:attrNameLst>
                                          <p:attrName>ppt_w</p:attrName>
                                        </p:attrNameLst>
                                      </p:cBhvr>
                                      <p:tavLst>
                                        <p:tav tm="0">
                                          <p:val>
                                            <p:fltVal val="0"/>
                                          </p:val>
                                        </p:tav>
                                        <p:tav tm="100000">
                                          <p:val>
                                            <p:strVal val="#ppt_w"/>
                                          </p:val>
                                        </p:tav>
                                      </p:tavLst>
                                    </p:anim>
                                    <p:anim calcmode="lin" valueType="num">
                                      <p:cBhvr>
                                        <p:cTn id="95" dur="4500" fill="hold"/>
                                        <p:tgtEl>
                                          <p:spTgt spid="3"/>
                                        </p:tgtEl>
                                        <p:attrNameLst>
                                          <p:attrName>ppt_h</p:attrName>
                                        </p:attrNameLst>
                                      </p:cBhvr>
                                      <p:tavLst>
                                        <p:tav tm="0">
                                          <p:val>
                                            <p:fltVal val="0"/>
                                          </p:val>
                                        </p:tav>
                                        <p:tav tm="100000">
                                          <p:val>
                                            <p:strVal val="#ppt_h"/>
                                          </p:val>
                                        </p:tav>
                                      </p:tavLst>
                                    </p:anim>
                                    <p:anim calcmode="lin" valueType="num">
                                      <p:cBhvr>
                                        <p:cTn id="96" dur="4500" fill="hold"/>
                                        <p:tgtEl>
                                          <p:spTgt spid="3"/>
                                        </p:tgtEl>
                                        <p:attrNameLst>
                                          <p:attrName>ppt_x</p:attrName>
                                        </p:attrNameLst>
                                      </p:cBhvr>
                                      <p:tavLst>
                                        <p:tav tm="0" fmla="#ppt_x+(cos(-2*pi*(1-$))*-#ppt_x-sin(-2*pi*(1-$))*(1-#ppt_y))*(1-$)">
                                          <p:val>
                                            <p:fltVal val="0"/>
                                          </p:val>
                                        </p:tav>
                                        <p:tav tm="100000">
                                          <p:val>
                                            <p:fltVal val="1"/>
                                          </p:val>
                                        </p:tav>
                                      </p:tavLst>
                                    </p:anim>
                                    <p:anim calcmode="lin" valueType="num">
                                      <p:cBhvr>
                                        <p:cTn id="97" dur="45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REFAZENDO SÃO LOURENÇO UM PARAISO DA MANTIQUEIRA">
  <a:themeElements>
    <a:clrScheme name="Adjacê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NEGRINHO DO PASTOREIO, A LENDA reformatar cheio de dramas</Template>
  <TotalTime>61</TotalTime>
  <Words>1557</Words>
  <Application>Microsoft Office PowerPoint</Application>
  <PresentationFormat>Apresentação na tela (16:9)</PresentationFormat>
  <Paragraphs>80</Paragraphs>
  <Slides>23</Slides>
  <Notes>1</Notes>
  <HiddenSlides>0</HiddenSlides>
  <MMClips>0</MMClips>
  <ScaleCrop>false</ScaleCrop>
  <HeadingPairs>
    <vt:vector size="6" baseType="variant">
      <vt:variant>
        <vt:lpstr>Fontes usadas</vt:lpstr>
      </vt:variant>
      <vt:variant>
        <vt:i4>12</vt:i4>
      </vt:variant>
      <vt:variant>
        <vt:lpstr>Tema</vt:lpstr>
      </vt:variant>
      <vt:variant>
        <vt:i4>2</vt:i4>
      </vt:variant>
      <vt:variant>
        <vt:lpstr>Títulos de slides</vt:lpstr>
      </vt:variant>
      <vt:variant>
        <vt:i4>23</vt:i4>
      </vt:variant>
    </vt:vector>
  </HeadingPairs>
  <TitlesOfParts>
    <vt:vector size="37" baseType="lpstr">
      <vt:lpstr>Aharoni</vt:lpstr>
      <vt:lpstr>Arial</vt:lpstr>
      <vt:lpstr>Arial Black</vt:lpstr>
      <vt:lpstr>Bradley Hand ITC</vt:lpstr>
      <vt:lpstr>Britannic Bold</vt:lpstr>
      <vt:lpstr>Calibri</vt:lpstr>
      <vt:lpstr>Cambria</vt:lpstr>
      <vt:lpstr>Chiller</vt:lpstr>
      <vt:lpstr>David</vt:lpstr>
      <vt:lpstr>Maiandra GD</vt:lpstr>
      <vt:lpstr>Times New Roman</vt:lpstr>
      <vt:lpstr>Wingdings 2</vt:lpstr>
      <vt:lpstr>REFAZENDO SÃO LOURENÇO UM PARAISO DA MANTIQUEIRA</vt:lpstr>
      <vt:lpstr>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6</cp:revision>
  <dcterms:created xsi:type="dcterms:W3CDTF">2020-08-27T17:26:58Z</dcterms:created>
  <dcterms:modified xsi:type="dcterms:W3CDTF">2020-08-27T18:28:56Z</dcterms:modified>
  <cp:contentStatus/>
</cp:coreProperties>
</file>