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57" r:id="rId3"/>
    <p:sldId id="259" r:id="rId4"/>
    <p:sldId id="261" r:id="rId5"/>
    <p:sldId id="260" r:id="rId6"/>
    <p:sldId id="262" r:id="rId7"/>
    <p:sldId id="263" r:id="rId8"/>
    <p:sldId id="269" r:id="rId9"/>
    <p:sldId id="267" r:id="rId10"/>
    <p:sldId id="268" r:id="rId11"/>
    <p:sldId id="271" r:id="rId12"/>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p:cViewPr varScale="1">
        <p:scale>
          <a:sx n="86" d="100"/>
          <a:sy n="86" d="100"/>
        </p:scale>
        <p:origin x="562"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240EB-2759-4CED-8D3B-3A701BE26DAD}" type="datetimeFigureOut">
              <a:rPr lang="pt-BR" smtClean="0"/>
              <a:t>16/08/2021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786E24-082C-4B07-A3C9-116375E952B8}" type="slidenum">
              <a:rPr lang="pt-BR" smtClean="0"/>
              <a:t>‹nº›</a:t>
            </a:fld>
            <a:endParaRPr lang="pt-BR"/>
          </a:p>
        </p:txBody>
      </p:sp>
    </p:spTree>
    <p:extLst>
      <p:ext uri="{BB962C8B-B14F-4D97-AF65-F5344CB8AC3E}">
        <p14:creationId xmlns:p14="http://schemas.microsoft.com/office/powerpoint/2010/main" val="3580270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10</a:t>
            </a:fld>
            <a:endParaRPr lang="pt-BR" dirty="0">
              <a:solidFill>
                <a:prstClr val="black"/>
              </a:solidFill>
            </a:endParaRPr>
          </a:p>
        </p:txBody>
      </p:sp>
    </p:spTree>
    <p:extLst>
      <p:ext uri="{BB962C8B-B14F-4D97-AF65-F5344CB8AC3E}">
        <p14:creationId xmlns:p14="http://schemas.microsoft.com/office/powerpoint/2010/main" val="2461657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6"/>
            <a:ext cx="10363200" cy="1470025"/>
          </a:xfrm>
        </p:spPr>
        <p:txBody>
          <a:bodyPr/>
          <a:lstStyle/>
          <a:p>
            <a:r>
              <a:rPr lang="pt-BR"/>
              <a:t>Clique para editar o título Mestre</a:t>
            </a: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1033919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328732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197603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315071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2130333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3623485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4226595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939981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105256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2671077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t>‹nº›</a:t>
            </a:fld>
            <a:endParaRPr lang="pt-BR" dirty="0"/>
          </a:p>
        </p:txBody>
      </p:sp>
    </p:spTree>
    <p:extLst>
      <p:ext uri="{BB962C8B-B14F-4D97-AF65-F5344CB8AC3E}">
        <p14:creationId xmlns:p14="http://schemas.microsoft.com/office/powerpoint/2010/main" val="451030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29" name="Título 28"/>
          <p:cNvSpPr>
            <a:spLocks noGrp="1"/>
          </p:cNvSpPr>
          <p:nvPr>
            <p:ph type="ctrTitle"/>
          </p:nvPr>
        </p:nvSpPr>
        <p:spPr>
          <a:xfrm>
            <a:off x="508012" y="4853419"/>
            <a:ext cx="11277601" cy="1222375"/>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508012" y="3886200"/>
            <a:ext cx="11277601" cy="914400"/>
          </a:xfrm>
        </p:spPr>
        <p:txBody>
          <a:bodyPr anchor="b"/>
          <a:lstStyle>
            <a:lvl1pPr marL="0" indent="0" algn="l">
              <a:buNone/>
              <a:defRPr sz="3200">
                <a:solidFill>
                  <a:schemeClr val="tx2">
                    <a:shade val="75000"/>
                  </a:schemeClr>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103839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6"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27036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white"/>
              </a:solidFill>
              <a:cs typeface="Arial" charset="0"/>
            </a:endParaRPr>
          </a:p>
        </p:txBody>
      </p:sp>
      <p:sp>
        <p:nvSpPr>
          <p:cNvPr id="6" name="Espaço Reservado para Texto 5"/>
          <p:cNvSpPr>
            <a:spLocks noGrp="1"/>
          </p:cNvSpPr>
          <p:nvPr>
            <p:ph type="body" idx="1"/>
          </p:nvPr>
        </p:nvSpPr>
        <p:spPr>
          <a:xfrm>
            <a:off x="508012" y="1676410"/>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6" y="2947094"/>
            <a:ext cx="11582401" cy="1184825"/>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3002747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0" y="457201"/>
            <a:ext cx="11582401" cy="841248"/>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6197610"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463758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375273"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375273"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3"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3"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val="3208957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0" y="457201"/>
            <a:ext cx="11582401" cy="841248"/>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196983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82346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3"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Título 11"/>
          <p:cNvSpPr>
            <a:spLocks noGrp="1"/>
          </p:cNvSpPr>
          <p:nvPr>
            <p:ph type="title"/>
          </p:nvPr>
        </p:nvSpPr>
        <p:spPr>
          <a:xfrm>
            <a:off x="609612" y="5486403"/>
            <a:ext cx="11277601" cy="520700"/>
          </a:xfrm>
        </p:spPr>
        <p:txBody>
          <a:bodyPr anchor="ctr"/>
          <a:lstStyle>
            <a:lvl1pPr algn="l">
              <a:buNone/>
              <a:defRPr sz="2667"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0712341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507999" y="5533227"/>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2267970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62793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609615" y="549284"/>
            <a:ext cx="8331199" cy="5851525"/>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16/08/2021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59653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83C8D7-4055-45B2-9C62-EB29283BE9C3}" type="datetimeFigureOut">
              <a:rPr lang="pt-BR" smtClean="0"/>
              <a:t>16/08/2021</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63C84-61BE-46F1-BFBC-717D1E5147F7}" type="slidenum">
              <a:rPr lang="pt-BR" smtClean="0"/>
              <a:t>‹nº›</a:t>
            </a:fld>
            <a:endParaRPr lang="pt-BR" dirty="0"/>
          </a:p>
        </p:txBody>
      </p:sp>
    </p:spTree>
    <p:extLst>
      <p:ext uri="{BB962C8B-B14F-4D97-AF65-F5344CB8AC3E}">
        <p14:creationId xmlns:p14="http://schemas.microsoft.com/office/powerpoint/2010/main" val="3015652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8" name="Espaço Reservado para Texto 7"/>
          <p:cNvSpPr>
            <a:spLocks noGrp="1"/>
          </p:cNvSpPr>
          <p:nvPr>
            <p:ph type="body" idx="1"/>
          </p:nvPr>
        </p:nvSpPr>
        <p:spPr>
          <a:xfrm>
            <a:off x="406414" y="1554165"/>
            <a:ext cx="11582401" cy="4525963"/>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16/08/2021</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10972813"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406414" y="457200"/>
            <a:ext cx="11582401" cy="83820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Conector reto 11"/>
          <p:cNvSpPr>
            <a:spLocks noChangeShapeType="1"/>
          </p:cNvSpPr>
          <p:nvPr/>
        </p:nvSpPr>
        <p:spPr bwMode="auto">
          <a:xfrm>
            <a:off x="685813"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val="704463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89" indent="-457189"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75" indent="-380990"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62" indent="-3047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547" indent="-304792"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131"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716"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301" indent="-304792"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886" indent="-304792"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470" indent="-304792"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audio" Target="../media/audio2.wav"/><Relationship Id="rId3" Type="http://schemas.openxmlformats.org/officeDocument/2006/relationships/audio" Target="../media/audio2.wav"/><Relationship Id="rId7" Type="http://schemas.openxmlformats.org/officeDocument/2006/relationships/hyperlink" Target="http://vendraminiletras.blogspot.co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3.jpg"/><Relationship Id="rId5" Type="http://schemas.openxmlformats.org/officeDocument/2006/relationships/image" Target="../media/image12.gif"/><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3" name="Canto dobrado 2"/>
          <p:cNvSpPr/>
          <p:nvPr/>
        </p:nvSpPr>
        <p:spPr>
          <a:xfrm rot="21247606">
            <a:off x="823868" y="1099828"/>
            <a:ext cx="10667557" cy="1650742"/>
          </a:xfrm>
          <a:prstGeom prst="foldedCorner">
            <a:avLst>
              <a:gd name="adj" fmla="val 0"/>
            </a:avLst>
          </a:prstGeom>
          <a:noFill/>
          <a:effectLst>
            <a:innerShdw blurRad="63500" dist="50800" dir="8100000">
              <a:prstClr val="black">
                <a:alpha val="50000"/>
              </a:prstClr>
            </a:innerShdw>
          </a:effectLst>
        </p:spPr>
        <p:txBody>
          <a:bodyPr wrap="square" lIns="91440" tIns="45720" rIns="91440" bIns="45720">
            <a:prstTxWarp prst="textDeflateBottom">
              <a:avLst>
                <a:gd name="adj" fmla="val 36552"/>
              </a:avLst>
            </a:prstTxWarp>
            <a:spAutoFit/>
          </a:bodyPr>
          <a:lstStyle/>
          <a:p>
            <a:pPr algn="ctr"/>
            <a:r>
              <a:rPr lang="pt-BR" sz="4800" b="1" dirty="0">
                <a:ln w="22225">
                  <a:solidFill>
                    <a:schemeClr val="accent2"/>
                  </a:solidFill>
                  <a:prstDash val="solid"/>
                </a:ln>
                <a:solidFill>
                  <a:schemeClr val="accent2">
                    <a:lumMod val="40000"/>
                    <a:lumOff val="60000"/>
                  </a:schemeClr>
                </a:solidFill>
              </a:rPr>
              <a:t>SEGREDOS  DE  UMA  ERA  DOURADA</a:t>
            </a:r>
          </a:p>
        </p:txBody>
      </p:sp>
      <p:sp>
        <p:nvSpPr>
          <p:cNvPr id="6" name="Rectangle 33"/>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
        <p:nvSpPr>
          <p:cNvPr id="4" name="Retângulo 3"/>
          <p:cNvSpPr/>
          <p:nvPr/>
        </p:nvSpPr>
        <p:spPr>
          <a:xfrm>
            <a:off x="10488488" y="5373216"/>
            <a:ext cx="1512168" cy="1384995"/>
          </a:xfrm>
          <a:prstGeom prst="rect">
            <a:avLst/>
          </a:prstGeom>
        </p:spPr>
        <p:txBody>
          <a:bodyPr wrap="square">
            <a:spAutoFit/>
          </a:bodyPr>
          <a:lstStyle/>
          <a:p>
            <a:pPr lvl="0" algn="ctr" fontAlgn="base">
              <a:spcBef>
                <a:spcPct val="0"/>
              </a:spcBef>
              <a:spcAft>
                <a:spcPct val="0"/>
              </a:spcAft>
            </a:pPr>
            <a:r>
              <a:rPr lang="pt-BR" sz="2000" dirty="0">
                <a:solidFill>
                  <a:srgbClr val="FFFF00"/>
                </a:solidFill>
                <a:latin typeface="Cooper Black" panose="0208090404030B020404" pitchFamily="18" charset="0"/>
              </a:rPr>
              <a:t>Angel</a:t>
            </a:r>
          </a:p>
          <a:p>
            <a:pPr lvl="0" algn="ctr" fontAlgn="base">
              <a:spcBef>
                <a:spcPct val="0"/>
              </a:spcBef>
              <a:spcAft>
                <a:spcPct val="0"/>
              </a:spcAft>
            </a:pPr>
            <a:endParaRPr lang="pt-BR" sz="2000" dirty="0">
              <a:solidFill>
                <a:srgbClr val="FF0000"/>
              </a:solidFill>
              <a:latin typeface="Cooper Black" panose="0208090404030B020404" pitchFamily="18" charset="0"/>
            </a:endParaRPr>
          </a:p>
          <a:p>
            <a:pPr lvl="0" algn="ctr" fontAlgn="base">
              <a:spcBef>
                <a:spcPct val="0"/>
              </a:spcBef>
              <a:spcAft>
                <a:spcPct val="0"/>
              </a:spcAft>
            </a:pPr>
            <a:endParaRPr lang="pt-BR" sz="2000" dirty="0">
              <a:solidFill>
                <a:srgbClr val="FF0000"/>
              </a:solidFill>
              <a:latin typeface="Cooper Black" panose="0208090404030B020404" pitchFamily="18" charset="0"/>
            </a:endParaRPr>
          </a:p>
          <a:p>
            <a:pPr lvl="0" algn="ctr" fontAlgn="base">
              <a:spcBef>
                <a:spcPct val="0"/>
              </a:spcBef>
              <a:spcAft>
                <a:spcPct val="0"/>
              </a:spcAft>
            </a:pPr>
            <a:r>
              <a:rPr lang="pt-BR" sz="1200" dirty="0">
                <a:solidFill>
                  <a:srgbClr val="00B0F0"/>
                </a:solidFill>
                <a:latin typeface="Cooper Black" panose="0208090404030B020404" pitchFamily="18" charset="0"/>
              </a:rPr>
              <a:t>Orquestra  Ernesto Cortázar</a:t>
            </a:r>
            <a:endParaRPr lang="pt-BR" sz="1000" dirty="0">
              <a:solidFill>
                <a:srgbClr val="00B0F0"/>
              </a:solidFill>
              <a:latin typeface="Bodoni MT Black" panose="02070A03080606020203" pitchFamily="18" charset="0"/>
            </a:endParaRPr>
          </a:p>
        </p:txBody>
      </p:sp>
      <p:sp>
        <p:nvSpPr>
          <p:cNvPr id="7" name="CaixaDeTexto 6">
            <a:extLst>
              <a:ext uri="{FF2B5EF4-FFF2-40B4-BE49-F238E27FC236}">
                <a16:creationId xmlns:a16="http://schemas.microsoft.com/office/drawing/2014/main" id="{A1347510-AA6D-42BC-A982-49E04337CFA5}"/>
              </a:ext>
            </a:extLst>
          </p:cNvPr>
          <p:cNvSpPr txBox="1"/>
          <p:nvPr/>
        </p:nvSpPr>
        <p:spPr>
          <a:xfrm>
            <a:off x="335360" y="3292030"/>
            <a:ext cx="6152224" cy="2862322"/>
          </a:xfrm>
          <a:prstGeom prst="rect">
            <a:avLst/>
          </a:prstGeom>
          <a:noFill/>
        </p:spPr>
        <p:txBody>
          <a:bodyPr wrap="square">
            <a:spAutoFit/>
            <a:scene3d>
              <a:camera prst="perspectiveContrastingRightFacing"/>
              <a:lightRig rig="threePt" dir="t"/>
            </a:scene3d>
          </a:bodyPr>
          <a:lstStyle/>
          <a:p>
            <a:pPr lvl="0" algn="ctr"/>
            <a:r>
              <a:rPr lang="pt-BR" sz="3600" b="1" i="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w Cen MT"/>
              </a:rPr>
              <a:t>Sempre existiu em nossas vidas </a:t>
            </a:r>
          </a:p>
          <a:p>
            <a:pPr lvl="0" algn="ctr"/>
            <a:r>
              <a:rPr lang="pt-BR" sz="3600" b="1" i="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w Cen MT"/>
              </a:rPr>
              <a:t>Cabe a cada um de nós perceber e glorificar</a:t>
            </a:r>
          </a:p>
          <a:p>
            <a:pPr lvl="0" algn="ctr"/>
            <a:r>
              <a:rPr lang="pt-BR" sz="3600" b="1" i="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w Cen MT"/>
              </a:rPr>
              <a:t>esses períodos enquanto durar nossa existência</a:t>
            </a:r>
          </a:p>
        </p:txBody>
      </p:sp>
      <p:pic>
        <p:nvPicPr>
          <p:cNvPr id="8" name="Picture 6" descr="C:\Users\Gogu\Desktop\542516.gif">
            <a:extLst>
              <a:ext uri="{FF2B5EF4-FFF2-40B4-BE49-F238E27FC236}">
                <a16:creationId xmlns:a16="http://schemas.microsoft.com/office/drawing/2014/main" id="{5EF23CC0-6295-4EA8-954B-D53090670988}"/>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96376" y="5739422"/>
            <a:ext cx="792088" cy="56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34184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25000">
        <p15:prstTrans prst="drape"/>
        <p:sndAc>
          <p:stSnd loop="1">
            <p:snd r:embed="rId2" name="Ernesto Cortazar - Angel.wav"/>
          </p:stSnd>
        </p:sndAc>
      </p:transition>
    </mc:Choice>
    <mc:Fallback xmlns="">
      <p:transition spd="slow" advClick="0" advTm="25000">
        <p:fade/>
        <p:sndAc>
          <p:stSnd loop="1">
            <p:snd r:embed="rId5" name="Ernesto Cortazar - Ange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8)">
                                      <p:cBhvr>
                                        <p:cTn id="7" dur="4000"/>
                                        <p:tgtEl>
                                          <p:spTgt spid="3">
                                            <p:txEl>
                                              <p:pRg st="0" end="0"/>
                                            </p:txEl>
                                          </p:spTgt>
                                        </p:tgtEl>
                                      </p:cBhvr>
                                    </p:animEffect>
                                  </p:childTnLst>
                                </p:cTn>
                              </p:par>
                            </p:childTnLst>
                          </p:cTn>
                        </p:par>
                        <p:par>
                          <p:cTn id="8" fill="hold">
                            <p:stCondLst>
                              <p:cond delay="4000"/>
                            </p:stCondLst>
                            <p:childTnLst>
                              <p:par>
                                <p:cTn id="9" presetID="31" presetClass="entr" presetSubtype="0"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3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2" dur="3500" fill="hold"/>
                                        <p:tgtEl>
                                          <p:spTgt spid="7">
                                            <p:txEl>
                                              <p:pRg st="0" end="0"/>
                                            </p:txEl>
                                          </p:spTgt>
                                        </p:tgtEl>
                                        <p:attrNameLst>
                                          <p:attrName>ppt_h</p:attrName>
                                        </p:attrNameLst>
                                      </p:cBhvr>
                                      <p:tavLst>
                                        <p:tav tm="0">
                                          <p:val>
                                            <p:fltVal val="0"/>
                                          </p:val>
                                        </p:tav>
                                        <p:tav tm="100000">
                                          <p:val>
                                            <p:strVal val="#ppt_h"/>
                                          </p:val>
                                        </p:tav>
                                      </p:tavLst>
                                    </p:anim>
                                    <p:anim calcmode="lin" valueType="num">
                                      <p:cBhvr>
                                        <p:cTn id="13" dur="35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14" dur="3500"/>
                                        <p:tgtEl>
                                          <p:spTgt spid="7">
                                            <p:txEl>
                                              <p:pRg st="0" end="0"/>
                                            </p:txEl>
                                          </p:spTgt>
                                        </p:tgtEl>
                                      </p:cBhvr>
                                    </p:animEffect>
                                  </p:childTnLst>
                                </p:cTn>
                              </p:par>
                              <p:par>
                                <p:cTn id="15" presetID="31" presetClass="entr" presetSubtype="0"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p:cTn id="17" dur="3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8" dur="3500" fill="hold"/>
                                        <p:tgtEl>
                                          <p:spTgt spid="7">
                                            <p:txEl>
                                              <p:pRg st="1" end="1"/>
                                            </p:txEl>
                                          </p:spTgt>
                                        </p:tgtEl>
                                        <p:attrNameLst>
                                          <p:attrName>ppt_h</p:attrName>
                                        </p:attrNameLst>
                                      </p:cBhvr>
                                      <p:tavLst>
                                        <p:tav tm="0">
                                          <p:val>
                                            <p:fltVal val="0"/>
                                          </p:val>
                                        </p:tav>
                                        <p:tav tm="100000">
                                          <p:val>
                                            <p:strVal val="#ppt_h"/>
                                          </p:val>
                                        </p:tav>
                                      </p:tavLst>
                                    </p:anim>
                                    <p:anim calcmode="lin" valueType="num">
                                      <p:cBhvr>
                                        <p:cTn id="19" dur="3500" fill="hold"/>
                                        <p:tgtEl>
                                          <p:spTgt spid="7">
                                            <p:txEl>
                                              <p:pRg st="1" end="1"/>
                                            </p:txEl>
                                          </p:spTgt>
                                        </p:tgtEl>
                                        <p:attrNameLst>
                                          <p:attrName>style.rotation</p:attrName>
                                        </p:attrNameLst>
                                      </p:cBhvr>
                                      <p:tavLst>
                                        <p:tav tm="0">
                                          <p:val>
                                            <p:fltVal val="90"/>
                                          </p:val>
                                        </p:tav>
                                        <p:tav tm="100000">
                                          <p:val>
                                            <p:fltVal val="0"/>
                                          </p:val>
                                        </p:tav>
                                      </p:tavLst>
                                    </p:anim>
                                    <p:animEffect transition="in" filter="fade">
                                      <p:cBhvr>
                                        <p:cTn id="20" dur="3500"/>
                                        <p:tgtEl>
                                          <p:spTgt spid="7">
                                            <p:txEl>
                                              <p:pRg st="1" end="1"/>
                                            </p:txEl>
                                          </p:spTgt>
                                        </p:tgtEl>
                                      </p:cBhvr>
                                    </p:animEffect>
                                  </p:childTnLst>
                                </p:cTn>
                              </p:par>
                              <p:par>
                                <p:cTn id="21" presetID="31" presetClass="entr" presetSubtype="0" fill="hold"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p:cTn id="23" dur="3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4" dur="3500" fill="hold"/>
                                        <p:tgtEl>
                                          <p:spTgt spid="7">
                                            <p:txEl>
                                              <p:pRg st="2" end="2"/>
                                            </p:txEl>
                                          </p:spTgt>
                                        </p:tgtEl>
                                        <p:attrNameLst>
                                          <p:attrName>ppt_h</p:attrName>
                                        </p:attrNameLst>
                                      </p:cBhvr>
                                      <p:tavLst>
                                        <p:tav tm="0">
                                          <p:val>
                                            <p:fltVal val="0"/>
                                          </p:val>
                                        </p:tav>
                                        <p:tav tm="100000">
                                          <p:val>
                                            <p:strVal val="#ppt_h"/>
                                          </p:val>
                                        </p:tav>
                                      </p:tavLst>
                                    </p:anim>
                                    <p:anim calcmode="lin" valueType="num">
                                      <p:cBhvr>
                                        <p:cTn id="25" dur="3500" fill="hold"/>
                                        <p:tgtEl>
                                          <p:spTgt spid="7">
                                            <p:txEl>
                                              <p:pRg st="2" end="2"/>
                                            </p:txEl>
                                          </p:spTgt>
                                        </p:tgtEl>
                                        <p:attrNameLst>
                                          <p:attrName>style.rotation</p:attrName>
                                        </p:attrNameLst>
                                      </p:cBhvr>
                                      <p:tavLst>
                                        <p:tav tm="0">
                                          <p:val>
                                            <p:fltVal val="90"/>
                                          </p:val>
                                        </p:tav>
                                        <p:tav tm="100000">
                                          <p:val>
                                            <p:fltVal val="0"/>
                                          </p:val>
                                        </p:tav>
                                      </p:tavLst>
                                    </p:anim>
                                    <p:animEffect transition="in" filter="fade">
                                      <p:cBhvr>
                                        <p:cTn id="26" dur="3500"/>
                                        <p:tgtEl>
                                          <p:spTgt spid="7">
                                            <p:txEl>
                                              <p:pRg st="2" end="2"/>
                                            </p:txEl>
                                          </p:spTgt>
                                        </p:tgtEl>
                                      </p:cBhvr>
                                    </p:animEffect>
                                  </p:childTnLst>
                                </p:cTn>
                              </p:par>
                            </p:childTnLst>
                          </p:cTn>
                        </p:par>
                        <p:par>
                          <p:cTn id="27" fill="hold">
                            <p:stCondLst>
                              <p:cond delay="7500"/>
                            </p:stCondLst>
                            <p:childTnLst>
                              <p:par>
                                <p:cTn id="28" presetID="53" presetClass="entr" presetSubtype="528" fill="hold" nodeType="after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 calcmode="lin" valueType="num">
                                      <p:cBhvr>
                                        <p:cTn id="30"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1"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2" dur="4000"/>
                                        <p:tgtEl>
                                          <p:spTgt spid="4">
                                            <p:txEl>
                                              <p:pRg st="0" end="0"/>
                                            </p:txEl>
                                          </p:spTgt>
                                        </p:tgtEl>
                                      </p:cBhvr>
                                    </p:animEffect>
                                    <p:anim calcmode="lin" valueType="num">
                                      <p:cBhvr>
                                        <p:cTn id="33" dur="4000" fill="hold"/>
                                        <p:tgtEl>
                                          <p:spTgt spid="4">
                                            <p:txEl>
                                              <p:pRg st="0" end="0"/>
                                            </p:txEl>
                                          </p:spTgt>
                                        </p:tgtEl>
                                        <p:attrNameLst>
                                          <p:attrName>ppt_x</p:attrName>
                                        </p:attrNameLst>
                                      </p:cBhvr>
                                      <p:tavLst>
                                        <p:tav tm="0">
                                          <p:val>
                                            <p:fltVal val="0.5"/>
                                          </p:val>
                                        </p:tav>
                                        <p:tav tm="100000">
                                          <p:val>
                                            <p:strVal val="#ppt_x"/>
                                          </p:val>
                                        </p:tav>
                                      </p:tavLst>
                                    </p:anim>
                                    <p:anim calcmode="lin" valueType="num">
                                      <p:cBhvr>
                                        <p:cTn id="34" dur="4000" fill="hold"/>
                                        <p:tgtEl>
                                          <p:spTgt spid="4">
                                            <p:txEl>
                                              <p:pRg st="0" end="0"/>
                                            </p:txEl>
                                          </p:spTgt>
                                        </p:tgtEl>
                                        <p:attrNameLst>
                                          <p:attrName>ppt_y</p:attrName>
                                        </p:attrNameLst>
                                      </p:cBhvr>
                                      <p:tavLst>
                                        <p:tav tm="0">
                                          <p:val>
                                            <p:fltVal val="0.5"/>
                                          </p:val>
                                        </p:tav>
                                        <p:tav tm="100000">
                                          <p:val>
                                            <p:strVal val="#ppt_y"/>
                                          </p:val>
                                        </p:tav>
                                      </p:tavLst>
                                    </p:anim>
                                  </p:childTnLst>
                                </p:cTn>
                              </p:par>
                            </p:childTnLst>
                          </p:cTn>
                        </p:par>
                        <p:par>
                          <p:cTn id="35" fill="hold">
                            <p:stCondLst>
                              <p:cond delay="11500"/>
                            </p:stCondLst>
                            <p:childTnLst>
                              <p:par>
                                <p:cTn id="36" presetID="53" presetClass="entr" presetSubtype="528" fill="hold" nodeType="afterEffect">
                                  <p:stCondLst>
                                    <p:cond delay="0"/>
                                  </p:stCondLst>
                                  <p:childTnLst>
                                    <p:set>
                                      <p:cBhvr>
                                        <p:cTn id="37" dur="1" fill="hold">
                                          <p:stCondLst>
                                            <p:cond delay="0"/>
                                          </p:stCondLst>
                                        </p:cTn>
                                        <p:tgtEl>
                                          <p:spTgt spid="4">
                                            <p:txEl>
                                              <p:pRg st="3" end="3"/>
                                            </p:txEl>
                                          </p:spTgt>
                                        </p:tgtEl>
                                        <p:attrNameLst>
                                          <p:attrName>style.visibility</p:attrName>
                                        </p:attrNameLst>
                                      </p:cBhvr>
                                      <p:to>
                                        <p:strVal val="visible"/>
                                      </p:to>
                                    </p:set>
                                    <p:anim calcmode="lin" valueType="num">
                                      <p:cBhvr>
                                        <p:cTn id="38" dur="4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9" dur="40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40" dur="4000"/>
                                        <p:tgtEl>
                                          <p:spTgt spid="4">
                                            <p:txEl>
                                              <p:pRg st="3" end="3"/>
                                            </p:txEl>
                                          </p:spTgt>
                                        </p:tgtEl>
                                      </p:cBhvr>
                                    </p:animEffect>
                                    <p:anim calcmode="lin" valueType="num">
                                      <p:cBhvr>
                                        <p:cTn id="41" dur="4000" fill="hold"/>
                                        <p:tgtEl>
                                          <p:spTgt spid="4">
                                            <p:txEl>
                                              <p:pRg st="3" end="3"/>
                                            </p:txEl>
                                          </p:spTgt>
                                        </p:tgtEl>
                                        <p:attrNameLst>
                                          <p:attrName>ppt_x</p:attrName>
                                        </p:attrNameLst>
                                      </p:cBhvr>
                                      <p:tavLst>
                                        <p:tav tm="0">
                                          <p:val>
                                            <p:fltVal val="0.5"/>
                                          </p:val>
                                        </p:tav>
                                        <p:tav tm="100000">
                                          <p:val>
                                            <p:strVal val="#ppt_x"/>
                                          </p:val>
                                        </p:tav>
                                      </p:tavLst>
                                    </p:anim>
                                    <p:anim calcmode="lin" valueType="num">
                                      <p:cBhvr>
                                        <p:cTn id="42" dur="4000" fill="hold"/>
                                        <p:tgtEl>
                                          <p:spTgt spid="4">
                                            <p:txEl>
                                              <p:pRg st="3" end="3"/>
                                            </p:txEl>
                                          </p:spTgt>
                                        </p:tgtEl>
                                        <p:attrNameLst>
                                          <p:attrName>ppt_y</p:attrName>
                                        </p:attrNameLst>
                                      </p:cBhvr>
                                      <p:tavLst>
                                        <p:tav tm="0">
                                          <p:val>
                                            <p:fltVal val="0.5"/>
                                          </p:val>
                                        </p:tav>
                                        <p:tav tm="100000">
                                          <p:val>
                                            <p:strVal val="#ppt_y"/>
                                          </p:val>
                                        </p:tav>
                                      </p:tavLst>
                                    </p:anim>
                                  </p:childTnLst>
                                </p:cTn>
                              </p:par>
                              <p:par>
                                <p:cTn id="43" presetID="20" presetClass="entr" presetSubtype="0"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edge">
                                      <p:cBhvr>
                                        <p:cTn id="45"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63352" y="1196753"/>
            <a:ext cx="11305256" cy="5016758"/>
          </a:xfrm>
          <a:prstGeom prst="rect">
            <a:avLst/>
          </a:prstGeom>
        </p:spPr>
        <p:txBody>
          <a:bodyPr wrap="square">
            <a:spAutoFit/>
          </a:bodyPr>
          <a:lstStyle/>
          <a:p>
            <a:pPr algn="ctr"/>
            <a:r>
              <a:rPr lang="pt-PT" sz="4000" b="1" dirty="0">
                <a:solidFill>
                  <a:schemeClr val="bg1"/>
                </a:solidFill>
                <a:latin typeface="Times New Roman"/>
                <a:ea typeface="Times New Roman"/>
              </a:rPr>
              <a:t>Existem muitos mitos e histórias folclóricas nas culturas mais antigas que falam de um ciclo de idades vinculado ao movimento dos céus.</a:t>
            </a:r>
            <a:endParaRPr lang="pt-BR" sz="4000" b="1" dirty="0">
              <a:solidFill>
                <a:schemeClr val="bg1"/>
              </a:solidFill>
              <a:latin typeface="Times New Roman"/>
              <a:ea typeface="Times New Roman"/>
            </a:endParaRPr>
          </a:p>
          <a:p>
            <a:pPr algn="ctr"/>
            <a:endParaRPr lang="pt-PT" sz="4000" b="1" dirty="0">
              <a:solidFill>
                <a:schemeClr val="bg1"/>
              </a:solidFill>
              <a:latin typeface="Times New Roman"/>
              <a:ea typeface="Times New Roman"/>
            </a:endParaRPr>
          </a:p>
          <a:p>
            <a:pPr algn="ctr"/>
            <a:r>
              <a:rPr lang="pt-PT" sz="4000" b="1" dirty="0">
                <a:solidFill>
                  <a:schemeClr val="bg1"/>
                </a:solidFill>
                <a:latin typeface="Times New Roman"/>
                <a:ea typeface="Times New Roman"/>
              </a:rPr>
              <a:t>Em um dos meus momentos de introspecção, fiquei imaginando que sempre existiu uma “era dourada” que é conhecida como um período de paz, harmonia, estabilidade e prosperidade.</a:t>
            </a:r>
            <a:endParaRPr lang="pt-BR" sz="4000" b="1" dirty="0">
              <a:solidFill>
                <a:schemeClr val="bg1"/>
              </a:solidFill>
              <a:latin typeface="Times New Roman"/>
              <a:ea typeface="Times New Roman"/>
            </a:endParaRPr>
          </a:p>
        </p:txBody>
      </p:sp>
      <p:sp>
        <p:nvSpPr>
          <p:cNvPr id="3" name="Rectangle 33">
            <a:extLst>
              <a:ext uri="{FF2B5EF4-FFF2-40B4-BE49-F238E27FC236}">
                <a16:creationId xmlns:a16="http://schemas.microsoft.com/office/drawing/2014/main" id="{8D1A6BE9-8B24-4278-B537-929DF5E85A0B}"/>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3022240270"/>
      </p:ext>
    </p:extLst>
  </p:cSld>
  <p:clrMapOvr>
    <a:masterClrMapping/>
  </p:clrMapOvr>
  <mc:AlternateContent xmlns:mc="http://schemas.openxmlformats.org/markup-compatibility/2006" xmlns:p14="http://schemas.microsoft.com/office/powerpoint/2010/main">
    <mc:Choice Requires="p14">
      <p:transition spd="slow" p14:dur="4000" advClick="0" advTm="25000">
        <p14:switch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Retângulo 1"/>
          <p:cNvSpPr/>
          <p:nvPr/>
        </p:nvSpPr>
        <p:spPr>
          <a:xfrm>
            <a:off x="335360" y="1196752"/>
            <a:ext cx="11449272" cy="5016758"/>
          </a:xfrm>
          <a:prstGeom prst="rect">
            <a:avLst/>
          </a:prstGeom>
        </p:spPr>
        <p:txBody>
          <a:bodyPr wrap="square">
            <a:spAutoFit/>
          </a:bodyPr>
          <a:lstStyle/>
          <a:p>
            <a:pPr algn="ctr"/>
            <a:r>
              <a:rPr lang="pt-PT" sz="4000" b="1" dirty="0">
                <a:solidFill>
                  <a:schemeClr val="bg1"/>
                </a:solidFill>
                <a:latin typeface="Times New Roman"/>
                <a:ea typeface="Times New Roman"/>
              </a:rPr>
              <a:t>Algumas crenças sustentam que essa era retornará na vida das pessoas depois que for concluído um período de bem-aventurança e progressiva decadência. Outros acreditam que retornará gradualmente como uma consequência natural.</a:t>
            </a:r>
            <a:endParaRPr lang="pt-BR" sz="4000" b="1" dirty="0">
              <a:solidFill>
                <a:schemeClr val="bg1"/>
              </a:solidFill>
              <a:latin typeface="Times New Roman"/>
              <a:ea typeface="Times New Roman"/>
            </a:endParaRPr>
          </a:p>
          <a:p>
            <a:pPr algn="ctr"/>
            <a:endParaRPr lang="pt-PT" sz="4000" b="1" dirty="0">
              <a:solidFill>
                <a:schemeClr val="bg1"/>
              </a:solidFill>
              <a:latin typeface="Times New Roman"/>
              <a:ea typeface="Times New Roman"/>
            </a:endParaRPr>
          </a:p>
          <a:p>
            <a:pPr algn="ctr"/>
            <a:r>
              <a:rPr lang="pt-PT" sz="4000" b="1" dirty="0">
                <a:solidFill>
                  <a:schemeClr val="bg1"/>
                </a:solidFill>
                <a:latin typeface="Times New Roman"/>
                <a:ea typeface="Times New Roman"/>
              </a:rPr>
              <a:t>Com essa filosofia, revelei minha visão em um micro-conto que descrevo a seguir:</a:t>
            </a:r>
            <a:endParaRPr lang="pt-BR" sz="4000" b="1" dirty="0">
              <a:solidFill>
                <a:schemeClr val="bg1"/>
              </a:solidFill>
              <a:latin typeface="Times New Roman"/>
              <a:ea typeface="Times New Roman"/>
            </a:endParaRPr>
          </a:p>
        </p:txBody>
      </p:sp>
      <p:sp>
        <p:nvSpPr>
          <p:cNvPr id="3" name="Rectangle 33">
            <a:extLst>
              <a:ext uri="{FF2B5EF4-FFF2-40B4-BE49-F238E27FC236}">
                <a16:creationId xmlns:a16="http://schemas.microsoft.com/office/drawing/2014/main" id="{E2BEEF5F-3F3B-4D4B-95C4-1F491ADED280}"/>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3678155254"/>
      </p:ext>
    </p:extLst>
  </p:cSld>
  <p:clrMapOvr>
    <a:masterClrMapping/>
  </p:clrMapOvr>
  <mc:AlternateContent xmlns:mc="http://schemas.openxmlformats.org/markup-compatibility/2006" xmlns:p14="http://schemas.microsoft.com/office/powerpoint/2010/main">
    <mc:Choice Requires="p14">
      <p:transition spd="slow" p14:dur="4000" advClick="0" advTm="25000">
        <p14:flip dir="l"/>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Retângulo 1"/>
          <p:cNvSpPr/>
          <p:nvPr/>
        </p:nvSpPr>
        <p:spPr>
          <a:xfrm>
            <a:off x="479376" y="1196753"/>
            <a:ext cx="11377264" cy="5170646"/>
          </a:xfrm>
          <a:prstGeom prst="rect">
            <a:avLst/>
          </a:prstGeom>
        </p:spPr>
        <p:txBody>
          <a:bodyPr wrap="square">
            <a:spAutoFit/>
          </a:bodyPr>
          <a:lstStyle/>
          <a:p>
            <a:pPr algn="ctr">
              <a:tabLst>
                <a:tab pos="800100" algn="l"/>
              </a:tabLst>
            </a:pPr>
            <a:r>
              <a:rPr lang="pt-BR" sz="6600" dirty="0">
                <a:solidFill>
                  <a:schemeClr val="bg1"/>
                </a:solidFill>
                <a:latin typeface="Comic Sans MS"/>
                <a:ea typeface="Times New Roman"/>
              </a:rPr>
              <a:t>Havia um pastor de um vilarejo situado entre montes à beira de um ribeirão que já estava com longos anos de vida. </a:t>
            </a:r>
            <a:endParaRPr lang="pt-BR" sz="7200" dirty="0">
              <a:solidFill>
                <a:schemeClr val="bg1"/>
              </a:solidFill>
              <a:latin typeface="Times New Roman"/>
              <a:ea typeface="Times New Roman"/>
            </a:endParaRPr>
          </a:p>
        </p:txBody>
      </p:sp>
      <p:sp>
        <p:nvSpPr>
          <p:cNvPr id="3" name="Rectangle 33">
            <a:extLst>
              <a:ext uri="{FF2B5EF4-FFF2-40B4-BE49-F238E27FC236}">
                <a16:creationId xmlns:a16="http://schemas.microsoft.com/office/drawing/2014/main" id="{A1949136-4637-43FE-9015-9C47637511B8}"/>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3078803694"/>
      </p:ext>
    </p:extLst>
  </p:cSld>
  <p:clrMapOvr>
    <a:masterClrMapping/>
  </p:clrMapOvr>
  <mc:AlternateContent xmlns:mc="http://schemas.openxmlformats.org/markup-compatibility/2006" xmlns:p14="http://schemas.microsoft.com/office/powerpoint/2010/main">
    <mc:Choice Requires="p14">
      <p:transition spd="slow" p14:dur="4000" advClick="0" advTm="18000">
        <p:wedge/>
      </p:transition>
    </mc:Choice>
    <mc:Fallback xmlns="">
      <p:transition spd="slow" advClick="0" advTm="18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plus(in)">
                                      <p:cBhvr>
                                        <p:cTn id="7"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91344" y="332656"/>
            <a:ext cx="11665296" cy="6247864"/>
          </a:xfrm>
          <a:prstGeom prst="rect">
            <a:avLst/>
          </a:prstGeom>
        </p:spPr>
        <p:txBody>
          <a:bodyPr wrap="square">
            <a:spAutoFit/>
          </a:bodyPr>
          <a:lstStyle/>
          <a:p>
            <a:pPr algn="ctr">
              <a:tabLst>
                <a:tab pos="800100" algn="l"/>
              </a:tabLst>
            </a:pPr>
            <a:r>
              <a:rPr lang="pt-BR" sz="4000" dirty="0">
                <a:solidFill>
                  <a:schemeClr val="bg1"/>
                </a:solidFill>
                <a:latin typeface="Comic Sans MS"/>
                <a:ea typeface="Times New Roman"/>
              </a:rPr>
              <a:t>Era muito respeitado pelos moradores e em sua oratória nas manhãs de domingo na pequenina igreja, era aclamado pelos anciões porque detinha o poder das palavras.</a:t>
            </a:r>
            <a:endParaRPr lang="pt-BR" sz="4400" dirty="0">
              <a:solidFill>
                <a:schemeClr val="bg1"/>
              </a:solidFill>
              <a:latin typeface="Times New Roman"/>
              <a:ea typeface="Times New Roman"/>
            </a:endParaRPr>
          </a:p>
          <a:p>
            <a:pPr algn="ctr">
              <a:tabLst>
                <a:tab pos="800100" algn="l"/>
              </a:tabLst>
            </a:pPr>
            <a:r>
              <a:rPr lang="pt-BR" sz="4000" dirty="0">
                <a:solidFill>
                  <a:schemeClr val="bg1"/>
                </a:solidFill>
                <a:latin typeface="Comic Sans MS"/>
                <a:ea typeface="Times New Roman"/>
              </a:rPr>
              <a:t> </a:t>
            </a:r>
            <a:endParaRPr lang="pt-BR" sz="4400" dirty="0">
              <a:solidFill>
                <a:schemeClr val="bg1"/>
              </a:solidFill>
              <a:latin typeface="Times New Roman"/>
              <a:ea typeface="Times New Roman"/>
            </a:endParaRPr>
          </a:p>
          <a:p>
            <a:pPr algn="ctr">
              <a:tabLst>
                <a:tab pos="800100" algn="l"/>
              </a:tabLst>
            </a:pPr>
            <a:r>
              <a:rPr lang="pt-BR" sz="4000" dirty="0">
                <a:solidFill>
                  <a:schemeClr val="bg1"/>
                </a:solidFill>
                <a:latin typeface="Comic Sans MS"/>
                <a:ea typeface="Times New Roman"/>
              </a:rPr>
              <a:t>Em uma noite de muito frio reuniu as pessoas mais idosas ao redor de uma fogueira próxima ao local do culto religioso e profetizou aos homens descrentes uma esperança de uma vida menos sofrida.</a:t>
            </a:r>
            <a:endParaRPr lang="pt-BR" sz="4400" dirty="0">
              <a:solidFill>
                <a:schemeClr val="bg1"/>
              </a:solidFill>
              <a:latin typeface="Times New Roman"/>
              <a:ea typeface="Times New Roman"/>
            </a:endParaRPr>
          </a:p>
        </p:txBody>
      </p:sp>
      <p:sp>
        <p:nvSpPr>
          <p:cNvPr id="3" name="Rectangle 33">
            <a:extLst>
              <a:ext uri="{FF2B5EF4-FFF2-40B4-BE49-F238E27FC236}">
                <a16:creationId xmlns:a16="http://schemas.microsoft.com/office/drawing/2014/main" id="{0F621778-242D-4DFE-A540-FBB3677DE208}"/>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2593040734"/>
      </p:ext>
    </p:extLst>
  </p:cSld>
  <p:clrMapOvr>
    <a:masterClrMapping/>
  </p:clrMapOvr>
  <mc:AlternateContent xmlns:mc="http://schemas.openxmlformats.org/markup-compatibility/2006" xmlns:p14="http://schemas.microsoft.com/office/powerpoint/2010/main">
    <mc:Choice Requires="p14">
      <p:transition spd="slow" p14:dur="4000" advClick="0" advTm="25000">
        <p14:doors/>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tângulo 3"/>
          <p:cNvSpPr/>
          <p:nvPr/>
        </p:nvSpPr>
        <p:spPr>
          <a:xfrm>
            <a:off x="119336" y="117693"/>
            <a:ext cx="11881320" cy="6740307"/>
          </a:xfrm>
          <a:prstGeom prst="rect">
            <a:avLst/>
          </a:prstGeom>
        </p:spPr>
        <p:txBody>
          <a:bodyPr wrap="square">
            <a:spAutoFit/>
          </a:bodyPr>
          <a:lstStyle/>
          <a:p>
            <a:pPr algn="ctr">
              <a:tabLst>
                <a:tab pos="800100" algn="l"/>
              </a:tabLst>
            </a:pPr>
            <a:r>
              <a:rPr lang="pt-BR" sz="5400" dirty="0">
                <a:solidFill>
                  <a:srgbClr val="FFFF00"/>
                </a:solidFill>
                <a:latin typeface="Comic Sans MS"/>
                <a:ea typeface="Times New Roman"/>
              </a:rPr>
              <a:t>Incentivou que tombassem a terra aproveitando as chuvas do dia anterior para conquistar uma safra de grãos mais abundante para suavizar os períodos de fome que teriam pela frente em razão das parcas chuvas naquela região.</a:t>
            </a:r>
            <a:endParaRPr lang="pt-BR" sz="6000" dirty="0">
              <a:solidFill>
                <a:srgbClr val="FFFF00"/>
              </a:solidFill>
              <a:latin typeface="Times New Roman"/>
              <a:ea typeface="Times New Roman"/>
            </a:endParaRPr>
          </a:p>
          <a:p>
            <a:pPr algn="ctr">
              <a:tabLst>
                <a:tab pos="800100" algn="l"/>
              </a:tabLst>
            </a:pPr>
            <a:r>
              <a:rPr lang="pt-BR" sz="5400" dirty="0">
                <a:solidFill>
                  <a:srgbClr val="00B0F0"/>
                </a:solidFill>
                <a:latin typeface="Comic Sans MS"/>
                <a:ea typeface="Times New Roman"/>
              </a:rPr>
              <a:t> </a:t>
            </a:r>
            <a:endParaRPr lang="pt-BR" sz="6000" dirty="0">
              <a:solidFill>
                <a:srgbClr val="00B0F0"/>
              </a:solidFill>
              <a:latin typeface="Times New Roman"/>
              <a:ea typeface="Times New Roman"/>
            </a:endParaRPr>
          </a:p>
        </p:txBody>
      </p:sp>
      <p:sp>
        <p:nvSpPr>
          <p:cNvPr id="3" name="Rectangle 33">
            <a:extLst>
              <a:ext uri="{FF2B5EF4-FFF2-40B4-BE49-F238E27FC236}">
                <a16:creationId xmlns:a16="http://schemas.microsoft.com/office/drawing/2014/main" id="{719E190D-BC19-4268-9042-EAFF9F685706}"/>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2810574340"/>
      </p:ext>
    </p:extLst>
  </p:cSld>
  <p:clrMapOvr>
    <a:masterClrMapping/>
  </p:clrMapOvr>
  <mc:AlternateContent xmlns:mc="http://schemas.openxmlformats.org/markup-compatibility/2006" xmlns:p14="http://schemas.microsoft.com/office/powerpoint/2010/main">
    <mc:Choice Requires="p14">
      <p:transition spd="slow" p14:dur="4000" advClick="0" advTm="22000">
        <p14:prism/>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63352" y="332658"/>
            <a:ext cx="11737304" cy="6186309"/>
          </a:xfrm>
          <a:prstGeom prst="rect">
            <a:avLst/>
          </a:prstGeom>
        </p:spPr>
        <p:txBody>
          <a:bodyPr wrap="square">
            <a:spAutoFit/>
          </a:bodyPr>
          <a:lstStyle/>
          <a:p>
            <a:pPr algn="ctr">
              <a:tabLst>
                <a:tab pos="800100" algn="l"/>
              </a:tabLst>
            </a:pPr>
            <a:r>
              <a:rPr lang="pt-BR" sz="4400" dirty="0">
                <a:solidFill>
                  <a:srgbClr val="FFFF00"/>
                </a:solidFill>
                <a:latin typeface="Comic Sans MS"/>
                <a:ea typeface="Times New Roman"/>
              </a:rPr>
              <a:t>Depois de ver o paiol da aldeia cheio, sentiu ao longo de sua caminhada na frente daquele povo, que a sua luta estava chegando ao fim e, com o passar de mais algum tempo, o seu pensamento ficou entrevado. </a:t>
            </a:r>
            <a:endParaRPr lang="pt-BR" sz="4800" dirty="0">
              <a:solidFill>
                <a:srgbClr val="FFFF00"/>
              </a:solidFill>
              <a:latin typeface="Times New Roman"/>
              <a:ea typeface="Times New Roman"/>
            </a:endParaRPr>
          </a:p>
          <a:p>
            <a:pPr algn="ctr">
              <a:tabLst>
                <a:tab pos="800100" algn="l"/>
              </a:tabLst>
            </a:pPr>
            <a:r>
              <a:rPr lang="pt-BR" sz="4400" dirty="0">
                <a:solidFill>
                  <a:srgbClr val="FFFF00"/>
                </a:solidFill>
                <a:latin typeface="Comic Sans MS"/>
                <a:ea typeface="Times New Roman"/>
              </a:rPr>
              <a:t> </a:t>
            </a:r>
            <a:endParaRPr lang="pt-BR" sz="4800" dirty="0">
              <a:solidFill>
                <a:srgbClr val="FFFF00"/>
              </a:solidFill>
              <a:latin typeface="Times New Roman"/>
              <a:ea typeface="Times New Roman"/>
            </a:endParaRPr>
          </a:p>
          <a:p>
            <a:pPr algn="ctr">
              <a:tabLst>
                <a:tab pos="800100" algn="l"/>
              </a:tabLst>
            </a:pPr>
            <a:r>
              <a:rPr lang="pt-BR" sz="4400" dirty="0">
                <a:solidFill>
                  <a:srgbClr val="FFFF00"/>
                </a:solidFill>
                <a:latin typeface="Comic Sans MS"/>
                <a:ea typeface="Times New Roman"/>
              </a:rPr>
              <a:t>Ninguém mais lhe pedia os sábios conselhos, não mais lhe cabia na fronte o louro das costumeiras vitórias. </a:t>
            </a:r>
            <a:endParaRPr lang="pt-BR" sz="4800" dirty="0">
              <a:solidFill>
                <a:srgbClr val="FFFF00"/>
              </a:solidFill>
              <a:latin typeface="Times New Roman"/>
              <a:ea typeface="Times New Roman"/>
            </a:endParaRPr>
          </a:p>
        </p:txBody>
      </p:sp>
      <p:sp>
        <p:nvSpPr>
          <p:cNvPr id="3" name="Rectangle 33">
            <a:extLst>
              <a:ext uri="{FF2B5EF4-FFF2-40B4-BE49-F238E27FC236}">
                <a16:creationId xmlns:a16="http://schemas.microsoft.com/office/drawing/2014/main" id="{DF97F07E-E267-4802-A273-016F6D2757B7}"/>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4249597297"/>
      </p:ext>
    </p:extLst>
  </p:cSld>
  <p:clrMapOvr>
    <a:masterClrMapping/>
  </p:clrMapOvr>
  <mc:AlternateContent xmlns:mc="http://schemas.openxmlformats.org/markup-compatibility/2006" xmlns:p14="http://schemas.microsoft.com/office/powerpoint/2010/main">
    <mc:Choice Requires="p14">
      <p:transition spd="slow" p14:dur="4000" advClick="0" advTm="25000">
        <p14:ripple dir="ld"/>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6" presetClass="entr" presetSubtype="16"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circle(in)">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Retângulo 1"/>
          <p:cNvSpPr/>
          <p:nvPr/>
        </p:nvSpPr>
        <p:spPr>
          <a:xfrm>
            <a:off x="479376" y="764705"/>
            <a:ext cx="11305256" cy="5632311"/>
          </a:xfrm>
          <a:prstGeom prst="rect">
            <a:avLst/>
          </a:prstGeom>
        </p:spPr>
        <p:txBody>
          <a:bodyPr wrap="square">
            <a:spAutoFit/>
          </a:bodyPr>
          <a:lstStyle/>
          <a:p>
            <a:pPr algn="ctr">
              <a:tabLst>
                <a:tab pos="800100" algn="l"/>
              </a:tabLst>
            </a:pPr>
            <a:r>
              <a:rPr lang="pt-BR" sz="6000" dirty="0">
                <a:solidFill>
                  <a:schemeClr val="bg1"/>
                </a:solidFill>
                <a:latin typeface="Comic Sans MS"/>
                <a:ea typeface="Times New Roman"/>
              </a:rPr>
              <a:t>O poder passou então para outro religioso vindo de outras pradarias, e assim, assumiu como o antigo pastor, o destino daquelas pessoas. </a:t>
            </a:r>
            <a:endParaRPr lang="pt-BR" sz="6600" dirty="0">
              <a:solidFill>
                <a:schemeClr val="bg1"/>
              </a:solidFill>
              <a:latin typeface="Times New Roman"/>
              <a:ea typeface="Times New Roman"/>
            </a:endParaRPr>
          </a:p>
          <a:p>
            <a:pPr algn="ctr">
              <a:tabLst>
                <a:tab pos="800100" algn="l"/>
              </a:tabLst>
            </a:pPr>
            <a:r>
              <a:rPr lang="pt-BR" sz="6000" dirty="0">
                <a:solidFill>
                  <a:schemeClr val="bg1"/>
                </a:solidFill>
                <a:latin typeface="Comic Sans MS"/>
                <a:ea typeface="Times New Roman"/>
              </a:rPr>
              <a:t> </a:t>
            </a:r>
            <a:endParaRPr lang="pt-BR" sz="6600" dirty="0">
              <a:solidFill>
                <a:schemeClr val="bg1"/>
              </a:solidFill>
              <a:latin typeface="Times New Roman"/>
              <a:ea typeface="Times New Roman"/>
            </a:endParaRPr>
          </a:p>
        </p:txBody>
      </p:sp>
    </p:spTree>
    <p:extLst>
      <p:ext uri="{BB962C8B-B14F-4D97-AF65-F5344CB8AC3E}">
        <p14:creationId xmlns:p14="http://schemas.microsoft.com/office/powerpoint/2010/main" val="823695507"/>
      </p:ext>
    </p:extLst>
  </p:cSld>
  <p:clrMapOvr>
    <a:masterClrMapping/>
  </p:clrMapOvr>
  <mc:AlternateContent xmlns:mc="http://schemas.openxmlformats.org/markup-compatibility/2006" xmlns:p14="http://schemas.microsoft.com/office/powerpoint/2010/main">
    <mc:Choice Requires="p14">
      <p:transition spd="slow" p14:dur="4000" advClick="0" advTm="18000">
        <p14:prism dir="r" isContent="1"/>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91344" y="476673"/>
            <a:ext cx="11737304" cy="6001643"/>
          </a:xfrm>
          <a:prstGeom prst="rect">
            <a:avLst/>
          </a:prstGeom>
        </p:spPr>
        <p:txBody>
          <a:bodyPr wrap="square">
            <a:spAutoFit/>
          </a:bodyPr>
          <a:lstStyle/>
          <a:p>
            <a:pPr algn="ctr">
              <a:tabLst>
                <a:tab pos="800100" algn="l"/>
              </a:tabLst>
            </a:pPr>
            <a:r>
              <a:rPr lang="pt-BR" sz="4000" dirty="0">
                <a:solidFill>
                  <a:schemeClr val="bg1"/>
                </a:solidFill>
                <a:latin typeface="Comic Sans MS"/>
                <a:ea typeface="Times New Roman"/>
              </a:rPr>
              <a:t>Daquele dia em diante o dom de sua palavra ficou escondido em sua memória, esvaiu-se o seu saber, o coração fraquejou, seus pés cansados e combalidos pararam a marcha de sua vida, nunca mais uma sombra toldou o seu olhar sempre inspirado... Morreu ignorado por todos, mas feliz, porque semeou o grão que nutriria a comunidade futura que um dia produziu flores e frutos maravilhosos.</a:t>
            </a:r>
            <a:endParaRPr lang="pt-BR" sz="4400" dirty="0">
              <a:solidFill>
                <a:schemeClr val="bg1"/>
              </a:solidFill>
              <a:latin typeface="Times New Roman"/>
              <a:ea typeface="Times New Roman"/>
            </a:endParaRPr>
          </a:p>
          <a:p>
            <a:pPr algn="ctr"/>
            <a:r>
              <a:rPr lang="pt-BR" sz="2400" dirty="0">
                <a:solidFill>
                  <a:schemeClr val="bg1"/>
                </a:solidFill>
                <a:latin typeface="Comic Sans MS"/>
                <a:ea typeface="Times New Roman"/>
              </a:rPr>
              <a:t> </a:t>
            </a:r>
            <a:endParaRPr lang="pt-BR" sz="4400" dirty="0">
              <a:solidFill>
                <a:schemeClr val="bg1"/>
              </a:solidFill>
              <a:latin typeface="Times New Roman"/>
              <a:ea typeface="Times New Roman"/>
            </a:endParaRPr>
          </a:p>
        </p:txBody>
      </p:sp>
      <p:sp>
        <p:nvSpPr>
          <p:cNvPr id="3" name="Rectangle 33">
            <a:extLst>
              <a:ext uri="{FF2B5EF4-FFF2-40B4-BE49-F238E27FC236}">
                <a16:creationId xmlns:a16="http://schemas.microsoft.com/office/drawing/2014/main" id="{E1725A30-E84A-436B-B275-5A69C16FC772}"/>
              </a:ext>
            </a:extLst>
          </p:cNvPr>
          <p:cNvSpPr>
            <a:spLocks noChangeArrowheads="1"/>
          </p:cNvSpPr>
          <p:nvPr/>
        </p:nvSpPr>
        <p:spPr bwMode="auto">
          <a:xfrm>
            <a:off x="0" y="0"/>
            <a:ext cx="12192000" cy="6858000"/>
          </a:xfrm>
          <a:prstGeom prst="rect">
            <a:avLst/>
          </a:prstGeom>
          <a:noFill/>
          <a:ln w="76200">
            <a:solidFill>
              <a:srgbClr val="FFFF00"/>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entury Gothic" panose="020B0502020202020204"/>
            </a:endParaRPr>
          </a:p>
        </p:txBody>
      </p:sp>
    </p:spTree>
    <p:extLst>
      <p:ext uri="{BB962C8B-B14F-4D97-AF65-F5344CB8AC3E}">
        <p14:creationId xmlns:p14="http://schemas.microsoft.com/office/powerpoint/2010/main" val="3239779555"/>
      </p:ext>
    </p:extLst>
  </p:cSld>
  <p:clrMapOvr>
    <a:masterClrMapping/>
  </p:clrMapOvr>
  <mc:AlternateContent xmlns:mc="http://schemas.openxmlformats.org/markup-compatibility/2006" xmlns:p14="http://schemas.microsoft.com/office/powerpoint/2010/main">
    <mc:Choice Requires="p14">
      <p:transition spd="slow" p14:dur="4000" advClick="0" advTm="35000">
        <p14:prism dir="d" isContent="1" isInverted="1"/>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4000"/>
                                        <p:tgtEl>
                                          <p:spTgt spid="2">
                                            <p:txEl>
                                              <p:pRg st="0" end="0"/>
                                            </p:txEl>
                                          </p:spTgt>
                                        </p:tgtEl>
                                      </p:cBhvr>
                                    </p:animEffect>
                                  </p:childTnLst>
                                </p:cTn>
                              </p:par>
                            </p:childTnLst>
                          </p:cTn>
                        </p:par>
                        <p:par>
                          <p:cTn id="8" fill="hold">
                            <p:stCondLst>
                              <p:cond delay="4000"/>
                            </p:stCondLst>
                            <p:childTnLst>
                              <p:par>
                                <p:cTn id="9" presetID="31" presetClass="entr" presetSubtype="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2"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3"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4" dur="1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8000" b="-8000"/>
          </a:stretch>
        </a:blipFill>
        <a:effectLst/>
      </p:bgPr>
    </p:bg>
    <p:spTree>
      <p:nvGrpSpPr>
        <p:cNvPr id="1" name=""/>
        <p:cNvGrpSpPr/>
        <p:nvPr/>
      </p:nvGrpSpPr>
      <p:grpSpPr>
        <a:xfrm>
          <a:off x="0" y="0"/>
          <a:ext cx="0" cy="0"/>
          <a:chOff x="0" y="0"/>
          <a:chExt cx="0" cy="0"/>
        </a:xfrm>
      </p:grpSpPr>
      <p:sp>
        <p:nvSpPr>
          <p:cNvPr id="2" name="Retângulo 1"/>
          <p:cNvSpPr/>
          <p:nvPr/>
        </p:nvSpPr>
        <p:spPr>
          <a:xfrm>
            <a:off x="6888088" y="2372409"/>
            <a:ext cx="4975324" cy="2985433"/>
          </a:xfrm>
          <a:prstGeom prst="rect">
            <a:avLst/>
          </a:prstGeom>
        </p:spPr>
        <p:txBody>
          <a:bodyPr wrap="square">
            <a:spAutoFit/>
          </a:bodyPr>
          <a:lstStyle/>
          <a:p>
            <a:pPr algn="r"/>
            <a:r>
              <a:rPr lang="pt-BR" sz="2400"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 PRODUÇÃO </a:t>
            </a:r>
          </a:p>
          <a:p>
            <a:pPr algn="r"/>
            <a:r>
              <a:rPr lang="pt-BR" sz="2400"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VENDRAMINI  </a:t>
            </a:r>
            <a:endParaRPr lang="pt-BR" sz="1867" b="1" u="sng"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endPar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rPr>
              <a:t>Arte Final  </a:t>
            </a:r>
            <a:endParaRPr lang="pt-BR" sz="2000"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2000" b="1" dirty="0">
                <a:solidFill>
                  <a:prstClr val="white"/>
                </a:solidFill>
                <a:effectLst>
                  <a:outerShdw blurRad="38100" dist="38100" dir="2700000" algn="tl">
                    <a:srgbClr val="000000">
                      <a:alpha val="43137"/>
                    </a:srgbClr>
                  </a:outerShdw>
                </a:effectLst>
                <a:latin typeface="Maiandra GD" pitchFamily="34" charset="0"/>
                <a:cs typeface="Arial" charset="0"/>
              </a:rPr>
              <a:t>Acervo Pessoal &amp; Internet   </a:t>
            </a:r>
            <a:endParaRPr lang="pt-BR" sz="2000"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2000" b="1" u="sng" dirty="0">
                <a:solidFill>
                  <a:srgbClr val="FFFF00"/>
                </a:solidFill>
                <a:effectLst>
                  <a:outerShdw blurRad="38100" dist="38100" dir="2700000" algn="tl">
                    <a:srgbClr val="000000">
                      <a:alpha val="43137"/>
                    </a:srgbClr>
                  </a:outerShdw>
                </a:effectLst>
                <a:latin typeface="Maiandra GD" pitchFamily="34" charset="0"/>
                <a:cs typeface="Arial" charset="0"/>
              </a:rPr>
              <a:t>Música de Encerramento</a:t>
            </a:r>
            <a:r>
              <a:rPr lang="pt-BR" sz="2000" b="1" dirty="0">
                <a:solidFill>
                  <a:srgbClr val="FFFF00"/>
                </a:solidFill>
                <a:effectLst>
                  <a:outerShdw blurRad="38100" dist="38100" dir="2700000" algn="tl">
                    <a:srgbClr val="000000">
                      <a:alpha val="43137"/>
                    </a:srgbClr>
                  </a:outerShdw>
                </a:effectLst>
                <a:latin typeface="Maiandra GD" pitchFamily="34" charset="0"/>
                <a:cs typeface="Arial" charset="0"/>
              </a:rPr>
              <a:t>   </a:t>
            </a:r>
          </a:p>
          <a:p>
            <a:pPr algn="r"/>
            <a:r>
              <a:rPr lang="pt-BR" sz="2000" b="1" dirty="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2000" b="1" dirty="0">
                <a:solidFill>
                  <a:srgbClr val="FFFF00"/>
                </a:solidFill>
                <a:effectLst>
                  <a:outerShdw blurRad="38100" dist="38100" dir="2700000" algn="tl">
                    <a:srgbClr val="000000">
                      <a:alpha val="43137"/>
                    </a:srgbClr>
                  </a:outerShdw>
                </a:effectLst>
                <a:latin typeface="Maiandra GD" pitchFamily="34" charset="0"/>
                <a:cs typeface="Arial" charset="0"/>
              </a:rPr>
              <a:t>I </a:t>
            </a:r>
            <a:r>
              <a:rPr lang="pt-BR" sz="2000" b="1" dirty="0" err="1">
                <a:solidFill>
                  <a:srgbClr val="FFFF00"/>
                </a:solidFill>
                <a:effectLst>
                  <a:outerShdw blurRad="38100" dist="38100" dir="2700000" algn="tl">
                    <a:srgbClr val="000000">
                      <a:alpha val="43137"/>
                    </a:srgbClr>
                  </a:outerShdw>
                </a:effectLst>
                <a:latin typeface="Maiandra GD" pitchFamily="34" charset="0"/>
                <a:cs typeface="Arial" charset="0"/>
              </a:rPr>
              <a:t>Need</a:t>
            </a:r>
            <a:r>
              <a:rPr lang="pt-BR" sz="2000" b="1" dirty="0">
                <a:solidFill>
                  <a:srgbClr val="FFFF00"/>
                </a:solidFill>
                <a:effectLst>
                  <a:outerShdw blurRad="38100" dist="38100" dir="2700000" algn="tl">
                    <a:srgbClr val="000000">
                      <a:alpha val="43137"/>
                    </a:srgbClr>
                  </a:outerShdw>
                </a:effectLst>
                <a:latin typeface="Maiandra GD" pitchFamily="34" charset="0"/>
                <a:cs typeface="Arial" charset="0"/>
              </a:rPr>
              <a:t> </a:t>
            </a:r>
            <a:r>
              <a:rPr lang="pt-BR" sz="2000" b="1" dirty="0" err="1">
                <a:solidFill>
                  <a:srgbClr val="FFFF00"/>
                </a:solidFill>
                <a:effectLst>
                  <a:outerShdw blurRad="38100" dist="38100" dir="2700000" algn="tl">
                    <a:srgbClr val="000000">
                      <a:alpha val="43137"/>
                    </a:srgbClr>
                  </a:outerShdw>
                </a:effectLst>
                <a:latin typeface="Maiandra GD" pitchFamily="34" charset="0"/>
                <a:cs typeface="Arial" charset="0"/>
              </a:rPr>
              <a:t>To</a:t>
            </a:r>
            <a:r>
              <a:rPr lang="pt-BR" sz="2000" b="1" dirty="0">
                <a:solidFill>
                  <a:srgbClr val="FFFF00"/>
                </a:solidFill>
                <a:effectLst>
                  <a:outerShdw blurRad="38100" dist="38100" dir="2700000" algn="tl">
                    <a:srgbClr val="000000">
                      <a:alpha val="43137"/>
                    </a:srgbClr>
                  </a:outerShdw>
                </a:effectLst>
                <a:latin typeface="Maiandra GD" pitchFamily="34" charset="0"/>
                <a:cs typeface="Arial" charset="0"/>
              </a:rPr>
              <a:t> Be In Love/</a:t>
            </a:r>
            <a:r>
              <a:rPr lang="pt-BR" sz="2000" b="1" dirty="0">
                <a:solidFill>
                  <a:srgbClr val="00B0F0"/>
                </a:solidFill>
                <a:effectLst>
                  <a:outerShdw blurRad="38100" dist="38100" dir="2700000" algn="tl">
                    <a:srgbClr val="000000">
                      <a:alpha val="43137"/>
                    </a:srgbClr>
                  </a:outerShdw>
                </a:effectLst>
                <a:latin typeface="Maiandra GD" pitchFamily="34" charset="0"/>
                <a:cs typeface="Arial" charset="0"/>
              </a:rPr>
              <a:t>Carpenters</a:t>
            </a:r>
          </a:p>
          <a:p>
            <a:pPr algn="r"/>
            <a:endParaRPr lang="pt-BR" sz="2000" b="1" spc="400"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pt-BR" sz="32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12192000" cy="68580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48328" y="275785"/>
            <a:ext cx="2664296" cy="2006463"/>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5807968" y="5242078"/>
            <a:ext cx="5976664" cy="1300356"/>
          </a:xfrm>
          <a:prstGeom prst="rect">
            <a:avLst/>
          </a:prstGeom>
          <a:solidFill>
            <a:srgbClr val="FFC000"/>
          </a:solidFill>
          <a:ln>
            <a:solidFill>
              <a:schemeClr val="accent2">
                <a:lumMod val="75000"/>
              </a:schemeClr>
            </a:solidFill>
          </a:ln>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400" dirty="0">
              <a:solidFill>
                <a:srgbClr val="002060"/>
              </a:solidFill>
              <a:latin typeface="Britannic Bold" panose="020B0903060703020204" pitchFamily="34" charset="0"/>
            </a:endParaRPr>
          </a:p>
          <a:p>
            <a:pPr algn="ctr"/>
            <a:r>
              <a:rPr lang="pt-BR" sz="1400" dirty="0">
                <a:solidFill>
                  <a:srgbClr val="7030A0"/>
                </a:solidFill>
                <a:latin typeface="Britannic Bold" panose="020B0903060703020204" pitchFamily="34" charset="0"/>
                <a:hlinkClick r:id="rId7"/>
              </a:rPr>
              <a:t>http://vendraminiletras.blogspot.com/</a:t>
            </a:r>
            <a:endParaRPr lang="pt-BR" sz="1400" dirty="0">
              <a:solidFill>
                <a:srgbClr val="7030A0"/>
              </a:solidFill>
              <a:latin typeface="Britannic Bold" panose="020B0903060703020204" pitchFamily="34" charset="0"/>
            </a:endParaRPr>
          </a:p>
          <a:p>
            <a:pPr algn="ctr"/>
            <a:r>
              <a:rPr lang="pt-BR" sz="1400" dirty="0">
                <a:solidFill>
                  <a:srgbClr val="7030A0"/>
                </a:solidFill>
                <a:latin typeface="Britannic Bold" panose="020B0903060703020204" pitchFamily="34" charset="0"/>
              </a:rPr>
              <a:t>http://sergrasan.com/toninhovendraminislides/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914291"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fontAlgn="base">
              <a:spcBef>
                <a:spcPct val="0"/>
              </a:spcBef>
              <a:spcAft>
                <a:spcPct val="0"/>
              </a:spcAft>
            </a:pPr>
            <a:r>
              <a:rPr lang="pt-BR" sz="1100" dirty="0">
                <a:solidFill>
                  <a:srgbClr val="002060"/>
                </a:solidFill>
                <a:latin typeface="Arial Black" panose="020B0A04020102020204" pitchFamily="34" charset="0"/>
                <a:cs typeface="Aharoni" panose="02010803020104030203" pitchFamily="2" charset="-79"/>
              </a:rPr>
              <a:t> </a:t>
            </a:r>
          </a:p>
        </p:txBody>
      </p:sp>
    </p:spTree>
    <p:extLst>
      <p:ext uri="{BB962C8B-B14F-4D97-AF65-F5344CB8AC3E}">
        <p14:creationId xmlns:p14="http://schemas.microsoft.com/office/powerpoint/2010/main" val="2477659414"/>
      </p:ext>
    </p:extLst>
  </p:cSld>
  <p:clrMapOvr>
    <a:masterClrMapping/>
  </p:clrMapOvr>
  <mc:AlternateContent xmlns:mc="http://schemas.openxmlformats.org/markup-compatibility/2006" xmlns:p14="http://schemas.microsoft.com/office/powerpoint/2010/main">
    <mc:Choice Requires="p14">
      <p:transition spd="slow" p14:dur="6000" advClick="0" advTm="100000">
        <p14:ferris dir="l"/>
        <p:sndAc>
          <p:stSnd loop="1">
            <p:snd r:embed="rId3" name="Carpenters - I Need To Be In Love.WAV"/>
          </p:stSnd>
        </p:sndAc>
      </p:transition>
    </mc:Choice>
    <mc:Fallback xmlns="">
      <p:transition spd="slow" advClick="0" advTm="100000">
        <p:fade/>
        <p:sndAc>
          <p:stSnd loop="1">
            <p:snd r:embed="rId8" name="Carpenters - I Need To Be In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2" presetClass="entr" presetSubtype="8"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wipe(left)">
                                      <p:cBhvr>
                                        <p:cTn id="27" dur="4000"/>
                                        <p:tgtEl>
                                          <p:spTgt spid="2">
                                            <p:txEl>
                                              <p:pRg st="3" end="3"/>
                                            </p:txEl>
                                          </p:spTgt>
                                        </p:tgtEl>
                                      </p:cBhvr>
                                    </p:animEffect>
                                  </p:childTnLst>
                                </p:cTn>
                              </p:par>
                            </p:childTnLst>
                          </p:cTn>
                        </p:par>
                        <p:par>
                          <p:cTn id="28" fill="hold">
                            <p:stCondLst>
                              <p:cond delay="16000"/>
                            </p:stCondLst>
                            <p:childTnLst>
                              <p:par>
                                <p:cTn id="29" presetID="22" presetClass="entr" presetSubtype="8"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wipe(left)">
                                      <p:cBhvr>
                                        <p:cTn id="31" dur="4000"/>
                                        <p:tgtEl>
                                          <p:spTgt spid="2">
                                            <p:txEl>
                                              <p:pRg st="4" end="4"/>
                                            </p:txEl>
                                          </p:spTgt>
                                        </p:tgtEl>
                                      </p:cBhvr>
                                    </p:animEffect>
                                  </p:childTnLst>
                                </p:cTn>
                              </p:par>
                            </p:childTnLst>
                          </p:cTn>
                        </p:par>
                        <p:par>
                          <p:cTn id="32" fill="hold">
                            <p:stCondLst>
                              <p:cond delay="20000"/>
                            </p:stCondLst>
                            <p:childTnLst>
                              <p:par>
                                <p:cTn id="33" presetID="22" presetClass="entr" presetSubtype="8" fill="hold" nodeType="after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wipe(left)">
                                      <p:cBhvr>
                                        <p:cTn id="35" dur="4000"/>
                                        <p:tgtEl>
                                          <p:spTgt spid="2">
                                            <p:txEl>
                                              <p:pRg st="6" end="6"/>
                                            </p:txEl>
                                          </p:spTgt>
                                        </p:tgtEl>
                                      </p:cBhvr>
                                    </p:animEffect>
                                  </p:childTnLst>
                                </p:cTn>
                              </p:par>
                            </p:childTnLst>
                          </p:cTn>
                        </p:par>
                        <p:par>
                          <p:cTn id="36" fill="hold">
                            <p:stCondLst>
                              <p:cond delay="24000"/>
                            </p:stCondLst>
                            <p:childTnLst>
                              <p:par>
                                <p:cTn id="37" presetID="22" presetClass="entr" presetSubtype="8" fill="hold" nodeType="after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wipe(left)">
                                      <p:cBhvr>
                                        <p:cTn id="39" dur="4000"/>
                                        <p:tgtEl>
                                          <p:spTgt spid="2">
                                            <p:txEl>
                                              <p:pRg st="7" end="7"/>
                                            </p:txEl>
                                          </p:spTgt>
                                        </p:tgtEl>
                                      </p:cBhvr>
                                    </p:animEffect>
                                  </p:childTnLst>
                                </p:cTn>
                              </p:par>
                            </p:childTnLst>
                          </p:cTn>
                        </p:par>
                        <p:par>
                          <p:cTn id="40" fill="hold">
                            <p:stCondLst>
                              <p:cond delay="28000"/>
                            </p:stCondLst>
                            <p:childTnLst>
                              <p:par>
                                <p:cTn id="41" presetID="42" presetClass="entr" presetSubtype="0"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0"/>
                                        <p:tgtEl>
                                          <p:spTgt spid="3"/>
                                        </p:tgtEl>
                                      </p:cBhvr>
                                    </p:animEffect>
                                    <p:anim calcmode="lin" valueType="num">
                                      <p:cBhvr>
                                        <p:cTn id="44" dur="5000" fill="hold"/>
                                        <p:tgtEl>
                                          <p:spTgt spid="3"/>
                                        </p:tgtEl>
                                        <p:attrNameLst>
                                          <p:attrName>ppt_x</p:attrName>
                                        </p:attrNameLst>
                                      </p:cBhvr>
                                      <p:tavLst>
                                        <p:tav tm="0">
                                          <p:val>
                                            <p:strVal val="#ppt_x"/>
                                          </p:val>
                                        </p:tav>
                                        <p:tav tm="100000">
                                          <p:val>
                                            <p:strVal val="#ppt_x"/>
                                          </p:val>
                                        </p:tav>
                                      </p:tavLst>
                                    </p:anim>
                                    <p:anim calcmode="lin" valueType="num">
                                      <p:cBhvr>
                                        <p:cTn id="45" dur="5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o Office">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Â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SEGREDOS DE UMA ERA DOURADA - NOV PUBL - S - 2019</Template>
  <TotalTime>33</TotalTime>
  <Words>497</Words>
  <Application>Microsoft Office PowerPoint</Application>
  <PresentationFormat>Widescreen</PresentationFormat>
  <Paragraphs>43</Paragraphs>
  <Slides>10</Slides>
  <Notes>1</Notes>
  <HiddenSlides>0</HiddenSlides>
  <MMClips>0</MMClips>
  <ScaleCrop>false</ScaleCrop>
  <HeadingPairs>
    <vt:vector size="6" baseType="variant">
      <vt:variant>
        <vt:lpstr>Fontes usadas</vt:lpstr>
      </vt:variant>
      <vt:variant>
        <vt:i4>14</vt:i4>
      </vt:variant>
      <vt:variant>
        <vt:lpstr>Tema</vt:lpstr>
      </vt:variant>
      <vt:variant>
        <vt:i4>2</vt:i4>
      </vt:variant>
      <vt:variant>
        <vt:lpstr>Títulos de slides</vt:lpstr>
      </vt:variant>
      <vt:variant>
        <vt:i4>10</vt:i4>
      </vt:variant>
    </vt:vector>
  </HeadingPairs>
  <TitlesOfParts>
    <vt:vector size="26" baseType="lpstr">
      <vt:lpstr>Arial</vt:lpstr>
      <vt:lpstr>Arial Black</vt:lpstr>
      <vt:lpstr>Bodoni MT Black</vt:lpstr>
      <vt:lpstr>Britannic Bold</vt:lpstr>
      <vt:lpstr>Calibri</vt:lpstr>
      <vt:lpstr>Cambria</vt:lpstr>
      <vt:lpstr>Century Gothic</vt:lpstr>
      <vt:lpstr>Comic Sans MS</vt:lpstr>
      <vt:lpstr>Cooper Black</vt:lpstr>
      <vt:lpstr>David</vt:lpstr>
      <vt:lpstr>Maiandra GD</vt:lpstr>
      <vt:lpstr>Times New Roman</vt:lpstr>
      <vt:lpstr>Tw Cen MT</vt:lpstr>
      <vt:lpstr>Wingdings 2</vt:lpstr>
      <vt:lpstr>Tema do Office</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2021-08-16T13:24:10Z</dcterms:created>
  <dcterms:modified xsi:type="dcterms:W3CDTF">2021-08-16T13:58:07Z</dcterms:modified>
  <cp:contentStatus/>
</cp:coreProperties>
</file>