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notesMasterIdLst>
    <p:notesMasterId r:id="rId10"/>
  </p:notesMasterIdLst>
  <p:sldIdLst>
    <p:sldId id="319" r:id="rId3"/>
    <p:sldId id="323" r:id="rId4"/>
    <p:sldId id="325" r:id="rId5"/>
    <p:sldId id="327" r:id="rId6"/>
    <p:sldId id="329" r:id="rId7"/>
    <p:sldId id="331" r:id="rId8"/>
    <p:sldId id="335" r:id="rId9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9DAA"/>
    <a:srgbClr val="000099"/>
    <a:srgbClr val="C52B57"/>
    <a:srgbClr val="DCE1B7"/>
    <a:srgbClr val="660066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31" d="100"/>
          <a:sy n="131" d="100"/>
        </p:scale>
        <p:origin x="86" y="1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04/08/2020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2434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87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812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451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6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313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82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896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5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545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886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202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114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159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990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0648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4454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938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866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3878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372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0745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81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rgbClr val="C52B57">
                <a:lumMod val="97000"/>
                <a:lumOff val="3000"/>
              </a:srgbClr>
            </a:gs>
            <a:gs pos="0">
              <a:srgbClr val="FFC000"/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59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rgbClr val="C52B57">
                <a:lumMod val="97000"/>
                <a:lumOff val="3000"/>
              </a:srgbClr>
            </a:gs>
            <a:gs pos="0">
              <a:srgbClr val="FFC000"/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77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6674400" y="4506633"/>
            <a:ext cx="2289600" cy="415498"/>
          </a:xfrm>
          <a:prstGeom prst="rect">
            <a:avLst/>
          </a:prstGeom>
          <a:solidFill>
            <a:schemeClr val="accent3">
              <a:alpha val="50000"/>
            </a:schemeClr>
          </a:solidFill>
          <a:ln w="28575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spc="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SEQUÊNCIA </a:t>
            </a:r>
            <a:r>
              <a:rPr lang="pt-BR" sz="1050" spc="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AUTOMÁTICA</a:t>
            </a: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896999" y="338892"/>
            <a:ext cx="4950001" cy="5847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anchor="ctr" anchorCtr="0">
            <a:spAutoFit/>
          </a:bodyPr>
          <a:lstStyle/>
          <a:p>
            <a:pPr algn="ctr"/>
            <a:r>
              <a:rPr lang="pt-BR" sz="3200" b="1" spc="30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85000"/>
                  </a:schemeClr>
                </a:solidFill>
                <a:latin typeface="Chiller" panose="04020404031007020602" pitchFamily="82" charset="0"/>
              </a:rPr>
              <a:t>ÊXTASE </a:t>
            </a:r>
            <a:r>
              <a:rPr lang="pt-BR" sz="3200" b="1" spc="30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85000"/>
                  </a:schemeClr>
                </a:solidFill>
                <a:latin typeface="Chiller" panose="04020404031007020602" pitchFamily="82" charset="0"/>
              </a:rPr>
              <a:t>E MEDITAÇÃO</a:t>
            </a:r>
            <a:endParaRPr lang="pt-BR" sz="3200" b="1" spc="30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3">
                  <a:lumMod val="85000"/>
                </a:schemeClr>
              </a:solidFill>
              <a:latin typeface="Chiller" panose="04020404031007020602" pitchFamily="8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21" y="419999"/>
            <a:ext cx="2893611" cy="43404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4" name="Retângulo 13"/>
          <p:cNvSpPr/>
          <p:nvPr/>
        </p:nvSpPr>
        <p:spPr>
          <a:xfrm>
            <a:off x="3376800" y="1399796"/>
            <a:ext cx="5767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 cortina ainda estava fechada.</a:t>
            </a:r>
            <a:endParaRPr lang="pt-BR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endParaRPr lang="pt-BR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 espetáculo projetava o seu início.</a:t>
            </a:r>
            <a:endParaRPr lang="pt-BR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endParaRPr lang="pt-BR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Na espera, a orquestra executava melodias imortais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pt-BR" sz="11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4085999" y="350721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dirty="0">
                <a:solidFill>
                  <a:srgbClr val="FFFF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Abrem-se às cortinas e tudo principia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50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14:ripple/>
        <p:sndAc>
          <p:stSnd loop="1">
            <p:snd r:embed="rId2" name="Limelight - limelight.wav"/>
          </p:stSnd>
        </p:sndAc>
      </p:transition>
    </mc:Choice>
    <mc:Fallback xmlns="">
      <p:transition spd="slow" advClick="0" advTm="40000">
        <p:fade/>
        <p:sndAc>
          <p:stSnd loop="1">
            <p:snd r:embed="rId4" name="Limelight - lime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000"/>
                            </p:stCondLst>
                            <p:childTnLst>
                              <p:par>
                                <p:cTn id="6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40000">
              <a:srgbClr val="C52B57">
                <a:lumMod val="97000"/>
                <a:lumOff val="3000"/>
              </a:srgbClr>
            </a:gs>
            <a:gs pos="0">
              <a:srgbClr val="FFC000"/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194000" y="289047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 maestro deixava transparecer o brilho da alma, </a:t>
            </a:r>
            <a:endParaRPr lang="pt-BR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realizando movimentos ondulantes</a:t>
            </a:r>
            <a:r>
              <a:rPr lang="pt-BR" sz="1400" dirty="0">
                <a:solidFill>
                  <a:srgbClr val="993366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pt-BR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00" y="396236"/>
            <a:ext cx="2997200" cy="44577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tângulo 6"/>
          <p:cNvSpPr/>
          <p:nvPr/>
        </p:nvSpPr>
        <p:spPr>
          <a:xfrm>
            <a:off x="4060800" y="251708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Os músicos, com uma expressão imponente.</a:t>
            </a:r>
            <a:endParaRPr lang="pt-BR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2400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Bailava, no ar, momentos de êxtase e meditação.</a:t>
            </a:r>
            <a:endParaRPr lang="pt-BR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74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2000">
        <p:newsflash/>
      </p:transition>
    </mc:Choice>
    <mc:Fallback xmlns="">
      <p:transition spd="slow" advClick="0" advTm="2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172400" y="25078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Na plateia, sentindo-se protagonista, escutava a canção que realizou em louvor a sua amada, não a tendo mais em seus braços. </a:t>
            </a:r>
            <a:endParaRPr lang="pt-BR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00" y="410399"/>
            <a:ext cx="3197798" cy="448504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tângulo 6"/>
          <p:cNvSpPr/>
          <p:nvPr/>
        </p:nvSpPr>
        <p:spPr>
          <a:xfrm>
            <a:off x="4244400" y="2938085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 música transmitia uma profunda calma, mas o remorso machucava seus sentimentos</a:t>
            </a:r>
            <a:r>
              <a:rPr lang="pt-BR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pt-BR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91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6000">
        <p14:ferris dir="l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172400" y="235087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 mente produzia os devaneios do romance perdido.</a:t>
            </a:r>
            <a:endParaRPr lang="pt-BR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2400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 som de seu prelúdio nostálgico, </a:t>
            </a:r>
            <a:endParaRPr lang="pt-BR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era executado pelo “</a:t>
            </a:r>
            <a:r>
              <a:rPr lang="pt-BR" sz="2400" dirty="0" err="1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spalla</a:t>
            </a: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” da orquestra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pt-BR" sz="11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" y="374399"/>
            <a:ext cx="3027125" cy="454068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tângulo 6"/>
          <p:cNvSpPr/>
          <p:nvPr/>
        </p:nvSpPr>
        <p:spPr>
          <a:xfrm>
            <a:off x="4244400" y="343747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 imagem de seu amor distante tornou-se mais forte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pt-BR" sz="11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05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newsflash/>
      </p:transition>
    </mc:Choice>
    <mc:Fallback xmlns="">
      <p:transition spd="slow" advClick="0" advTm="25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215600" y="48875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Fecharam-se as cortinas.</a:t>
            </a:r>
            <a:endParaRPr lang="pt-BR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2400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Ele aplaudiu o espetáculo.</a:t>
            </a:r>
            <a:endParaRPr lang="pt-BR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 </a:t>
            </a:r>
            <a:endParaRPr lang="pt-BR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40" y="424624"/>
            <a:ext cx="3564360" cy="44554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tângulo 6"/>
          <p:cNvSpPr/>
          <p:nvPr/>
        </p:nvSpPr>
        <p:spPr>
          <a:xfrm>
            <a:off x="4158000" y="257175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 ambiente apurou o seu dom singular de cultivar o amor e,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mostrou-lhe sua capacidade de traduzir os sentimentos</a:t>
            </a:r>
            <a:r>
              <a:rPr lang="pt-BR" sz="16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pt-BR" sz="1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70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">
        <p:newsflash/>
      </p:transition>
    </mc:Choice>
    <mc:Fallback xmlns="">
      <p:transition spd="slow" advClick="0" advTm="18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shingle">
          <a:fgClr>
            <a:srgbClr val="E19DAA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2055" name="Picture 7" descr="banner Vendram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8343900"/>
            <a:ext cx="3249613" cy="127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378292" y="232648"/>
            <a:ext cx="4572000" cy="46782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800" dirty="0">
                <a:solidFill>
                  <a:srgbClr val="993366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Levantou-se e rumou para lugares desconhecidos.</a:t>
            </a:r>
          </a:p>
          <a:p>
            <a:pPr lvl="0" algn="ctr">
              <a:spcAft>
                <a:spcPts val="0"/>
              </a:spcAft>
            </a:pPr>
            <a:endParaRPr lang="pt-BR" sz="2800" dirty="0">
              <a:solidFill>
                <a:srgbClr val="993366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2800" dirty="0">
                <a:solidFill>
                  <a:srgbClr val="993366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Partiu em busca da amada, cheio de criatividade lírica,</a:t>
            </a:r>
          </a:p>
          <a:p>
            <a:pPr lvl="0" algn="ctr">
              <a:spcAft>
                <a:spcPts val="0"/>
              </a:spcAft>
            </a:pPr>
            <a:r>
              <a:rPr lang="pt-BR" sz="2800" dirty="0">
                <a:solidFill>
                  <a:srgbClr val="993366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levando uma paixão efervescente de torrentes emoções. </a:t>
            </a:r>
          </a:p>
          <a:p>
            <a:pPr lvl="0" algn="ctr">
              <a:spcAft>
                <a:spcPts val="0"/>
              </a:spcAft>
            </a:pPr>
            <a:endParaRPr lang="pt-BR" dirty="0">
              <a:solidFill>
                <a:srgbClr val="993366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15" y="292863"/>
            <a:ext cx="3111852" cy="4617989"/>
          </a:xfrm>
          <a:prstGeom prst="roundRect">
            <a:avLst>
              <a:gd name="adj" fmla="val 16667"/>
            </a:avLst>
          </a:prstGeom>
          <a:ln>
            <a:solidFill>
              <a:srgbClr val="E19DAA"/>
            </a:solidFill>
            <a:prstDash val="solid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8246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newsflash/>
      </p:transition>
    </mc:Choice>
    <mc:Fallback xmlns="">
      <p:transition spd="slow" advClick="0" advTm="30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9D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182400" y="3796795"/>
            <a:ext cx="5578272" cy="12234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ooper Black" panose="0208090404030B020404" pitchFamily="18" charset="0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ooper Black" panose="0208090404030B0204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  <a:cs typeface="Aharoni" panose="02010803020104030203" pitchFamily="2" charset="-79"/>
              </a:rPr>
              <a:t>-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  <a:cs typeface="Aharoni" panose="02010803020104030203" pitchFamily="2" charset="-79"/>
              </a:rPr>
              <a:t>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000" y="312737"/>
            <a:ext cx="3276000" cy="322474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E19DAA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46582" y="177875"/>
            <a:ext cx="2989867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spc="3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CRIAÇÃO </a:t>
            </a:r>
            <a:r>
              <a:rPr lang="pt-BR" sz="1200" spc="3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PRODUÇÃO FORMATAÇÃO</a:t>
            </a:r>
            <a:endParaRPr lang="pt-BR" sz="1200" spc="3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endParaRPr 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r>
              <a:rPr lang="pt-BR" sz="1400" b="1" spc="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TONINHO VENDRAMINI  </a:t>
            </a:r>
            <a:endParaRPr lang="pt-BR" sz="1600" b="1" u="sng" spc="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4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  <a:endParaRPr lang="pt-BR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ctr"/>
            <a:endParaRPr lang="pt-BR" sz="1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  <a:endParaRPr lang="pt-BR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spc="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Limelight</a:t>
            </a:r>
            <a:endParaRPr lang="pt-BR" sz="1600" b="1" spc="3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spc="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lang="pt-BR" sz="1600" b="1" spc="3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1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spc="300" dirty="0" smtClean="0">
                <a:solidFill>
                  <a:srgbClr val="C52B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 Mio </a:t>
            </a:r>
            <a:r>
              <a:rPr lang="pt-BR" sz="1600" b="1" spc="300" dirty="0" err="1" smtClean="0">
                <a:solidFill>
                  <a:srgbClr val="C52B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Babbino</a:t>
            </a:r>
            <a:r>
              <a:rPr lang="pt-BR" sz="1600" b="1" spc="300" dirty="0" smtClean="0">
                <a:solidFill>
                  <a:srgbClr val="C52B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Caro </a:t>
            </a:r>
            <a:endParaRPr lang="pt-BR" sz="1600" b="1" spc="300" dirty="0">
              <a:solidFill>
                <a:srgbClr val="C52B5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spc="300" dirty="0">
                <a:solidFill>
                  <a:srgbClr val="C52B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spc="3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</a:p>
          <a:p>
            <a:pPr algn="ctr"/>
            <a:r>
              <a:rPr lang="pt-BR" sz="1600" b="1" spc="3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Maria </a:t>
            </a:r>
            <a:r>
              <a:rPr lang="pt-BR" sz="1600" b="1" spc="30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Callas</a:t>
            </a:r>
            <a:endParaRPr lang="pt-BR" sz="1600" b="1" spc="3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351" y="495967"/>
            <a:ext cx="3403687" cy="2725662"/>
          </a:xfrm>
          <a:prstGeom prst="rect">
            <a:avLst/>
          </a:prstGeom>
          <a:ln w="28575">
            <a:solidFill>
              <a:srgbClr val="E19DAA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16457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180000">
        <p14:flythrough/>
        <p:sndAc>
          <p:stSnd loop="1">
            <p:snd r:embed="rId3" name="Andre Rieu - Giacomo Puccini - O Mio Babbino Caro.wav"/>
          </p:stSnd>
        </p:sndAc>
      </p:transition>
    </mc:Choice>
    <mc:Fallback xmlns="">
      <p:transition spd="slow" advClick="0" advTm="180000">
        <p:fade/>
        <p:sndAc>
          <p:stSnd loop="1">
            <p:snd r:embed="rId7" name="Andre Rieu - Giacomo Puccini - O Mio Babbino Ca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50"/>
                            </p:stCondLst>
                            <p:childTnLst>
                              <p:par>
                                <p:cTn id="2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750"/>
                            </p:stCondLst>
                            <p:childTnLst>
                              <p:par>
                                <p:cTn id="2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3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250"/>
                            </p:stCondLst>
                            <p:childTnLst>
                              <p:par>
                                <p:cTn id="3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3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75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2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3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75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250"/>
                            </p:stCondLst>
                            <p:childTnLst>
                              <p:par>
                                <p:cTn id="4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35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750"/>
                            </p:stCondLst>
                            <p:childTnLst>
                              <p:par>
                                <p:cTn id="5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35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8250"/>
                            </p:stCondLst>
                            <p:childTnLst>
                              <p:par>
                                <p:cTn id="5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35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750"/>
                            </p:stCondLst>
                            <p:childTnLst>
                              <p:par>
                                <p:cTn id="5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50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250"/>
                            </p:stCondLst>
                            <p:childTnLst>
                              <p:par>
                                <p:cTn id="6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9250"/>
                            </p:stCondLst>
                            <p:childTnLst>
                              <p:par>
                                <p:cTn id="7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250"/>
                            </p:stCondLst>
                            <p:childTnLst>
                              <p:par>
                                <p:cTn id="8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250"/>
                            </p:stCondLst>
                            <p:childTnLst>
                              <p:par>
                                <p:cTn id="8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8250"/>
                            </p:stCondLst>
                            <p:childTnLst>
                              <p:par>
                                <p:cTn id="9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1250"/>
                            </p:stCondLst>
                            <p:childTnLst>
                              <p:par>
                                <p:cTn id="9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4250"/>
                            </p:stCondLst>
                            <p:childTnLst>
                              <p:par>
                                <p:cTn id="10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allAtOnce" animBg="1"/>
    </p:bld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ÊXTASE E MEDITAÇÃO</Template>
  <TotalTime>2</TotalTime>
  <Words>264</Words>
  <Application>Microsoft Office PowerPoint</Application>
  <PresentationFormat>Apresentação na tela (16:9)</PresentationFormat>
  <Paragraphs>55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18" baseType="lpstr">
      <vt:lpstr>Aharoni</vt:lpstr>
      <vt:lpstr>Arial</vt:lpstr>
      <vt:lpstr>Arial Black</vt:lpstr>
      <vt:lpstr>Calibri</vt:lpstr>
      <vt:lpstr>Chiller</vt:lpstr>
      <vt:lpstr>Cooper Black</vt:lpstr>
      <vt:lpstr>Kristen ITC</vt:lpstr>
      <vt:lpstr>Maiandra GD</vt:lpstr>
      <vt:lpstr>Times New Roman</vt:lpstr>
      <vt:lpstr>Estrutura padrão</vt:lpstr>
      <vt:lpstr>1_Estrutura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2020-08-04T18:49:14Z</dcterms:created>
  <dcterms:modified xsi:type="dcterms:W3CDTF">2020-08-04T18:51:14Z</dcterms:modified>
  <cp:contentStatus/>
</cp:coreProperties>
</file>