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sldIdLst>
    <p:sldId id="294" r:id="rId2"/>
    <p:sldId id="256" r:id="rId3"/>
    <p:sldId id="257" r:id="rId4"/>
    <p:sldId id="258" r:id="rId5"/>
    <p:sldId id="259" r:id="rId6"/>
    <p:sldId id="260" r:id="rId7"/>
    <p:sldId id="261" r:id="rId8"/>
    <p:sldId id="262" r:id="rId9"/>
    <p:sldId id="263" r:id="rId10"/>
    <p:sldId id="264" r:id="rId11"/>
    <p:sldId id="265" r:id="rId12"/>
    <p:sldId id="268" r:id="rId13"/>
    <p:sldId id="266" r:id="rId14"/>
    <p:sldId id="267"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Lst>
  <p:sldSz cx="9144000" cy="6858000" type="screen4x3"/>
  <p:notesSz cx="6858000" cy="9144000"/>
  <p:embeddedFontLst>
    <p:embeddedFont>
      <p:font typeface="Calibri Light" panose="020F0302020204030204" pitchFamily="34" charset="0"/>
      <p:regular r:id="rId41"/>
      <p:italic r:id="rId42"/>
    </p:embeddedFont>
    <p:embeddedFont>
      <p:font typeface="French Script MT" panose="03020402040607040605" pitchFamily="66" charset="0"/>
      <p:regular r:id="rId43"/>
    </p:embeddedFont>
    <p:embeddedFont>
      <p:font typeface="Calibri" panose="020F0502020204030204" pitchFamily="34" charset="0"/>
      <p:regular r:id="rId44"/>
      <p:bold r:id="rId45"/>
      <p:italic r:id="rId46"/>
      <p:boldItalic r:id="rId47"/>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Sk0ipQpku92v+cjDMn/aA==" hashData="QTTiDK3r4jFvXUWVyVAACdd/+a73HuztERspdjT1cPMVFsnnsnXWyYDfyOjLqEuT9UDrlY4QObe1JvNIq2oS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69" d="100"/>
          <a:sy n="69" d="100"/>
        </p:scale>
        <p:origin x="1234"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591B289-D1E1-48E6-A30B-78FA69BB020B}" type="datetimeFigureOut">
              <a:rPr lang="fr-CA" smtClean="0"/>
              <a:t>2016-06-08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1072461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591B289-D1E1-48E6-A30B-78FA69BB020B}" type="datetimeFigureOut">
              <a:rPr lang="fr-CA" smtClean="0"/>
              <a:t>2016-06-08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2550342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591B289-D1E1-48E6-A30B-78FA69BB020B}" type="datetimeFigureOut">
              <a:rPr lang="fr-CA" smtClean="0"/>
              <a:t>2016-06-08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2127057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591B289-D1E1-48E6-A30B-78FA69BB020B}" type="datetimeFigureOut">
              <a:rPr lang="fr-CA" smtClean="0"/>
              <a:t>2016-06-08</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2941254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591B289-D1E1-48E6-A30B-78FA69BB020B}" type="datetimeFigureOut">
              <a:rPr lang="fr-CA" smtClean="0"/>
              <a:t>2016-06-08</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1969487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591B289-D1E1-48E6-A30B-78FA69BB020B}" type="datetimeFigureOut">
              <a:rPr lang="fr-CA" smtClean="0"/>
              <a:t>2016-06-08</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793178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91B289-D1E1-48E6-A30B-78FA69BB020B}" type="datetimeFigureOut">
              <a:rPr lang="fr-CA" smtClean="0"/>
              <a:t>2016-06-08</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2122593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591B289-D1E1-48E6-A30B-78FA69BB020B}" type="datetimeFigureOut">
              <a:rPr lang="fr-CA" smtClean="0"/>
              <a:t>2016-06-08</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516857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591B289-D1E1-48E6-A30B-78FA69BB020B}" type="datetimeFigureOut">
              <a:rPr lang="fr-CA" smtClean="0"/>
              <a:t>2016-06-08</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12498766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591B289-D1E1-48E6-A30B-78FA69BB020B}" type="datetimeFigureOut">
              <a:rPr lang="fr-CA" smtClean="0"/>
              <a:t>2016-06-08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700980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591B289-D1E1-48E6-A30B-78FA69BB020B}" type="datetimeFigureOut">
              <a:rPr lang="fr-CA" smtClean="0"/>
              <a:t>2016-06-08</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71CBC1FB-2469-4883-965A-252AA865CD0C}" type="slidenum">
              <a:rPr lang="fr-CA" smtClean="0"/>
              <a:t>‹N°›</a:t>
            </a:fld>
            <a:endParaRPr lang="fr-CA"/>
          </a:p>
        </p:txBody>
      </p:sp>
    </p:spTree>
    <p:extLst>
      <p:ext uri="{BB962C8B-B14F-4D97-AF65-F5344CB8AC3E}">
        <p14:creationId xmlns:p14="http://schemas.microsoft.com/office/powerpoint/2010/main" val="3159316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91B289-D1E1-48E6-A30B-78FA69BB020B}" type="datetimeFigureOut">
              <a:rPr lang="fr-CA" smtClean="0"/>
              <a:t>2016-06-08</a:t>
            </a:fld>
            <a:endParaRPr lang="fr-C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CBC1FB-2469-4883-965A-252AA865CD0C}" type="slidenum">
              <a:rPr lang="fr-CA" smtClean="0"/>
              <a:t>‹N°›</a:t>
            </a:fld>
            <a:endParaRPr lang="fr-CA"/>
          </a:p>
        </p:txBody>
      </p:sp>
    </p:spTree>
    <p:extLst>
      <p:ext uri="{BB962C8B-B14F-4D97-AF65-F5344CB8AC3E}">
        <p14:creationId xmlns:p14="http://schemas.microsoft.com/office/powerpoint/2010/main" val="9534039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www.imagileonation.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2906" y="486137"/>
            <a:ext cx="5197033" cy="2951544"/>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2700000" scaled="1"/>
            <a:tileRect/>
          </a:gradFill>
          <a:ln w="57150">
            <a:solidFill>
              <a:schemeClr val="bg1">
                <a:lumMod val="50000"/>
              </a:schemeClr>
            </a:solidFill>
          </a:ln>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solidFill>
                <a:srgbClr val="FBFAE2"/>
              </a:solidFill>
            </a:endParaRPr>
          </a:p>
        </p:txBody>
      </p:sp>
      <p:sp>
        <p:nvSpPr>
          <p:cNvPr id="8" name="Ellipse 7"/>
          <p:cNvSpPr/>
          <p:nvPr/>
        </p:nvSpPr>
        <p:spPr>
          <a:xfrm>
            <a:off x="977900" y="804863"/>
            <a:ext cx="4606925" cy="2314575"/>
          </a:xfrm>
          <a:prstGeom prst="ellipse">
            <a:avLst/>
          </a:prstGeom>
          <a:noFill/>
          <a:ln w="88900" cmpd="thinThick">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a:solidFill>
                <a:srgbClr val="FBFAE2"/>
              </a:solidFill>
            </a:endParaRPr>
          </a:p>
        </p:txBody>
      </p:sp>
      <p:sp>
        <p:nvSpPr>
          <p:cNvPr id="9" name="Rectangle 8"/>
          <p:cNvSpPr/>
          <p:nvPr/>
        </p:nvSpPr>
        <p:spPr>
          <a:xfrm>
            <a:off x="1181100" y="1677988"/>
            <a:ext cx="4178300" cy="474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r-CA" sz="3200" i="1" dirty="0">
                <a:solidFill>
                  <a:schemeClr val="bg1">
                    <a:lumMod val="50000"/>
                  </a:schemeClr>
                </a:solidFill>
                <a:latin typeface="French Script MT" panose="03020402040607040605" pitchFamily="66" charset="0"/>
              </a:rPr>
              <a:t>Day Créations réflexives</a:t>
            </a:r>
          </a:p>
        </p:txBody>
      </p:sp>
      <p:sp>
        <p:nvSpPr>
          <p:cNvPr id="2055" name="ZoneTexte 9"/>
          <p:cNvSpPr txBox="1">
            <a:spLocks noChangeArrowheads="1"/>
          </p:cNvSpPr>
          <p:nvPr/>
        </p:nvSpPr>
        <p:spPr bwMode="auto">
          <a:xfrm>
            <a:off x="4669971" y="2928257"/>
            <a:ext cx="9148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a:r>
              <a:rPr lang="fr-CA" sz="2400" b="1" i="1" dirty="0" smtClean="0">
                <a:solidFill>
                  <a:schemeClr val="bg1">
                    <a:lumMod val="50000"/>
                  </a:schemeClr>
                </a:solidFill>
                <a:latin typeface="French Script MT" panose="03020402040607040605" pitchFamily="66" charset="0"/>
              </a:rPr>
              <a:t>2016</a:t>
            </a:r>
            <a:endParaRPr lang="fr-CA" sz="2400" b="1" i="1" dirty="0">
              <a:solidFill>
                <a:schemeClr val="bg1">
                  <a:lumMod val="50000"/>
                </a:schemeClr>
              </a:solidFill>
              <a:latin typeface="French Script MT" panose="03020402040607040605" pitchFamily="66" charset="0"/>
            </a:endParaRPr>
          </a:p>
        </p:txBody>
      </p:sp>
      <p:pic>
        <p:nvPicPr>
          <p:cNvPr id="2" name="Image 1"/>
          <p:cNvPicPr>
            <a:picLocks noChangeAspect="1"/>
          </p:cNvPicPr>
          <p:nvPr/>
        </p:nvPicPr>
        <p:blipFill>
          <a:blip r:embed="rId4" cstate="email">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8141362" y="5943600"/>
            <a:ext cx="546118" cy="491217"/>
          </a:xfrm>
          <a:prstGeom prst="rect">
            <a:avLst/>
          </a:prstGeom>
        </p:spPr>
      </p:pic>
      <p:pic>
        <p:nvPicPr>
          <p:cNvPr id="3" name="07 Man With A Harmonic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03583" y="5317513"/>
            <a:ext cx="383897" cy="38389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21" presetClass="entr" presetSubtype="1" fill="hold" grpId="0" nodeType="withEffect">
                                  <p:stCondLst>
                                    <p:cond delay="750"/>
                                  </p:stCondLst>
                                  <p:childTnLst>
                                    <p:set>
                                      <p:cBhvr>
                                        <p:cTn id="8" dur="1" fill="hold">
                                          <p:stCondLst>
                                            <p:cond delay="0"/>
                                          </p:stCondLst>
                                        </p:cTn>
                                        <p:tgtEl>
                                          <p:spTgt spid="8"/>
                                        </p:tgtEl>
                                        <p:attrNameLst>
                                          <p:attrName>style.visibility</p:attrName>
                                        </p:attrNameLst>
                                      </p:cBhvr>
                                      <p:to>
                                        <p:strVal val="visible"/>
                                      </p:to>
                                    </p:set>
                                    <p:animEffect transition="in" filter="wheel(1)">
                                      <p:cBhvr>
                                        <p:cTn id="9" dur="3000"/>
                                        <p:tgtEl>
                                          <p:spTgt spid="8"/>
                                        </p:tgtEl>
                                      </p:cBhvr>
                                    </p:animEffect>
                                  </p:childTnLst>
                                </p:cTn>
                              </p:par>
                              <p:par>
                                <p:cTn id="10" presetID="53" presetClass="entr" presetSubtype="16" fill="hold" nodeType="withEffect">
                                  <p:stCondLst>
                                    <p:cond delay="750"/>
                                  </p:stCondLst>
                                  <p:childTnLst>
                                    <p:set>
                                      <p:cBhvr>
                                        <p:cTn id="11" dur="1" fill="hold">
                                          <p:stCondLst>
                                            <p:cond delay="0"/>
                                          </p:stCondLst>
                                        </p:cTn>
                                        <p:tgtEl>
                                          <p:spTgt spid="9">
                                            <p:txEl>
                                              <p:pRg st="0" end="0"/>
                                            </p:txEl>
                                          </p:spTgt>
                                        </p:tgtEl>
                                        <p:attrNameLst>
                                          <p:attrName>style.visibility</p:attrName>
                                        </p:attrNameLst>
                                      </p:cBhvr>
                                      <p:to>
                                        <p:strVal val="visible"/>
                                      </p:to>
                                    </p:set>
                                    <p:anim calcmode="lin" valueType="num">
                                      <p:cBhvr>
                                        <p:cTn id="12" dur="3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14" dur="3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5" repeatCount="indefinite" fill="hold" display="0">
                  <p:stCondLst>
                    <p:cond delay="indefinite"/>
                  </p:stCondLst>
                  <p:endCondLst>
                    <p:cond evt="onStopAudio" delay="0">
                      <p:tgtEl>
                        <p:sldTgt/>
                      </p:tgtEl>
                    </p:cond>
                  </p:endCondLst>
                </p:cTn>
                <p:tgtEl>
                  <p:spTgt spid="3"/>
                </p:tgtEl>
              </p:cMediaNode>
            </p:audio>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rot="21327560">
            <a:off x="814552" y="1332441"/>
            <a:ext cx="7514897" cy="5029200"/>
          </a:xfrm>
          <a:prstGeom prst="rect">
            <a:avLst/>
          </a:prstGeom>
          <a:ln>
            <a:noFill/>
          </a:ln>
          <a:effectLst>
            <a:outerShdw blurRad="292100" dist="139700" dir="2700000" algn="tl" rotWithShape="0">
              <a:srgbClr val="333333">
                <a:alpha val="65000"/>
              </a:srgbClr>
            </a:outerShdw>
          </a:effectLst>
        </p:spPr>
      </p:pic>
      <p:sp>
        <p:nvSpPr>
          <p:cNvPr id="2" name="ZoneTexte 1"/>
          <p:cNvSpPr txBox="1"/>
          <p:nvPr/>
        </p:nvSpPr>
        <p:spPr>
          <a:xfrm>
            <a:off x="724829" y="211873"/>
            <a:ext cx="5051502" cy="830997"/>
          </a:xfrm>
          <a:prstGeom prst="rect">
            <a:avLst/>
          </a:prstGeom>
          <a:noFill/>
        </p:spPr>
        <p:txBody>
          <a:bodyPr wrap="square" rtlCol="0">
            <a:prstTxWarp prst="textWave2">
              <a:avLst/>
            </a:prstTxWarp>
            <a:spAutoFit/>
          </a:bodyPr>
          <a:lstStyle/>
          <a:p>
            <a:r>
              <a:rPr lang="fr-CA" sz="4800" b="1" i="1" dirty="0" smtClean="0">
                <a:ln w="9525">
                  <a:solidFill>
                    <a:schemeClr val="bg1"/>
                  </a:solidFill>
                  <a:prstDash val="solid"/>
                </a:ln>
                <a:effectLst>
                  <a:outerShdw blurRad="12700" dist="38100" dir="2700000" algn="tl" rotWithShape="0">
                    <a:schemeClr val="bg1">
                      <a:lumMod val="50000"/>
                    </a:schemeClr>
                  </a:outerShdw>
                </a:effectLst>
              </a:rPr>
              <a:t>À l’abandon</a:t>
            </a:r>
            <a:endParaRPr lang="fr-CA" sz="4800" b="1" i="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386622638"/>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50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1000" autoRev="1" fill="hold">
                                          <p:stCondLst>
                                            <p:cond delay="0"/>
                                          </p:stCondLst>
                                        </p:cTn>
                                        <p:tgtEl>
                                          <p:spTgt spid="2">
                                            <p:txEl>
                                              <p:pRg st="0" end="0"/>
                                            </p:txEl>
                                          </p:spTgt>
                                        </p:tgtEl>
                                        <p:attrNameLst>
                                          <p:attrName>ppt_w</p:attrName>
                                        </p:attrNameLst>
                                      </p:cBhvr>
                                    </p:anim>
                                    <p:anim by="(#ppt_w*0.50)" calcmode="lin" valueType="num">
                                      <p:cBhvr>
                                        <p:cTn id="8" dur="1000" decel="50000" autoRev="1" fill="hold">
                                          <p:stCondLst>
                                            <p:cond delay="0"/>
                                          </p:stCondLst>
                                        </p:cTn>
                                        <p:tgtEl>
                                          <p:spTgt spid="2">
                                            <p:txEl>
                                              <p:pRg st="0" end="0"/>
                                            </p:txEl>
                                          </p:spTgt>
                                        </p:tgtEl>
                                        <p:attrNameLst>
                                          <p:attrName>ppt_x</p:attrName>
                                        </p:attrNameLst>
                                      </p:cBhvr>
                                    </p:anim>
                                    <p:anim from="(-#ppt_h/2)" to="(#ppt_y)" calcmode="lin" valueType="num">
                                      <p:cBhvr>
                                        <p:cTn id="9" dur="2000" fill="hold">
                                          <p:stCondLst>
                                            <p:cond delay="0"/>
                                          </p:stCondLst>
                                        </p:cTn>
                                        <p:tgtEl>
                                          <p:spTgt spid="2">
                                            <p:txEl>
                                              <p:pRg st="0" end="0"/>
                                            </p:txEl>
                                          </p:spTgt>
                                        </p:tgtEl>
                                        <p:attrNameLst>
                                          <p:attrName>ppt_y</p:attrName>
                                        </p:attrNameLst>
                                      </p:cBhvr>
                                    </p:anim>
                                    <p:animRot by="21600000">
                                      <p:cBhvr>
                                        <p:cTn id="10" dur="2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4805" y="250108"/>
            <a:ext cx="7854390"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325880" y="5686008"/>
            <a:ext cx="6492240" cy="1077218"/>
          </a:xfrm>
          <a:prstGeom prst="rect">
            <a:avLst/>
          </a:prstGeom>
          <a:noFill/>
        </p:spPr>
        <p:txBody>
          <a:bodyPr wrap="square" rtlCol="0">
            <a:spAutoFit/>
          </a:bodyPr>
          <a:lstStyle/>
          <a:p>
            <a:pPr algn="just"/>
            <a:r>
              <a:rPr lang="fr-CA" sz="1600" b="1" dirty="0" smtClean="0"/>
              <a:t>BODIE</a:t>
            </a:r>
            <a:r>
              <a:rPr lang="fr-CA" sz="1600" dirty="0" smtClean="0"/>
              <a:t> (Californie). Cette ville fantôme est située à 120 km au sud-est du Lac </a:t>
            </a:r>
            <a:r>
              <a:rPr lang="fr-CA" sz="1600" dirty="0" err="1" smtClean="0"/>
              <a:t>Tahoe</a:t>
            </a:r>
            <a:r>
              <a:rPr lang="fr-CA" sz="1600" dirty="0" smtClean="0"/>
              <a:t>. Construite durant la Ruée vers l’or, cette ville atteignit une population de 10 000 habitants en 1880, ce qui en faisait la deuxième ville de Californie à l’époque. Elle a été abandonnée à la suite de deux incendies.</a:t>
            </a:r>
            <a:endParaRPr lang="fr-CA" sz="1600" dirty="0"/>
          </a:p>
        </p:txBody>
      </p:sp>
    </p:spTree>
    <p:extLst>
      <p:ext uri="{BB962C8B-B14F-4D97-AF65-F5344CB8AC3E}">
        <p14:creationId xmlns:p14="http://schemas.microsoft.com/office/powerpoint/2010/main" val="3994762379"/>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 y="266236"/>
            <a:ext cx="8290560" cy="466344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325880" y="5686008"/>
            <a:ext cx="6492240" cy="1077218"/>
          </a:xfrm>
          <a:prstGeom prst="rect">
            <a:avLst/>
          </a:prstGeom>
          <a:noFill/>
        </p:spPr>
        <p:txBody>
          <a:bodyPr wrap="square" rtlCol="0">
            <a:spAutoFit/>
          </a:bodyPr>
          <a:lstStyle/>
          <a:p>
            <a:pPr algn="just"/>
            <a:r>
              <a:rPr lang="fr-CA" sz="1600" b="1" dirty="0" smtClean="0"/>
              <a:t>BODIE</a:t>
            </a:r>
            <a:r>
              <a:rPr lang="fr-CA" sz="1600" dirty="0" smtClean="0"/>
              <a:t> (Californie). Cette ville fantôme est située à 120 km au sud-est du Lac </a:t>
            </a:r>
            <a:r>
              <a:rPr lang="fr-CA" sz="1600" dirty="0" err="1" smtClean="0"/>
              <a:t>Tahoe</a:t>
            </a:r>
            <a:r>
              <a:rPr lang="fr-CA" sz="1600" dirty="0" smtClean="0"/>
              <a:t>. Construite durant la Ruée vers l’or, cette ville atteignit une population de 10 000 habitants en 1880, ce qui en faisait la deuxième ville de Californie à l’époque. Elle a été abandonnée à la suite de deux incendies.</a:t>
            </a:r>
            <a:endParaRPr lang="fr-CA" sz="1600" dirty="0"/>
          </a:p>
        </p:txBody>
      </p:sp>
    </p:spTree>
    <p:extLst>
      <p:ext uri="{BB962C8B-B14F-4D97-AF65-F5344CB8AC3E}">
        <p14:creationId xmlns:p14="http://schemas.microsoft.com/office/powerpoint/2010/main" val="131053331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8275" y="278780"/>
            <a:ext cx="6727450" cy="52120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325880" y="5686008"/>
            <a:ext cx="6492240" cy="1077218"/>
          </a:xfrm>
          <a:prstGeom prst="rect">
            <a:avLst/>
          </a:prstGeom>
          <a:noFill/>
        </p:spPr>
        <p:txBody>
          <a:bodyPr wrap="square" rtlCol="0">
            <a:spAutoFit/>
          </a:bodyPr>
          <a:lstStyle/>
          <a:p>
            <a:pPr algn="just"/>
            <a:r>
              <a:rPr lang="fr-CA" sz="1600" b="1" dirty="0" smtClean="0"/>
              <a:t>BODIE</a:t>
            </a:r>
            <a:r>
              <a:rPr lang="fr-CA" sz="1600" dirty="0" smtClean="0"/>
              <a:t> (Californie). Cette ville fantôme est située à 120 km au sud-est du Lac </a:t>
            </a:r>
            <a:r>
              <a:rPr lang="fr-CA" sz="1600" dirty="0" err="1" smtClean="0"/>
              <a:t>Tahoe</a:t>
            </a:r>
            <a:r>
              <a:rPr lang="fr-CA" sz="1600" dirty="0" smtClean="0"/>
              <a:t>. Construite durant la Ruée vers l’or, cette ville atteignit une population de 10 000 habitants en 1880, ce qui en faisait la deuxième ville de Californie à l’époque. Elle a été abandonnée à la suite de deux incendies.</a:t>
            </a:r>
            <a:endParaRPr lang="fr-CA" sz="1600" dirty="0"/>
          </a:p>
        </p:txBody>
      </p:sp>
    </p:spTree>
    <p:extLst>
      <p:ext uri="{BB962C8B-B14F-4D97-AF65-F5344CB8AC3E}">
        <p14:creationId xmlns:p14="http://schemas.microsoft.com/office/powerpoint/2010/main" val="377189626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884" y="306877"/>
            <a:ext cx="7828232" cy="52120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325880" y="5686008"/>
            <a:ext cx="6492240" cy="1077218"/>
          </a:xfrm>
          <a:prstGeom prst="rect">
            <a:avLst/>
          </a:prstGeom>
          <a:noFill/>
        </p:spPr>
        <p:txBody>
          <a:bodyPr wrap="square" rtlCol="0">
            <a:spAutoFit/>
          </a:bodyPr>
          <a:lstStyle/>
          <a:p>
            <a:pPr algn="just"/>
            <a:r>
              <a:rPr lang="fr-CA" sz="1600" b="1" dirty="0" smtClean="0"/>
              <a:t>BODIE</a:t>
            </a:r>
            <a:r>
              <a:rPr lang="fr-CA" sz="1600" dirty="0" smtClean="0"/>
              <a:t> (Californie). Cette ville fantôme est située à 120 km au sud-est du Lac </a:t>
            </a:r>
            <a:r>
              <a:rPr lang="fr-CA" sz="1600" dirty="0" err="1" smtClean="0"/>
              <a:t>Tahoe</a:t>
            </a:r>
            <a:r>
              <a:rPr lang="fr-CA" sz="1600" dirty="0" smtClean="0"/>
              <a:t>. Construite durant la Ruée vers l’or, cette ville atteignit une population de 10 000 habitants en 1880, ce qui en faisait la deuxième ville de Californie à l’époque. Elle a été abandonnée à la suite de deux incendies.</a:t>
            </a:r>
            <a:endParaRPr lang="fr-CA" sz="1600" dirty="0"/>
          </a:p>
        </p:txBody>
      </p:sp>
    </p:spTree>
    <p:extLst>
      <p:ext uri="{BB962C8B-B14F-4D97-AF65-F5344CB8AC3E}">
        <p14:creationId xmlns:p14="http://schemas.microsoft.com/office/powerpoint/2010/main" val="155210396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0920" y="248760"/>
            <a:ext cx="7822160"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777240" y="5597912"/>
            <a:ext cx="7589520" cy="1077218"/>
          </a:xfrm>
          <a:prstGeom prst="rect">
            <a:avLst/>
          </a:prstGeom>
          <a:noFill/>
        </p:spPr>
        <p:txBody>
          <a:bodyPr wrap="square" rtlCol="0">
            <a:spAutoFit/>
          </a:bodyPr>
          <a:lstStyle/>
          <a:p>
            <a:pPr algn="just"/>
            <a:r>
              <a:rPr lang="fr-CA" sz="1600" b="1" dirty="0" smtClean="0"/>
              <a:t>Station centrale de train du Michigan </a:t>
            </a:r>
            <a:r>
              <a:rPr lang="fr-CA" sz="1600" dirty="0" smtClean="0"/>
              <a:t>(Détroit). Construite en 1913 pour le chemin de fer du </a:t>
            </a:r>
            <a:r>
              <a:rPr lang="fr-CA" sz="1600" i="1" dirty="0" smtClean="0"/>
              <a:t>Michigan Central </a:t>
            </a:r>
            <a:r>
              <a:rPr lang="fr-CA" sz="1600" i="1" dirty="0" err="1" smtClean="0"/>
              <a:t>Railroad</a:t>
            </a:r>
            <a:r>
              <a:rPr lang="fr-CA" sz="1600" dirty="0" smtClean="0"/>
              <a:t>, c’était la gare de voyageurs de Détroit. Le 6 janvier 1988, le dernier train Amtrak a quitté ses quais. La station est toujours debout aujourd’hui, bien qu’elle reste inoccupée. Elle a été ajoutée au </a:t>
            </a:r>
            <a:r>
              <a:rPr lang="fr-CA" sz="1600" i="1" dirty="0" smtClean="0"/>
              <a:t>National </a:t>
            </a:r>
            <a:r>
              <a:rPr lang="fr-CA" sz="1600" i="1" dirty="0" err="1" smtClean="0"/>
              <a:t>Register</a:t>
            </a:r>
            <a:r>
              <a:rPr lang="fr-CA" sz="1600" i="1" dirty="0" smtClean="0"/>
              <a:t> of Historic Places</a:t>
            </a:r>
            <a:r>
              <a:rPr lang="fr-CA" sz="1600" dirty="0" smtClean="0"/>
              <a:t> en 1975. </a:t>
            </a:r>
            <a:endParaRPr lang="fr-CA" sz="1600" dirty="0"/>
          </a:p>
        </p:txBody>
      </p:sp>
    </p:spTree>
    <p:extLst>
      <p:ext uri="{BB962C8B-B14F-4D97-AF65-F5344CB8AC3E}">
        <p14:creationId xmlns:p14="http://schemas.microsoft.com/office/powerpoint/2010/main" val="2702021746"/>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620" y="260716"/>
            <a:ext cx="7512760" cy="5029200"/>
          </a:xfrm>
          <a:prstGeom prst="rect">
            <a:avLst/>
          </a:prstGeom>
          <a:ln>
            <a:noFill/>
          </a:ln>
          <a:effectLst>
            <a:outerShdw blurRad="292100" dist="139700" dir="2700000" algn="tl" rotWithShape="0">
              <a:srgbClr val="333333">
                <a:alpha val="65000"/>
              </a:srgbClr>
            </a:outerShdw>
          </a:effectLst>
        </p:spPr>
      </p:pic>
      <p:sp>
        <p:nvSpPr>
          <p:cNvPr id="6" name="ZoneTexte 5"/>
          <p:cNvSpPr txBox="1"/>
          <p:nvPr/>
        </p:nvSpPr>
        <p:spPr>
          <a:xfrm>
            <a:off x="777240" y="5597912"/>
            <a:ext cx="7589520" cy="1077218"/>
          </a:xfrm>
          <a:prstGeom prst="rect">
            <a:avLst/>
          </a:prstGeom>
          <a:noFill/>
        </p:spPr>
        <p:txBody>
          <a:bodyPr wrap="square" rtlCol="0">
            <a:spAutoFit/>
          </a:bodyPr>
          <a:lstStyle/>
          <a:p>
            <a:pPr algn="just"/>
            <a:r>
              <a:rPr lang="fr-CA" sz="1600" b="1" dirty="0" smtClean="0"/>
              <a:t>Station centrale de train du Michigan </a:t>
            </a:r>
            <a:r>
              <a:rPr lang="fr-CA" sz="1600" dirty="0" smtClean="0"/>
              <a:t>(Détroit). Construite en 1913 pour le chemin de fer du </a:t>
            </a:r>
            <a:r>
              <a:rPr lang="fr-CA" sz="1600" i="1" dirty="0" smtClean="0"/>
              <a:t>Michigan Central </a:t>
            </a:r>
            <a:r>
              <a:rPr lang="fr-CA" sz="1600" i="1" dirty="0" err="1" smtClean="0"/>
              <a:t>Railroad</a:t>
            </a:r>
            <a:r>
              <a:rPr lang="fr-CA" sz="1600" dirty="0" smtClean="0"/>
              <a:t>, c’était la gare de voyageurs de Détroit. Le 6 janvier 1988, le dernier train Amtrak a quitté ses quais. La station est toujours debout aujourd’hui, bien qu’elle reste inoccupée. Elle a été ajoutée au </a:t>
            </a:r>
            <a:r>
              <a:rPr lang="fr-CA" sz="1600" i="1" dirty="0" smtClean="0"/>
              <a:t>National </a:t>
            </a:r>
            <a:r>
              <a:rPr lang="fr-CA" sz="1600" i="1" dirty="0" err="1" smtClean="0"/>
              <a:t>Register</a:t>
            </a:r>
            <a:r>
              <a:rPr lang="fr-CA" sz="1600" i="1" dirty="0" smtClean="0"/>
              <a:t> of Historic Places</a:t>
            </a:r>
            <a:r>
              <a:rPr lang="fr-CA" sz="1600" dirty="0" smtClean="0"/>
              <a:t> en 1975. </a:t>
            </a:r>
            <a:endParaRPr lang="fr-CA" sz="1600" dirty="0"/>
          </a:p>
        </p:txBody>
      </p:sp>
    </p:spTree>
    <p:extLst>
      <p:ext uri="{BB962C8B-B14F-4D97-AF65-F5344CB8AC3E}">
        <p14:creationId xmlns:p14="http://schemas.microsoft.com/office/powerpoint/2010/main" val="244813036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1074" y="278269"/>
            <a:ext cx="7541853" cy="5029200"/>
          </a:xfrm>
          <a:prstGeom prst="rect">
            <a:avLst/>
          </a:prstGeom>
          <a:ln>
            <a:noFill/>
          </a:ln>
          <a:effectLst>
            <a:outerShdw blurRad="292100" dist="139700" dir="2700000" algn="tl" rotWithShape="0">
              <a:srgbClr val="333333">
                <a:alpha val="65000"/>
              </a:srgbClr>
            </a:outerShdw>
          </a:effectLst>
        </p:spPr>
      </p:pic>
      <p:sp>
        <p:nvSpPr>
          <p:cNvPr id="5" name="ZoneTexte 4"/>
          <p:cNvSpPr txBox="1"/>
          <p:nvPr/>
        </p:nvSpPr>
        <p:spPr>
          <a:xfrm>
            <a:off x="777240" y="5597912"/>
            <a:ext cx="7589520" cy="1077218"/>
          </a:xfrm>
          <a:prstGeom prst="rect">
            <a:avLst/>
          </a:prstGeom>
          <a:noFill/>
        </p:spPr>
        <p:txBody>
          <a:bodyPr wrap="square" rtlCol="0">
            <a:spAutoFit/>
          </a:bodyPr>
          <a:lstStyle/>
          <a:p>
            <a:pPr algn="just"/>
            <a:r>
              <a:rPr lang="fr-CA" sz="1600" b="1" dirty="0" smtClean="0"/>
              <a:t>Station centrale de train du Michigan </a:t>
            </a:r>
            <a:r>
              <a:rPr lang="fr-CA" sz="1600" dirty="0" smtClean="0"/>
              <a:t>(Détroit). Construite en 1913 pour le chemin de fer du </a:t>
            </a:r>
            <a:r>
              <a:rPr lang="fr-CA" sz="1600" i="1" dirty="0" smtClean="0"/>
              <a:t>Michigan Central </a:t>
            </a:r>
            <a:r>
              <a:rPr lang="fr-CA" sz="1600" i="1" dirty="0" err="1" smtClean="0"/>
              <a:t>Railroad</a:t>
            </a:r>
            <a:r>
              <a:rPr lang="fr-CA" sz="1600" dirty="0" smtClean="0"/>
              <a:t>, c’était la gare de voyageurs de Détroit. Le 6 janvier 1988, le dernier train Amtrak a quitté ses quais. La station est toujours debout aujourd’hui, bien qu’elle reste inoccupée. Elle a été ajoutée au </a:t>
            </a:r>
            <a:r>
              <a:rPr lang="fr-CA" sz="1600" i="1" dirty="0" smtClean="0"/>
              <a:t>National </a:t>
            </a:r>
            <a:r>
              <a:rPr lang="fr-CA" sz="1600" i="1" dirty="0" err="1" smtClean="0"/>
              <a:t>Register</a:t>
            </a:r>
            <a:r>
              <a:rPr lang="fr-CA" sz="1600" i="1" dirty="0" smtClean="0"/>
              <a:t> of Historic Places</a:t>
            </a:r>
            <a:r>
              <a:rPr lang="fr-CA" sz="1600" dirty="0" smtClean="0"/>
              <a:t> en 1975. </a:t>
            </a:r>
            <a:endParaRPr lang="fr-CA" sz="1600" dirty="0"/>
          </a:p>
        </p:txBody>
      </p:sp>
    </p:spTree>
    <p:extLst>
      <p:ext uri="{BB962C8B-B14F-4D97-AF65-F5344CB8AC3E}">
        <p14:creationId xmlns:p14="http://schemas.microsoft.com/office/powerpoint/2010/main" val="174647711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558" y="270006"/>
            <a:ext cx="8436884"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508760" y="5742878"/>
            <a:ext cx="6126480" cy="830997"/>
          </a:xfrm>
          <a:prstGeom prst="rect">
            <a:avLst/>
          </a:prstGeom>
          <a:noFill/>
        </p:spPr>
        <p:txBody>
          <a:bodyPr wrap="square" rtlCol="0">
            <a:spAutoFit/>
          </a:bodyPr>
          <a:lstStyle/>
          <a:p>
            <a:pPr algn="just"/>
            <a:r>
              <a:rPr lang="fr-CA" sz="1600" b="1" dirty="0" smtClean="0"/>
              <a:t>Asile psychiatrique Willard </a:t>
            </a:r>
            <a:r>
              <a:rPr lang="fr-CA" sz="1600" dirty="0" smtClean="0"/>
              <a:t>(État de New York). L’endroit a été construit en 1869 et a fermé ses portes en 1995. Près de la moitié des 50 000 patients de l’asile sont morts là-bas. On dit que ce lieu serait hanté…</a:t>
            </a:r>
            <a:endParaRPr lang="fr-CA" sz="1600" dirty="0"/>
          </a:p>
        </p:txBody>
      </p:sp>
    </p:spTree>
    <p:extLst>
      <p:ext uri="{BB962C8B-B14F-4D97-AF65-F5344CB8AC3E}">
        <p14:creationId xmlns:p14="http://schemas.microsoft.com/office/powerpoint/2010/main" val="598573476"/>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8644" y="263224"/>
            <a:ext cx="8006713" cy="5212080"/>
          </a:xfrm>
          <a:prstGeom prst="rect">
            <a:avLst/>
          </a:prstGeom>
          <a:ln>
            <a:noFill/>
          </a:ln>
          <a:effectLst>
            <a:outerShdw blurRad="292100" dist="139700" dir="2700000" algn="tl" rotWithShape="0">
              <a:srgbClr val="333333">
                <a:alpha val="65000"/>
              </a:srgbClr>
            </a:outerShdw>
          </a:effectLst>
        </p:spPr>
      </p:pic>
      <p:sp>
        <p:nvSpPr>
          <p:cNvPr id="5" name="ZoneTexte 4"/>
          <p:cNvSpPr txBox="1"/>
          <p:nvPr/>
        </p:nvSpPr>
        <p:spPr>
          <a:xfrm>
            <a:off x="1508760" y="5742878"/>
            <a:ext cx="6126480" cy="830997"/>
          </a:xfrm>
          <a:prstGeom prst="rect">
            <a:avLst/>
          </a:prstGeom>
          <a:noFill/>
        </p:spPr>
        <p:txBody>
          <a:bodyPr wrap="square" rtlCol="0">
            <a:spAutoFit/>
          </a:bodyPr>
          <a:lstStyle/>
          <a:p>
            <a:pPr algn="just"/>
            <a:r>
              <a:rPr lang="fr-CA" sz="1600" b="1" dirty="0" smtClean="0"/>
              <a:t>Asile psychiatrique Willard </a:t>
            </a:r>
            <a:r>
              <a:rPr lang="fr-CA" sz="1600" dirty="0" smtClean="0"/>
              <a:t>(État de New York). L’endroit a été construit en 1869 et a fermé ses portes en 1995. Près de la moitié des 50 000 patients de l’asile sont morts là-bas. On dit que ce lieu serait hanté…</a:t>
            </a:r>
            <a:endParaRPr lang="fr-CA" sz="1600" dirty="0"/>
          </a:p>
        </p:txBody>
      </p:sp>
    </p:spTree>
    <p:extLst>
      <p:ext uri="{BB962C8B-B14F-4D97-AF65-F5344CB8AC3E}">
        <p14:creationId xmlns:p14="http://schemas.microsoft.com/office/powerpoint/2010/main" val="95721890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4127" y="340112"/>
            <a:ext cx="8295746" cy="47548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371600" y="5619100"/>
            <a:ext cx="6400800" cy="1077218"/>
          </a:xfrm>
          <a:prstGeom prst="rect">
            <a:avLst/>
          </a:prstGeom>
          <a:noFill/>
        </p:spPr>
        <p:txBody>
          <a:bodyPr wrap="square" rtlCol="0">
            <a:spAutoFit/>
          </a:bodyPr>
          <a:lstStyle/>
          <a:p>
            <a:pPr algn="just"/>
            <a:r>
              <a:rPr lang="fr-CA" sz="1600" b="1" dirty="0" err="1" smtClean="0"/>
              <a:t>Hashima</a:t>
            </a:r>
            <a:r>
              <a:rPr lang="fr-CA" sz="1600" dirty="0" smtClean="0"/>
              <a:t> (Japon). Après la découverte d’un gisement houiller en 1887, l’île accueille une mine puis une ville où résident les employés. La baisse de l’activité minière provoque le départ des derniers habitants en 1974. Il est aujourd’hui possible de faire un tour guidé de l’île et de ses infrastructures. </a:t>
            </a:r>
            <a:endParaRPr lang="fr-CA" sz="1600" dirty="0"/>
          </a:p>
        </p:txBody>
      </p:sp>
    </p:spTree>
    <p:extLst>
      <p:ext uri="{BB962C8B-B14F-4D97-AF65-F5344CB8AC3E}">
        <p14:creationId xmlns:p14="http://schemas.microsoft.com/office/powerpoint/2010/main" val="58897112"/>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2222" y="255520"/>
            <a:ext cx="7839557" cy="52120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371600" y="5619100"/>
            <a:ext cx="6400800" cy="1077218"/>
          </a:xfrm>
          <a:prstGeom prst="rect">
            <a:avLst/>
          </a:prstGeom>
          <a:noFill/>
        </p:spPr>
        <p:txBody>
          <a:bodyPr wrap="square" rtlCol="0">
            <a:spAutoFit/>
          </a:bodyPr>
          <a:lstStyle/>
          <a:p>
            <a:pPr algn="just"/>
            <a:r>
              <a:rPr lang="fr-CA" sz="1600" b="1" dirty="0" err="1" smtClean="0"/>
              <a:t>Hashima</a:t>
            </a:r>
            <a:r>
              <a:rPr lang="fr-CA" sz="1600" dirty="0" smtClean="0"/>
              <a:t> (Japon). Après la découverte d’un gisement houiller en 1887, l’île accueille une mine puis une ville où résident les employés. La baisse de l’activité minière provoque le départ des derniers habitants en 1974. Il est aujourd’hui possible de faire un tour guidé de l’île et de ses infrastructures. </a:t>
            </a:r>
            <a:endParaRPr lang="fr-CA" sz="1600" dirty="0"/>
          </a:p>
        </p:txBody>
      </p:sp>
    </p:spTree>
    <p:extLst>
      <p:ext uri="{BB962C8B-B14F-4D97-AF65-F5344CB8AC3E}">
        <p14:creationId xmlns:p14="http://schemas.microsoft.com/office/powerpoint/2010/main" val="380033874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1851" y="336349"/>
            <a:ext cx="7560299" cy="47548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371600" y="5619100"/>
            <a:ext cx="6400800" cy="1077218"/>
          </a:xfrm>
          <a:prstGeom prst="rect">
            <a:avLst/>
          </a:prstGeom>
          <a:noFill/>
        </p:spPr>
        <p:txBody>
          <a:bodyPr wrap="square" rtlCol="0">
            <a:spAutoFit/>
          </a:bodyPr>
          <a:lstStyle/>
          <a:p>
            <a:pPr algn="just"/>
            <a:r>
              <a:rPr lang="fr-CA" sz="1600" b="1" dirty="0" err="1" smtClean="0"/>
              <a:t>Hashima</a:t>
            </a:r>
            <a:r>
              <a:rPr lang="fr-CA" sz="1600" dirty="0" smtClean="0"/>
              <a:t> (Japon). Après la découverte d’un gisement houiller en 1887, l’île accueille une mine puis une ville où résident les employés. La baisse de l’activité minière provoque le départ des derniers habitants en 1974. Il est aujourd’hui possible de faire un tour guidé de l’île et de ses infrastructures. </a:t>
            </a:r>
            <a:endParaRPr lang="fr-CA" sz="1600" dirty="0"/>
          </a:p>
        </p:txBody>
      </p:sp>
    </p:spTree>
    <p:extLst>
      <p:ext uri="{BB962C8B-B14F-4D97-AF65-F5344CB8AC3E}">
        <p14:creationId xmlns:p14="http://schemas.microsoft.com/office/powerpoint/2010/main" val="19307489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4346" y="308517"/>
            <a:ext cx="6955309"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051560" y="5675971"/>
            <a:ext cx="7040880" cy="1077218"/>
          </a:xfrm>
          <a:prstGeom prst="rect">
            <a:avLst/>
          </a:prstGeom>
          <a:noFill/>
        </p:spPr>
        <p:txBody>
          <a:bodyPr wrap="square" rtlCol="0">
            <a:spAutoFit/>
          </a:bodyPr>
          <a:lstStyle/>
          <a:p>
            <a:pPr algn="just"/>
            <a:r>
              <a:rPr lang="fr-CA" sz="1600" b="1" dirty="0" err="1" smtClean="0"/>
              <a:t>Kolmanskop</a:t>
            </a:r>
            <a:r>
              <a:rPr lang="fr-CA" sz="1600" dirty="0" smtClean="0"/>
              <a:t> (Namibie). La ville a été fondée au 19</a:t>
            </a:r>
            <a:r>
              <a:rPr lang="fr-CA" sz="1600" baseline="30000" dirty="0" smtClean="0"/>
              <a:t>e</a:t>
            </a:r>
            <a:r>
              <a:rPr lang="fr-CA" sz="1600" dirty="0" smtClean="0"/>
              <a:t> siècle par les colons allemands. Elle a connu une prospérité fulgurante grâce à l’exploitation du diamant. Elle s’est éteinte doucement au cours du 20</a:t>
            </a:r>
            <a:r>
              <a:rPr lang="fr-CA" sz="1600" baseline="30000" dirty="0" smtClean="0"/>
              <a:t>e</a:t>
            </a:r>
            <a:r>
              <a:rPr lang="fr-CA" sz="1600" dirty="0" smtClean="0"/>
              <a:t> siècle. C’est aujourd’hui un village envahi par le sable du désert de Namibie. Certains exploitent toujours le diamant.</a:t>
            </a:r>
            <a:endParaRPr lang="fr-CA" sz="1600" dirty="0"/>
          </a:p>
        </p:txBody>
      </p:sp>
    </p:spTree>
    <p:extLst>
      <p:ext uri="{BB962C8B-B14F-4D97-AF65-F5344CB8AC3E}">
        <p14:creationId xmlns:p14="http://schemas.microsoft.com/office/powerpoint/2010/main" val="2756613462"/>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8452" y="301083"/>
            <a:ext cx="6947097" cy="5212080"/>
          </a:xfrm>
          <a:prstGeom prst="rect">
            <a:avLst/>
          </a:prstGeom>
          <a:ln>
            <a:noFill/>
          </a:ln>
          <a:effectLst>
            <a:outerShdw blurRad="292100" dist="139700" dir="2700000" algn="tl" rotWithShape="0">
              <a:srgbClr val="333333">
                <a:alpha val="65000"/>
              </a:srgbClr>
            </a:outerShdw>
          </a:effectLst>
        </p:spPr>
      </p:pic>
      <p:sp>
        <p:nvSpPr>
          <p:cNvPr id="5" name="ZoneTexte 4"/>
          <p:cNvSpPr txBox="1"/>
          <p:nvPr/>
        </p:nvSpPr>
        <p:spPr>
          <a:xfrm>
            <a:off x="1051560" y="5675971"/>
            <a:ext cx="7040880" cy="1077218"/>
          </a:xfrm>
          <a:prstGeom prst="rect">
            <a:avLst/>
          </a:prstGeom>
          <a:noFill/>
        </p:spPr>
        <p:txBody>
          <a:bodyPr wrap="square" rtlCol="0">
            <a:spAutoFit/>
          </a:bodyPr>
          <a:lstStyle/>
          <a:p>
            <a:pPr algn="just"/>
            <a:r>
              <a:rPr lang="fr-CA" sz="1600" b="1" dirty="0" err="1" smtClean="0"/>
              <a:t>Kolmanskop</a:t>
            </a:r>
            <a:r>
              <a:rPr lang="fr-CA" sz="1600" dirty="0" smtClean="0"/>
              <a:t> (Namibie). La ville a été fondée au 19</a:t>
            </a:r>
            <a:r>
              <a:rPr lang="fr-CA" sz="1600" baseline="30000" dirty="0" smtClean="0"/>
              <a:t>e</a:t>
            </a:r>
            <a:r>
              <a:rPr lang="fr-CA" sz="1600" dirty="0" smtClean="0"/>
              <a:t> siècle par les colons allemands. Elle a connu une prospérité fulgurante grâce à l’exploitation du diamant. Elle s’est éteinte doucement au cours du 20</a:t>
            </a:r>
            <a:r>
              <a:rPr lang="fr-CA" sz="1600" baseline="30000" dirty="0" smtClean="0"/>
              <a:t>e</a:t>
            </a:r>
            <a:r>
              <a:rPr lang="fr-CA" sz="1600" dirty="0" smtClean="0"/>
              <a:t> siècle. C’est aujourd’hui un village envahi par le sable du désert de Namibie. Certains exploitent toujours le diamant.</a:t>
            </a:r>
            <a:endParaRPr lang="fr-CA" sz="1600" dirty="0"/>
          </a:p>
        </p:txBody>
      </p:sp>
    </p:spTree>
    <p:extLst>
      <p:ext uri="{BB962C8B-B14F-4D97-AF65-F5344CB8AC3E}">
        <p14:creationId xmlns:p14="http://schemas.microsoft.com/office/powerpoint/2010/main" val="41836796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4500" y="348940"/>
            <a:ext cx="8255000" cy="50673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228600" y="5675971"/>
            <a:ext cx="8686800" cy="1077218"/>
          </a:xfrm>
          <a:prstGeom prst="rect">
            <a:avLst/>
          </a:prstGeom>
          <a:noFill/>
        </p:spPr>
        <p:txBody>
          <a:bodyPr wrap="square" rtlCol="0">
            <a:spAutoFit/>
          </a:bodyPr>
          <a:lstStyle/>
          <a:p>
            <a:pPr algn="just"/>
            <a:r>
              <a:rPr lang="fr-CA" sz="1600" b="1" dirty="0" err="1" smtClean="0"/>
              <a:t>Shicheng</a:t>
            </a:r>
            <a:r>
              <a:rPr lang="fr-CA" sz="1600" dirty="0" smtClean="0"/>
              <a:t> (Chine). Située près de Shanghai, cette ancienne ville datant de 1341 a été noyée volontairement en 1959 pour permettre la construction du barrage hydroélectrique de la rivière </a:t>
            </a:r>
            <a:r>
              <a:rPr lang="fr-CA" sz="1600" dirty="0" err="1" smtClean="0"/>
              <a:t>Xin’an</a:t>
            </a:r>
            <a:r>
              <a:rPr lang="fr-CA" sz="1600" dirty="0" smtClean="0"/>
              <a:t>. La «cité des lions» demeure intacte et préservée à une profondeur de 26 à 40 mètres. Un opérateur de plongée de Shanghai organise des excursions touristiques pour explorer la ville submergée.</a:t>
            </a:r>
            <a:endParaRPr lang="fr-CA" sz="1600" dirty="0"/>
          </a:p>
        </p:txBody>
      </p:sp>
    </p:spTree>
    <p:extLst>
      <p:ext uri="{BB962C8B-B14F-4D97-AF65-F5344CB8AC3E}">
        <p14:creationId xmlns:p14="http://schemas.microsoft.com/office/powerpoint/2010/main" val="2416441870"/>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14562" y="257035"/>
            <a:ext cx="7514877" cy="50292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508760" y="5642517"/>
            <a:ext cx="6126480" cy="1077218"/>
          </a:xfrm>
          <a:prstGeom prst="rect">
            <a:avLst/>
          </a:prstGeom>
          <a:noFill/>
        </p:spPr>
        <p:txBody>
          <a:bodyPr wrap="square" rtlCol="0">
            <a:spAutoFit/>
          </a:bodyPr>
          <a:lstStyle/>
          <a:p>
            <a:pPr algn="just"/>
            <a:r>
              <a:rPr lang="fr-CA" sz="1600" b="1" dirty="0" smtClean="0"/>
              <a:t>Parc </a:t>
            </a:r>
            <a:r>
              <a:rPr lang="fr-CA" sz="1600" b="1" dirty="0" err="1" smtClean="0"/>
              <a:t>Jazzland</a:t>
            </a:r>
            <a:r>
              <a:rPr lang="fr-CA" sz="1600" b="1" dirty="0" smtClean="0"/>
              <a:t> </a:t>
            </a:r>
            <a:r>
              <a:rPr lang="fr-CA" sz="1600" dirty="0" smtClean="0"/>
              <a:t>(Nouvelle-Orléans). Ce parc d’attractions a été abandonné après l’ouragan </a:t>
            </a:r>
            <a:r>
              <a:rPr lang="fr-CA" sz="1600" i="1" dirty="0" smtClean="0"/>
              <a:t>Katrina</a:t>
            </a:r>
            <a:r>
              <a:rPr lang="fr-CA" sz="1600" dirty="0" smtClean="0"/>
              <a:t>. L’endroit avait été complètement inondé. Il a été estimé que certains bâtiments du parc ont été détruits à 80% et non réparables. Depuis, on l’utilise pour les décors de films d’horreur. </a:t>
            </a:r>
            <a:endParaRPr lang="fr-CA" sz="1600" dirty="0"/>
          </a:p>
        </p:txBody>
      </p:sp>
    </p:spTree>
    <p:extLst>
      <p:ext uri="{BB962C8B-B14F-4D97-AF65-F5344CB8AC3E}">
        <p14:creationId xmlns:p14="http://schemas.microsoft.com/office/powerpoint/2010/main" val="3332837485"/>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57300" y="271966"/>
            <a:ext cx="6629400" cy="530352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508760" y="5642517"/>
            <a:ext cx="6126480" cy="1077218"/>
          </a:xfrm>
          <a:prstGeom prst="rect">
            <a:avLst/>
          </a:prstGeom>
          <a:noFill/>
        </p:spPr>
        <p:txBody>
          <a:bodyPr wrap="square" rtlCol="0">
            <a:spAutoFit/>
          </a:bodyPr>
          <a:lstStyle/>
          <a:p>
            <a:pPr algn="just"/>
            <a:r>
              <a:rPr lang="fr-CA" sz="1600" b="1" dirty="0" smtClean="0"/>
              <a:t>Parc </a:t>
            </a:r>
            <a:r>
              <a:rPr lang="fr-CA" sz="1600" b="1" dirty="0" err="1" smtClean="0"/>
              <a:t>Jazzland</a:t>
            </a:r>
            <a:r>
              <a:rPr lang="fr-CA" sz="1600" b="1" dirty="0" smtClean="0"/>
              <a:t> </a:t>
            </a:r>
            <a:r>
              <a:rPr lang="fr-CA" sz="1600" dirty="0" smtClean="0"/>
              <a:t>(Nouvelle-Orléans). Ce parc d’attractions a été abandonné après l’ouragan </a:t>
            </a:r>
            <a:r>
              <a:rPr lang="fr-CA" sz="1600" i="1" dirty="0" smtClean="0"/>
              <a:t>Katrina</a:t>
            </a:r>
            <a:r>
              <a:rPr lang="fr-CA" sz="1600" dirty="0" smtClean="0"/>
              <a:t>. L’endroit avait été complètement inondé. Il a été estimé que certains bâtiments du parc ont été détruits à 80% et non réparables. Depuis, on l’utilise pour les décors de films d’horreur. </a:t>
            </a:r>
            <a:endParaRPr lang="fr-CA" sz="1600" dirty="0"/>
          </a:p>
        </p:txBody>
      </p:sp>
    </p:spTree>
    <p:extLst>
      <p:ext uri="{BB962C8B-B14F-4D97-AF65-F5344CB8AC3E}">
        <p14:creationId xmlns:p14="http://schemas.microsoft.com/office/powerpoint/2010/main" val="35302094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3440" y="256478"/>
            <a:ext cx="7437120" cy="557784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685800" y="6099718"/>
            <a:ext cx="7772400" cy="584775"/>
          </a:xfrm>
          <a:prstGeom prst="rect">
            <a:avLst/>
          </a:prstGeom>
          <a:noFill/>
        </p:spPr>
        <p:txBody>
          <a:bodyPr wrap="square" rtlCol="0">
            <a:spAutoFit/>
          </a:bodyPr>
          <a:lstStyle/>
          <a:p>
            <a:pPr algn="just"/>
            <a:r>
              <a:rPr lang="fr-CA" sz="1600" b="1" dirty="0" smtClean="0"/>
              <a:t>Holland Island </a:t>
            </a:r>
            <a:r>
              <a:rPr lang="fr-CA" sz="1600" dirty="0" smtClean="0"/>
              <a:t>(Maryland). Cette île de la baie de Chesapeake était autrefois habitée par des bateliers et des agriculteurs. Elle a dû être abandonnée à la suite de son érosion rapide.</a:t>
            </a:r>
            <a:endParaRPr lang="fr-CA" sz="1600" dirty="0"/>
          </a:p>
        </p:txBody>
      </p:sp>
    </p:spTree>
    <p:extLst>
      <p:ext uri="{BB962C8B-B14F-4D97-AF65-F5344CB8AC3E}">
        <p14:creationId xmlns:p14="http://schemas.microsoft.com/office/powerpoint/2010/main" val="1985874385"/>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7892" y="314557"/>
            <a:ext cx="8008216" cy="47548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685800" y="6099718"/>
            <a:ext cx="7772400" cy="584775"/>
          </a:xfrm>
          <a:prstGeom prst="rect">
            <a:avLst/>
          </a:prstGeom>
          <a:noFill/>
        </p:spPr>
        <p:txBody>
          <a:bodyPr wrap="square" rtlCol="0">
            <a:spAutoFit/>
          </a:bodyPr>
          <a:lstStyle/>
          <a:p>
            <a:pPr algn="just"/>
            <a:r>
              <a:rPr lang="fr-CA" sz="1600" b="1" dirty="0" smtClean="0"/>
              <a:t>Holland Island </a:t>
            </a:r>
            <a:r>
              <a:rPr lang="fr-CA" sz="1600" dirty="0" smtClean="0"/>
              <a:t>(Maryland). Cette île de la baie de Chesapeake était autrefois habitée par des bateliers et des agriculteurs. Elle a dû être abandonnée à la suite de son érosion rapide.</a:t>
            </a:r>
            <a:endParaRPr lang="fr-CA" sz="1600" dirty="0"/>
          </a:p>
        </p:txBody>
      </p:sp>
    </p:spTree>
    <p:extLst>
      <p:ext uri="{BB962C8B-B14F-4D97-AF65-F5344CB8AC3E}">
        <p14:creationId xmlns:p14="http://schemas.microsoft.com/office/powerpoint/2010/main" val="36491419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1945" y="273792"/>
            <a:ext cx="7720110" cy="512064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051560" y="5586762"/>
            <a:ext cx="7040880" cy="1077218"/>
          </a:xfrm>
          <a:prstGeom prst="rect">
            <a:avLst/>
          </a:prstGeom>
          <a:noFill/>
        </p:spPr>
        <p:txBody>
          <a:bodyPr wrap="square" rtlCol="0">
            <a:spAutoFit/>
          </a:bodyPr>
          <a:lstStyle/>
          <a:p>
            <a:pPr algn="just"/>
            <a:r>
              <a:rPr lang="fr-CA" sz="1600" b="1" dirty="0" smtClean="0"/>
              <a:t>Parc Nara </a:t>
            </a:r>
            <a:r>
              <a:rPr lang="fr-CA" sz="1600" b="1" dirty="0" err="1" smtClean="0"/>
              <a:t>Dreamland</a:t>
            </a:r>
            <a:r>
              <a:rPr lang="fr-CA" sz="1600" b="1" dirty="0" smtClean="0"/>
              <a:t> </a:t>
            </a:r>
            <a:r>
              <a:rPr lang="fr-CA" sz="1600" dirty="0" smtClean="0"/>
              <a:t>(Japon). Cet ancien parc d’attractions avait ouvert en 1961. Il était surtout connu pour sa copie du fameux château de la </a:t>
            </a:r>
            <a:r>
              <a:rPr lang="fr-CA" sz="1600" i="1" dirty="0" smtClean="0"/>
              <a:t>Belle au bois dormant</a:t>
            </a:r>
            <a:r>
              <a:rPr lang="fr-CA" sz="1600" dirty="0" smtClean="0"/>
              <a:t>. Avec l’arrivée de Tokyo Disney Land (1983) et d’Universal Studios </a:t>
            </a:r>
            <a:r>
              <a:rPr lang="fr-CA" sz="1600" dirty="0" err="1" smtClean="0"/>
              <a:t>Japan</a:t>
            </a:r>
            <a:r>
              <a:rPr lang="fr-CA" sz="1600" dirty="0" smtClean="0"/>
              <a:t> (2001), l’année 2002 fut un échec pour ce parc. Il a fermé ses portes le 31 août 2006.</a:t>
            </a:r>
            <a:endParaRPr lang="fr-CA" sz="1600" dirty="0"/>
          </a:p>
        </p:txBody>
      </p:sp>
    </p:spTree>
    <p:extLst>
      <p:ext uri="{BB962C8B-B14F-4D97-AF65-F5344CB8AC3E}">
        <p14:creationId xmlns:p14="http://schemas.microsoft.com/office/powerpoint/2010/main" val="3904763355"/>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719" y="313140"/>
            <a:ext cx="7678562" cy="512064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051560" y="5586762"/>
            <a:ext cx="7040880" cy="1077218"/>
          </a:xfrm>
          <a:prstGeom prst="rect">
            <a:avLst/>
          </a:prstGeom>
          <a:noFill/>
        </p:spPr>
        <p:txBody>
          <a:bodyPr wrap="square" rtlCol="0">
            <a:spAutoFit/>
          </a:bodyPr>
          <a:lstStyle/>
          <a:p>
            <a:pPr algn="just"/>
            <a:r>
              <a:rPr lang="fr-CA" sz="1600" b="1" dirty="0" smtClean="0"/>
              <a:t>Parc Nara </a:t>
            </a:r>
            <a:r>
              <a:rPr lang="fr-CA" sz="1600" b="1" dirty="0" err="1" smtClean="0"/>
              <a:t>Dreamland</a:t>
            </a:r>
            <a:r>
              <a:rPr lang="fr-CA" sz="1600" b="1" dirty="0" smtClean="0"/>
              <a:t> </a:t>
            </a:r>
            <a:r>
              <a:rPr lang="fr-CA" sz="1600" dirty="0" smtClean="0"/>
              <a:t>(Japon). Cet ancien parc d’attractions avait ouvert en 1961. Il était surtout connu pour sa copie du fameux château de la </a:t>
            </a:r>
            <a:r>
              <a:rPr lang="fr-CA" sz="1600" i="1" dirty="0" smtClean="0"/>
              <a:t>Belle au bois dormant</a:t>
            </a:r>
            <a:r>
              <a:rPr lang="fr-CA" sz="1600" dirty="0" smtClean="0"/>
              <a:t>. Avec l’arrivée de Tokyo Disney Land (1983) et d’Universal Studios </a:t>
            </a:r>
            <a:r>
              <a:rPr lang="fr-CA" sz="1600" dirty="0" err="1" smtClean="0"/>
              <a:t>Japan</a:t>
            </a:r>
            <a:r>
              <a:rPr lang="fr-CA" sz="1600" dirty="0" smtClean="0"/>
              <a:t> (2001), l’année 2002 fut un échec pour ce parc. Il a fermé ses portes le 31 août 2006.</a:t>
            </a:r>
            <a:endParaRPr lang="fr-CA" sz="1600" dirty="0"/>
          </a:p>
        </p:txBody>
      </p:sp>
    </p:spTree>
    <p:extLst>
      <p:ext uri="{BB962C8B-B14F-4D97-AF65-F5344CB8AC3E}">
        <p14:creationId xmlns:p14="http://schemas.microsoft.com/office/powerpoint/2010/main" val="42878718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1520" y="314093"/>
            <a:ext cx="7680960" cy="512064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051560" y="5586762"/>
            <a:ext cx="7040880" cy="1077218"/>
          </a:xfrm>
          <a:prstGeom prst="rect">
            <a:avLst/>
          </a:prstGeom>
          <a:noFill/>
        </p:spPr>
        <p:txBody>
          <a:bodyPr wrap="square" rtlCol="0">
            <a:spAutoFit/>
          </a:bodyPr>
          <a:lstStyle/>
          <a:p>
            <a:pPr algn="just"/>
            <a:r>
              <a:rPr lang="fr-CA" sz="1600" b="1" dirty="0" smtClean="0"/>
              <a:t>Parc Nara </a:t>
            </a:r>
            <a:r>
              <a:rPr lang="fr-CA" sz="1600" b="1" dirty="0" err="1" smtClean="0"/>
              <a:t>Dreamland</a:t>
            </a:r>
            <a:r>
              <a:rPr lang="fr-CA" sz="1600" b="1" dirty="0" smtClean="0"/>
              <a:t> </a:t>
            </a:r>
            <a:r>
              <a:rPr lang="fr-CA" sz="1600" dirty="0" smtClean="0"/>
              <a:t>(Japon). Cet ancien parc d’attractions avait ouvert en 1961. Il était surtout connu pour sa copie du fameux château de la </a:t>
            </a:r>
            <a:r>
              <a:rPr lang="fr-CA" sz="1600" i="1" dirty="0" smtClean="0"/>
              <a:t>Belle au bois dormant</a:t>
            </a:r>
            <a:r>
              <a:rPr lang="fr-CA" sz="1600" dirty="0" smtClean="0"/>
              <a:t>. Avec l’arrivée de Tokyo Disney Land (1983) et d’Universal Studios </a:t>
            </a:r>
            <a:r>
              <a:rPr lang="fr-CA" sz="1600" dirty="0" err="1" smtClean="0"/>
              <a:t>Japan</a:t>
            </a:r>
            <a:r>
              <a:rPr lang="fr-CA" sz="1600" dirty="0" smtClean="0"/>
              <a:t> (2001), l’année 2002 fut un échec pour ce parc. Il a fermé ses portes le 31 août 2006.</a:t>
            </a:r>
            <a:endParaRPr lang="fr-CA" sz="1600" dirty="0"/>
          </a:p>
        </p:txBody>
      </p:sp>
    </p:spTree>
    <p:extLst>
      <p:ext uri="{BB962C8B-B14F-4D97-AF65-F5344CB8AC3E}">
        <p14:creationId xmlns:p14="http://schemas.microsoft.com/office/powerpoint/2010/main" val="184006620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8993" y="283714"/>
            <a:ext cx="7826015" cy="52120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051560" y="5586762"/>
            <a:ext cx="7040880" cy="1077218"/>
          </a:xfrm>
          <a:prstGeom prst="rect">
            <a:avLst/>
          </a:prstGeom>
          <a:noFill/>
        </p:spPr>
        <p:txBody>
          <a:bodyPr wrap="square" rtlCol="0">
            <a:spAutoFit/>
          </a:bodyPr>
          <a:lstStyle/>
          <a:p>
            <a:pPr algn="just"/>
            <a:r>
              <a:rPr lang="fr-CA" sz="1600" b="1" dirty="0" smtClean="0"/>
              <a:t>Parc Nara </a:t>
            </a:r>
            <a:r>
              <a:rPr lang="fr-CA" sz="1600" b="1" dirty="0" err="1" smtClean="0"/>
              <a:t>Dreamland</a:t>
            </a:r>
            <a:r>
              <a:rPr lang="fr-CA" sz="1600" b="1" dirty="0" smtClean="0"/>
              <a:t> </a:t>
            </a:r>
            <a:r>
              <a:rPr lang="fr-CA" sz="1600" dirty="0" smtClean="0"/>
              <a:t>(Japon). Cet ancien parc d’attractions avait ouvert en 1961. Il était surtout connu pour sa copie du fameux château de la </a:t>
            </a:r>
            <a:r>
              <a:rPr lang="fr-CA" sz="1600" i="1" dirty="0" smtClean="0"/>
              <a:t>Belle au bois dormant</a:t>
            </a:r>
            <a:r>
              <a:rPr lang="fr-CA" sz="1600" dirty="0" smtClean="0"/>
              <a:t>. Avec l’arrivée de Tokyo Disney Land (1983) et d’Universal Studios </a:t>
            </a:r>
            <a:r>
              <a:rPr lang="fr-CA" sz="1600" dirty="0" err="1" smtClean="0"/>
              <a:t>Japan</a:t>
            </a:r>
            <a:r>
              <a:rPr lang="fr-CA" sz="1600" dirty="0" smtClean="0"/>
              <a:t> (2001), l’année 2002 fut un échec pour ce parc. Il a fermé ses portes le 31 août 2006.</a:t>
            </a:r>
            <a:endParaRPr lang="fr-CA" sz="1600" dirty="0"/>
          </a:p>
        </p:txBody>
      </p:sp>
    </p:spTree>
    <p:extLst>
      <p:ext uri="{BB962C8B-B14F-4D97-AF65-F5344CB8AC3E}">
        <p14:creationId xmlns:p14="http://schemas.microsoft.com/office/powerpoint/2010/main" val="123075741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4848" y="312604"/>
            <a:ext cx="7814304" cy="52120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051560" y="5586762"/>
            <a:ext cx="7040880" cy="1077218"/>
          </a:xfrm>
          <a:prstGeom prst="rect">
            <a:avLst/>
          </a:prstGeom>
          <a:noFill/>
        </p:spPr>
        <p:txBody>
          <a:bodyPr wrap="square" rtlCol="0">
            <a:spAutoFit/>
          </a:bodyPr>
          <a:lstStyle/>
          <a:p>
            <a:pPr algn="just"/>
            <a:r>
              <a:rPr lang="fr-CA" sz="1600" b="1" dirty="0" smtClean="0"/>
              <a:t>Parc Nara </a:t>
            </a:r>
            <a:r>
              <a:rPr lang="fr-CA" sz="1600" b="1" dirty="0" err="1" smtClean="0"/>
              <a:t>Dreamland</a:t>
            </a:r>
            <a:r>
              <a:rPr lang="fr-CA" sz="1600" b="1" dirty="0" smtClean="0"/>
              <a:t> </a:t>
            </a:r>
            <a:r>
              <a:rPr lang="fr-CA" sz="1600" dirty="0" smtClean="0"/>
              <a:t>(Japon). Cet ancien parc d’attractions avait ouvert en 1961. Il était surtout connu pour sa copie du fameux château de la </a:t>
            </a:r>
            <a:r>
              <a:rPr lang="fr-CA" sz="1600" i="1" dirty="0" smtClean="0"/>
              <a:t>Belle au bois dormant</a:t>
            </a:r>
            <a:r>
              <a:rPr lang="fr-CA" sz="1600" dirty="0" smtClean="0"/>
              <a:t>. Avec l’arrivée de Tokyo Disney Land (1983) et d’Universal Studios </a:t>
            </a:r>
            <a:r>
              <a:rPr lang="fr-CA" sz="1600" dirty="0" err="1" smtClean="0"/>
              <a:t>Japan</a:t>
            </a:r>
            <a:r>
              <a:rPr lang="fr-CA" sz="1600" dirty="0" smtClean="0"/>
              <a:t> (2001), l’année 2002 fut un échec pour ce parc. Il a fermé ses portes le 31 août 2006.</a:t>
            </a:r>
            <a:endParaRPr lang="fr-CA" sz="1600" dirty="0"/>
          </a:p>
        </p:txBody>
      </p:sp>
    </p:spTree>
    <p:extLst>
      <p:ext uri="{BB962C8B-B14F-4D97-AF65-F5344CB8AC3E}">
        <p14:creationId xmlns:p14="http://schemas.microsoft.com/office/powerpoint/2010/main" val="210009748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1966" y="278781"/>
            <a:ext cx="6140069"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640080" y="5686008"/>
            <a:ext cx="7863840" cy="1077218"/>
          </a:xfrm>
          <a:prstGeom prst="rect">
            <a:avLst/>
          </a:prstGeom>
          <a:noFill/>
        </p:spPr>
        <p:txBody>
          <a:bodyPr wrap="square" rtlCol="0">
            <a:spAutoFit/>
          </a:bodyPr>
          <a:lstStyle/>
          <a:p>
            <a:pPr algn="just"/>
            <a:r>
              <a:rPr lang="fr-CA" sz="1600" b="1" dirty="0" smtClean="0"/>
              <a:t>Sanatorium de </a:t>
            </a:r>
            <a:r>
              <a:rPr lang="fr-CA" sz="1600" b="1" dirty="0" err="1" smtClean="0"/>
              <a:t>Beelitz-Heilstätten</a:t>
            </a:r>
            <a:r>
              <a:rPr lang="fr-CA" sz="1600" b="1" dirty="0" smtClean="0"/>
              <a:t> </a:t>
            </a:r>
            <a:r>
              <a:rPr lang="fr-CA" sz="1600" dirty="0" smtClean="0"/>
              <a:t>(Allemagne). Cet ancien hôpital militaire situé au sud-ouest de Berlin a été érigé en 1898. Adolf Hitler y a séjourné en 1916 pour récupérer de ses blessures à la suite de la bataille de la Somme. En 1945, l’armée russe occupe les lieux. L’endroit a été abandonné quelques années plus tard après le retrait des troupes soviétiques.</a:t>
            </a:r>
            <a:endParaRPr lang="fr-CA" sz="1600" dirty="0"/>
          </a:p>
        </p:txBody>
      </p:sp>
    </p:spTree>
    <p:extLst>
      <p:ext uri="{BB962C8B-B14F-4D97-AF65-F5344CB8AC3E}">
        <p14:creationId xmlns:p14="http://schemas.microsoft.com/office/powerpoint/2010/main" val="3144623984"/>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1874" y="293695"/>
            <a:ext cx="7960253" cy="530352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640080" y="5686008"/>
            <a:ext cx="7863840" cy="1077218"/>
          </a:xfrm>
          <a:prstGeom prst="rect">
            <a:avLst/>
          </a:prstGeom>
          <a:noFill/>
        </p:spPr>
        <p:txBody>
          <a:bodyPr wrap="square" rtlCol="0">
            <a:spAutoFit/>
          </a:bodyPr>
          <a:lstStyle/>
          <a:p>
            <a:pPr algn="just"/>
            <a:r>
              <a:rPr lang="fr-CA" sz="1600" b="1" dirty="0" smtClean="0"/>
              <a:t>Sanatorium de </a:t>
            </a:r>
            <a:r>
              <a:rPr lang="fr-CA" sz="1600" b="1" dirty="0" err="1" smtClean="0"/>
              <a:t>Beelitz-Heilstätten</a:t>
            </a:r>
            <a:r>
              <a:rPr lang="fr-CA" sz="1600" b="1" dirty="0" smtClean="0"/>
              <a:t> </a:t>
            </a:r>
            <a:r>
              <a:rPr lang="fr-CA" sz="1600" dirty="0" smtClean="0"/>
              <a:t>(Allemagne). Cet ancien hôpital militaire situé au sud-ouest de Berlin a été érigé en 1898. Adolf Hitler y a séjourné en 1916 pour récupérer de ses blessures à la suite de la bataille de la Somme. En 1945, l’armée russe occupe les lieux. L’endroit a été abandonné quelques années plus tard après le retrait des troupes soviétiques.</a:t>
            </a:r>
            <a:endParaRPr lang="fr-CA" sz="1600" dirty="0"/>
          </a:p>
        </p:txBody>
      </p:sp>
    </p:spTree>
    <p:extLst>
      <p:ext uri="{BB962C8B-B14F-4D97-AF65-F5344CB8AC3E}">
        <p14:creationId xmlns:p14="http://schemas.microsoft.com/office/powerpoint/2010/main" val="17882121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9807" y="266120"/>
            <a:ext cx="8064387" cy="530352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640080" y="5686008"/>
            <a:ext cx="7863840" cy="1077218"/>
          </a:xfrm>
          <a:prstGeom prst="rect">
            <a:avLst/>
          </a:prstGeom>
          <a:noFill/>
        </p:spPr>
        <p:txBody>
          <a:bodyPr wrap="square" rtlCol="0">
            <a:spAutoFit/>
          </a:bodyPr>
          <a:lstStyle/>
          <a:p>
            <a:pPr algn="just"/>
            <a:r>
              <a:rPr lang="fr-CA" sz="1600" b="1" dirty="0" smtClean="0"/>
              <a:t>Sanatorium de </a:t>
            </a:r>
            <a:r>
              <a:rPr lang="fr-CA" sz="1600" b="1" dirty="0" err="1" smtClean="0"/>
              <a:t>Beelitz-Heilstätten</a:t>
            </a:r>
            <a:r>
              <a:rPr lang="fr-CA" sz="1600" b="1" dirty="0" smtClean="0"/>
              <a:t> </a:t>
            </a:r>
            <a:r>
              <a:rPr lang="fr-CA" sz="1600" dirty="0" smtClean="0"/>
              <a:t>(Allemagne). Cet ancien hôpital militaire situé au sud-ouest de Berlin a été érigé en 1898. Adolf Hitler y a séjourné en 1916 pour récupérer de ses blessures à la suite de la bataille de la Somme. En 1945, l’armée russe occupe les lieux. L’endroit a été abandonné quelques années plus tard après le retrait des troupes soviétiques.</a:t>
            </a:r>
            <a:endParaRPr lang="fr-CA" sz="1600" dirty="0"/>
          </a:p>
        </p:txBody>
      </p:sp>
    </p:spTree>
    <p:extLst>
      <p:ext uri="{BB962C8B-B14F-4D97-AF65-F5344CB8AC3E}">
        <p14:creationId xmlns:p14="http://schemas.microsoft.com/office/powerpoint/2010/main" val="5514039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3390" y="274320"/>
            <a:ext cx="4192715" cy="630936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5174165" y="4438185"/>
            <a:ext cx="3612995" cy="1815882"/>
          </a:xfrm>
          <a:prstGeom prst="rect">
            <a:avLst/>
          </a:prstGeom>
          <a:noFill/>
        </p:spPr>
        <p:txBody>
          <a:bodyPr wrap="square" rtlCol="0">
            <a:spAutoFit/>
          </a:bodyPr>
          <a:lstStyle/>
          <a:p>
            <a:pPr algn="just"/>
            <a:r>
              <a:rPr lang="fr-CA" sz="1600" b="1" dirty="0" smtClean="0"/>
              <a:t>Hôtel Del Salto </a:t>
            </a:r>
            <a:r>
              <a:rPr lang="fr-CA" sz="1600" dirty="0" smtClean="0"/>
              <a:t>(Mexique). Cet hôtel avait été construit en 1928 à l’intention des riches touristes qui visitaient les chutes de </a:t>
            </a:r>
            <a:r>
              <a:rPr lang="fr-CA" sz="1600" dirty="0" err="1" smtClean="0"/>
              <a:t>Tequendama</a:t>
            </a:r>
            <a:r>
              <a:rPr lang="fr-CA" sz="1600" dirty="0" smtClean="0"/>
              <a:t>. La chute ayant été contaminée, les visiteurs en ont perdu tout intérêt, ce qui a conduit à l’abandon de l’hôtel.</a:t>
            </a:r>
            <a:endParaRPr lang="fr-CA" sz="1600" dirty="0"/>
          </a:p>
        </p:txBody>
      </p:sp>
    </p:spTree>
    <p:extLst>
      <p:ext uri="{BB962C8B-B14F-4D97-AF65-F5344CB8AC3E}">
        <p14:creationId xmlns:p14="http://schemas.microsoft.com/office/powerpoint/2010/main" val="11591968"/>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9878" y="242404"/>
            <a:ext cx="7584244"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234440" y="5664819"/>
            <a:ext cx="6675120" cy="1077218"/>
          </a:xfrm>
          <a:prstGeom prst="rect">
            <a:avLst/>
          </a:prstGeom>
          <a:noFill/>
        </p:spPr>
        <p:txBody>
          <a:bodyPr wrap="square" rtlCol="0">
            <a:spAutoFit/>
          </a:bodyPr>
          <a:lstStyle/>
          <a:p>
            <a:pPr algn="just"/>
            <a:r>
              <a:rPr lang="fr-CA" sz="1600" b="1" dirty="0" smtClean="0"/>
              <a:t>Village olympique de Berlin </a:t>
            </a:r>
            <a:r>
              <a:rPr lang="fr-CA" sz="1600" dirty="0" smtClean="0"/>
              <a:t>(Allemagne). En 1936, Berlin accueille les Jeux olympiques. La ville se lance dans la construction de structures pharaoniques, dont un stade de 120 000 places. Trois mois plus tard, celui-ci est converti en école militaire. L’endroit a été abandonné avec l’effondrement du Bloc de l’Est.</a:t>
            </a:r>
            <a:endParaRPr lang="fr-CA" sz="1600" dirty="0"/>
          </a:p>
        </p:txBody>
      </p:sp>
    </p:spTree>
    <p:extLst>
      <p:ext uri="{BB962C8B-B14F-4D97-AF65-F5344CB8AC3E}">
        <p14:creationId xmlns:p14="http://schemas.microsoft.com/office/powerpoint/2010/main" val="2153838049"/>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57751" y="298435"/>
            <a:ext cx="7628499" cy="512064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234440" y="5664819"/>
            <a:ext cx="6675120" cy="1077218"/>
          </a:xfrm>
          <a:prstGeom prst="rect">
            <a:avLst/>
          </a:prstGeom>
          <a:noFill/>
        </p:spPr>
        <p:txBody>
          <a:bodyPr wrap="square" rtlCol="0">
            <a:spAutoFit/>
          </a:bodyPr>
          <a:lstStyle/>
          <a:p>
            <a:pPr algn="just"/>
            <a:r>
              <a:rPr lang="fr-CA" sz="1600" b="1" dirty="0" smtClean="0"/>
              <a:t>Village olympique de Berlin </a:t>
            </a:r>
            <a:r>
              <a:rPr lang="fr-CA" sz="1600" dirty="0" smtClean="0"/>
              <a:t>(Allemagne). En 1936, Berlin accueille les Jeux olympiques. La ville se lance dans la construction de structures pharaoniques, dont un stade de 120 000 places. Trois mois plus tard, celui-ci est converti en école militaire. L’endroit a été abandonné avec l’effondrement du Bloc de l’Est.</a:t>
            </a:r>
            <a:endParaRPr lang="fr-CA" sz="1600" dirty="0"/>
          </a:p>
        </p:txBody>
      </p:sp>
    </p:spTree>
    <p:extLst>
      <p:ext uri="{BB962C8B-B14F-4D97-AF65-F5344CB8AC3E}">
        <p14:creationId xmlns:p14="http://schemas.microsoft.com/office/powerpoint/2010/main" val="265682584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3375" y="288080"/>
            <a:ext cx="7837251" cy="52120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234440" y="5664819"/>
            <a:ext cx="6675120" cy="1077218"/>
          </a:xfrm>
          <a:prstGeom prst="rect">
            <a:avLst/>
          </a:prstGeom>
          <a:noFill/>
        </p:spPr>
        <p:txBody>
          <a:bodyPr wrap="square" rtlCol="0">
            <a:spAutoFit/>
          </a:bodyPr>
          <a:lstStyle/>
          <a:p>
            <a:pPr algn="just"/>
            <a:r>
              <a:rPr lang="fr-CA" sz="1600" b="1" dirty="0" smtClean="0"/>
              <a:t>Village olympique de Berlin </a:t>
            </a:r>
            <a:r>
              <a:rPr lang="fr-CA" sz="1600" dirty="0" smtClean="0"/>
              <a:t>(Allemagne). En 1936, Berlin accueille les Jeux olympiques. La ville se lance dans la construction de structures pharaoniques, dont un stade de 120 000 places. Trois mois plus tard, celui-ci est converti en école militaire. L’endroit a été abandonné avec l’effondrement du Bloc de l’Est.</a:t>
            </a:r>
            <a:endParaRPr lang="fr-CA" sz="1600" dirty="0"/>
          </a:p>
        </p:txBody>
      </p:sp>
    </p:spTree>
    <p:extLst>
      <p:ext uri="{BB962C8B-B14F-4D97-AF65-F5344CB8AC3E}">
        <p14:creationId xmlns:p14="http://schemas.microsoft.com/office/powerpoint/2010/main" val="85874088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4424" y="292333"/>
            <a:ext cx="8035153" cy="512064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274320" y="5534561"/>
            <a:ext cx="8595360" cy="1097280"/>
          </a:xfrm>
          <a:prstGeom prst="rect">
            <a:avLst/>
          </a:prstGeom>
          <a:noFill/>
        </p:spPr>
        <p:txBody>
          <a:bodyPr wrap="square" rtlCol="0">
            <a:spAutoFit/>
          </a:bodyPr>
          <a:lstStyle/>
          <a:p>
            <a:pPr algn="just"/>
            <a:r>
              <a:rPr lang="fr-CA" sz="1600" b="1" dirty="0" smtClean="0"/>
              <a:t>Château de </a:t>
            </a:r>
            <a:r>
              <a:rPr lang="fr-CA" sz="1600" b="1" dirty="0" err="1" smtClean="0"/>
              <a:t>Portopalo</a:t>
            </a:r>
            <a:r>
              <a:rPr lang="fr-CA" sz="1600" b="1" dirty="0" smtClean="0"/>
              <a:t>, Sicile </a:t>
            </a:r>
            <a:r>
              <a:rPr lang="fr-CA" sz="1600" dirty="0" smtClean="0"/>
              <a:t>(Italie). Il avait été construit au début du 20</a:t>
            </a:r>
            <a:r>
              <a:rPr lang="fr-CA" sz="1600" baseline="30000" dirty="0" smtClean="0"/>
              <a:t>e</a:t>
            </a:r>
            <a:r>
              <a:rPr lang="fr-CA" sz="1600" dirty="0" smtClean="0"/>
              <a:t> siècle, alors que le thon était la richesse principale du lieu. En 1974, un pharmacien l’a acheté pour en faire un hôtel-restaurant de luxe. Après son décès, en 1990, une dispute entre les héritiers a provoqué sa fermeture définitive. L’endroit a été remis en vente en 1998, mais il n’a toujours pas trouvé d’acquéreur.</a:t>
            </a:r>
            <a:endParaRPr lang="fr-CA" sz="1600" dirty="0"/>
          </a:p>
        </p:txBody>
      </p:sp>
    </p:spTree>
    <p:extLst>
      <p:ext uri="{BB962C8B-B14F-4D97-AF65-F5344CB8AC3E}">
        <p14:creationId xmlns:p14="http://schemas.microsoft.com/office/powerpoint/2010/main" val="1788772828"/>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3951" y="279852"/>
            <a:ext cx="7816098"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188720" y="5675971"/>
            <a:ext cx="6766560" cy="1077218"/>
          </a:xfrm>
          <a:prstGeom prst="rect">
            <a:avLst/>
          </a:prstGeom>
          <a:noFill/>
        </p:spPr>
        <p:txBody>
          <a:bodyPr wrap="square" rtlCol="0">
            <a:spAutoFit/>
          </a:bodyPr>
          <a:lstStyle/>
          <a:p>
            <a:pPr algn="just"/>
            <a:r>
              <a:rPr lang="fr-CA" sz="1600" b="1" dirty="0" smtClean="0"/>
              <a:t>Parc </a:t>
            </a:r>
            <a:r>
              <a:rPr lang="fr-CA" sz="1600" b="1" dirty="0" err="1" smtClean="0"/>
              <a:t>Spreepark</a:t>
            </a:r>
            <a:r>
              <a:rPr lang="fr-CA" sz="1600" b="1" dirty="0" smtClean="0"/>
              <a:t> </a:t>
            </a:r>
            <a:r>
              <a:rPr lang="fr-CA" sz="1600" dirty="0" smtClean="0"/>
              <a:t>(Berlin, Allemagne). De 1962 à 2002, les habitants de Berlin-Est avaient aussi leur Disneyland à eux, du nom de </a:t>
            </a:r>
            <a:r>
              <a:rPr lang="fr-CA" sz="1600" dirty="0" err="1" smtClean="0"/>
              <a:t>Spreepark</a:t>
            </a:r>
            <a:r>
              <a:rPr lang="fr-CA" sz="1600" dirty="0" smtClean="0"/>
              <a:t> Berlin. Il a fermé ses portes en 2002 à la suite d’un violent incendie. Aujourd’hui, </a:t>
            </a:r>
            <a:r>
              <a:rPr lang="fr-CA" sz="1600" dirty="0" err="1" smtClean="0"/>
              <a:t>Spreepark</a:t>
            </a:r>
            <a:r>
              <a:rPr lang="fr-CA" sz="1600" dirty="0" smtClean="0"/>
              <a:t> est en vente sur eBay. Le prix demandé : 1,62 million d’euros (2,32 millions $ CAN).</a:t>
            </a:r>
            <a:endParaRPr lang="fr-CA" sz="1600" dirty="0"/>
          </a:p>
        </p:txBody>
      </p:sp>
    </p:spTree>
    <p:extLst>
      <p:ext uri="{BB962C8B-B14F-4D97-AF65-F5344CB8AC3E}">
        <p14:creationId xmlns:p14="http://schemas.microsoft.com/office/powerpoint/2010/main" val="707177846"/>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3053" y="228600"/>
            <a:ext cx="4267200" cy="640080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5241073" y="4191744"/>
            <a:ext cx="3474720" cy="2062103"/>
          </a:xfrm>
          <a:prstGeom prst="rect">
            <a:avLst/>
          </a:prstGeom>
          <a:noFill/>
        </p:spPr>
        <p:txBody>
          <a:bodyPr wrap="square" rtlCol="0">
            <a:spAutoFit/>
          </a:bodyPr>
          <a:lstStyle/>
          <a:p>
            <a:pPr algn="just"/>
            <a:r>
              <a:rPr lang="fr-CA" sz="1600" b="1" dirty="0" smtClean="0"/>
              <a:t>Parc </a:t>
            </a:r>
            <a:r>
              <a:rPr lang="fr-CA" sz="1600" b="1" dirty="0" err="1" smtClean="0"/>
              <a:t>Spreepark</a:t>
            </a:r>
            <a:r>
              <a:rPr lang="fr-CA" sz="1600" b="1" dirty="0" smtClean="0"/>
              <a:t> </a:t>
            </a:r>
            <a:r>
              <a:rPr lang="fr-CA" sz="1600" dirty="0" smtClean="0"/>
              <a:t>(Berlin, Allemagne). De 1962 à 2002, les habitants de Berlin-Est avaient aussi leur Disneyland à eux, du nom de </a:t>
            </a:r>
            <a:r>
              <a:rPr lang="fr-CA" sz="1600" dirty="0" err="1" smtClean="0"/>
              <a:t>Spreepark</a:t>
            </a:r>
            <a:r>
              <a:rPr lang="fr-CA" sz="1600" dirty="0" smtClean="0"/>
              <a:t> Berlin. Il a fermé ses portes en 2002 à la suite d’un violent incendie. Aujourd’hui, </a:t>
            </a:r>
            <a:r>
              <a:rPr lang="fr-CA" sz="1600" dirty="0" err="1" smtClean="0"/>
              <a:t>Spreepark</a:t>
            </a:r>
            <a:r>
              <a:rPr lang="fr-CA" sz="1600" dirty="0" smtClean="0"/>
              <a:t> est en vente sur eBay. Le prix demandé : 1,62 million d’euros (2,32 millions $ CAN).</a:t>
            </a:r>
            <a:endParaRPr lang="fr-CA" sz="1600" dirty="0"/>
          </a:p>
        </p:txBody>
      </p:sp>
    </p:spTree>
    <p:extLst>
      <p:ext uri="{BB962C8B-B14F-4D97-AF65-F5344CB8AC3E}">
        <p14:creationId xmlns:p14="http://schemas.microsoft.com/office/powerpoint/2010/main" val="59680772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1062171" y="264981"/>
            <a:ext cx="7019658" cy="5212080"/>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1188720" y="5687122"/>
            <a:ext cx="6766560" cy="1077218"/>
          </a:xfrm>
          <a:prstGeom prst="rect">
            <a:avLst/>
          </a:prstGeom>
          <a:noFill/>
        </p:spPr>
        <p:txBody>
          <a:bodyPr wrap="square" rtlCol="0">
            <a:spAutoFit/>
          </a:bodyPr>
          <a:lstStyle/>
          <a:p>
            <a:pPr algn="just"/>
            <a:r>
              <a:rPr lang="fr-CA" sz="1600" b="1" dirty="0" smtClean="0"/>
              <a:t>Prison de Newark </a:t>
            </a:r>
            <a:r>
              <a:rPr lang="fr-CA" sz="1600" dirty="0" smtClean="0"/>
              <a:t>(New Jersey). Construite en 1837, cette prison avait une capacité de 300 cellules toutes équipées d’eau courante. Elle a été abandonnée en 1970 lorsqu’une nouvelle prison fut construite. Le plus ancien bâtiment du comté se retrouve aujourd’hui sur le registre des monuments historiques. </a:t>
            </a:r>
            <a:endParaRPr lang="fr-CA" sz="1600" dirty="0"/>
          </a:p>
        </p:txBody>
      </p:sp>
    </p:spTree>
    <p:extLst>
      <p:ext uri="{BB962C8B-B14F-4D97-AF65-F5344CB8AC3E}">
        <p14:creationId xmlns:p14="http://schemas.microsoft.com/office/powerpoint/2010/main" val="662852006"/>
      </p:ext>
    </p:extLst>
  </p:cSld>
  <p:clrMapOvr>
    <a:masterClrMapping/>
  </p:clrMapOvr>
  <mc:AlternateContent xmlns:mc="http://schemas.openxmlformats.org/markup-compatibility/2006" xmlns:p14="http://schemas.microsoft.com/office/powerpoint/2010/main">
    <mc:Choice Requires="p14">
      <p:transition spd="slow" p14:dur="3000">
        <p:cover dir="rd"/>
      </p:transition>
    </mc:Choice>
    <mc:Fallback xmlns="">
      <p:transition spd="slow">
        <p:cover dir="rd"/>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67230" y="325603"/>
            <a:ext cx="8209541" cy="5212080"/>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1188720" y="5687122"/>
            <a:ext cx="6766560" cy="1077218"/>
          </a:xfrm>
          <a:prstGeom prst="rect">
            <a:avLst/>
          </a:prstGeom>
          <a:noFill/>
        </p:spPr>
        <p:txBody>
          <a:bodyPr wrap="square" rtlCol="0">
            <a:spAutoFit/>
          </a:bodyPr>
          <a:lstStyle/>
          <a:p>
            <a:pPr algn="just"/>
            <a:r>
              <a:rPr lang="fr-CA" sz="1600" b="1" dirty="0" smtClean="0"/>
              <a:t>Prison de Newark </a:t>
            </a:r>
            <a:r>
              <a:rPr lang="fr-CA" sz="1600" dirty="0" smtClean="0"/>
              <a:t>(New Jersey). Construite en 1837, cette prison avait une capacité de 300 cellules toutes équipées d’eau courante. Elle a été abandonnée en 1970 lorsqu’une nouvelle prison fut construite. Le plus ancien bâtiment du comté se retrouve aujourd’hui sur le registre des monuments historiques. </a:t>
            </a:r>
            <a:endParaRPr lang="fr-CA" sz="1600" dirty="0"/>
          </a:p>
        </p:txBody>
      </p:sp>
    </p:spTree>
    <p:extLst>
      <p:ext uri="{BB962C8B-B14F-4D97-AF65-F5344CB8AC3E}">
        <p14:creationId xmlns:p14="http://schemas.microsoft.com/office/powerpoint/2010/main" val="33972440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501805" y="691376"/>
            <a:ext cx="8296507" cy="4031873"/>
          </a:xfrm>
          <a:prstGeom prst="rect">
            <a:avLst/>
          </a:prstGeom>
          <a:noFill/>
        </p:spPr>
        <p:txBody>
          <a:bodyPr wrap="square" rtlCol="0">
            <a:spAutoFit/>
          </a:bodyPr>
          <a:lstStyle/>
          <a:p>
            <a:r>
              <a:rPr lang="fr-CA" sz="1600" u="sng" dirty="0" smtClean="0"/>
              <a:t>Documentation et photographies</a:t>
            </a:r>
          </a:p>
          <a:p>
            <a:endParaRPr lang="fr-CA" sz="1600" dirty="0"/>
          </a:p>
          <a:p>
            <a:r>
              <a:rPr lang="fr-CA" sz="1600" dirty="0" smtClean="0"/>
              <a:t>Jean-Maxime Bourgoin, «Ces 15 lieux abandonnées donnent la chair de poule», </a:t>
            </a:r>
            <a:r>
              <a:rPr lang="fr-CA" sz="1600" i="1" dirty="0" smtClean="0"/>
              <a:t>Le Journal de Québec</a:t>
            </a:r>
            <a:r>
              <a:rPr lang="fr-CA" sz="1600" dirty="0" smtClean="0"/>
              <a:t>, le 5 août 2015.</a:t>
            </a:r>
          </a:p>
          <a:p>
            <a:endParaRPr lang="fr-CA" sz="1600" dirty="0"/>
          </a:p>
          <a:p>
            <a:endParaRPr lang="fr-CA" sz="1600" dirty="0" smtClean="0"/>
          </a:p>
          <a:p>
            <a:r>
              <a:rPr lang="fr-CA" sz="1600" u="sng" dirty="0" smtClean="0"/>
              <a:t>Musique</a:t>
            </a:r>
          </a:p>
          <a:p>
            <a:endParaRPr lang="fr-CA" sz="1600" dirty="0" smtClean="0"/>
          </a:p>
          <a:p>
            <a:r>
              <a:rPr lang="fr-CA" sz="1600" dirty="0" smtClean="0"/>
              <a:t>Ennio Morricone, </a:t>
            </a:r>
            <a:r>
              <a:rPr lang="fr-CA" sz="1600" i="1" dirty="0" smtClean="0"/>
              <a:t>«Man </a:t>
            </a:r>
            <a:r>
              <a:rPr lang="fr-CA" sz="1600" i="1" dirty="0" err="1" smtClean="0"/>
              <a:t>With</a:t>
            </a:r>
            <a:r>
              <a:rPr lang="fr-CA" sz="1600" i="1" dirty="0"/>
              <a:t> </a:t>
            </a:r>
            <a:r>
              <a:rPr lang="fr-CA" sz="1600" i="1" dirty="0" smtClean="0"/>
              <a:t>A Harmonica»</a:t>
            </a:r>
            <a:endParaRPr lang="fr-CA" sz="1600" i="1" dirty="0"/>
          </a:p>
          <a:p>
            <a:r>
              <a:rPr lang="fr-CA" sz="1600" dirty="0" smtClean="0"/>
              <a:t>CD </a:t>
            </a:r>
            <a:r>
              <a:rPr lang="fr-CA" sz="1600" i="1" dirty="0" smtClean="0"/>
              <a:t>«Once </a:t>
            </a:r>
            <a:r>
              <a:rPr lang="fr-CA" sz="1600" i="1" dirty="0" err="1" smtClean="0"/>
              <a:t>Upon</a:t>
            </a:r>
            <a:r>
              <a:rPr lang="fr-CA" sz="1600" i="1" dirty="0" smtClean="0"/>
              <a:t> A Time In The West»</a:t>
            </a:r>
            <a:endParaRPr lang="fr-CA" sz="1600" dirty="0" smtClean="0"/>
          </a:p>
          <a:p>
            <a:endParaRPr lang="fr-CA" sz="1600" dirty="0"/>
          </a:p>
          <a:p>
            <a:endParaRPr lang="fr-CA" sz="1600" dirty="0" smtClean="0"/>
          </a:p>
          <a:p>
            <a:r>
              <a:rPr lang="fr-CA" sz="1600" u="sng" dirty="0" smtClean="0"/>
              <a:t>Conception</a:t>
            </a:r>
          </a:p>
          <a:p>
            <a:endParaRPr lang="fr-CA" sz="1600" dirty="0"/>
          </a:p>
          <a:p>
            <a:r>
              <a:rPr lang="fr-CA" sz="1600" dirty="0" smtClean="0"/>
              <a:t>R. Day</a:t>
            </a:r>
          </a:p>
          <a:p>
            <a:r>
              <a:rPr lang="fr-CA" sz="1600" dirty="0" smtClean="0"/>
              <a:t>Juin 2016</a:t>
            </a:r>
            <a:endParaRPr lang="fr-CA" sz="1600" dirty="0"/>
          </a:p>
        </p:txBody>
      </p:sp>
      <p:sp>
        <p:nvSpPr>
          <p:cNvPr id="3" name="ZoneTexte 2"/>
          <p:cNvSpPr txBox="1"/>
          <p:nvPr/>
        </p:nvSpPr>
        <p:spPr>
          <a:xfrm>
            <a:off x="2880360" y="5341434"/>
            <a:ext cx="3383280" cy="738664"/>
          </a:xfrm>
          <a:prstGeom prst="rect">
            <a:avLst/>
          </a:prstGeom>
          <a:noFill/>
        </p:spPr>
        <p:txBody>
          <a:bodyPr wrap="square" rtlCol="0">
            <a:spAutoFit/>
          </a:bodyPr>
          <a:lstStyle/>
          <a:p>
            <a:pPr algn="ctr"/>
            <a:r>
              <a:rPr lang="fr-CA" sz="1400" dirty="0" smtClean="0"/>
              <a:t>Mes diaporamas sont hébergés sur le site :</a:t>
            </a:r>
          </a:p>
          <a:p>
            <a:pPr algn="ctr"/>
            <a:endParaRPr lang="fr-CA" sz="1400" dirty="0"/>
          </a:p>
          <a:p>
            <a:pPr algn="ctr"/>
            <a:r>
              <a:rPr lang="fr-CA" sz="1400" dirty="0" smtClean="0">
                <a:hlinkClick r:id="rId2"/>
              </a:rPr>
              <a:t>http://www.imagileonation.com</a:t>
            </a:r>
            <a:endParaRPr lang="fr-CA" sz="1400" dirty="0"/>
          </a:p>
        </p:txBody>
      </p:sp>
    </p:spTree>
    <p:extLst>
      <p:ext uri="{BB962C8B-B14F-4D97-AF65-F5344CB8AC3E}">
        <p14:creationId xmlns:p14="http://schemas.microsoft.com/office/powerpoint/2010/main" val="4277017047"/>
      </p:ext>
    </p:extLst>
  </p:cSld>
  <p:clrMapOvr>
    <a:masterClrMapping/>
  </p:clrMapOvr>
  <mc:AlternateContent xmlns:mc="http://schemas.openxmlformats.org/markup-compatibility/2006" xmlns:p14="http://schemas.microsoft.com/office/powerpoint/2010/main">
    <mc:Choice Requires="p14">
      <p:transition spd="slow" p14:dur="225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135</TotalTime>
  <Words>2199</Words>
  <Application>Microsoft Office PowerPoint</Application>
  <PresentationFormat>Affichage à l'écran (4:3)</PresentationFormat>
  <Paragraphs>57</Paragraphs>
  <Slides>39</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39</vt:i4>
      </vt:variant>
    </vt:vector>
  </HeadingPairs>
  <TitlesOfParts>
    <vt:vector size="44" baseType="lpstr">
      <vt:lpstr>Calibri Light</vt:lpstr>
      <vt:lpstr>Arial</vt:lpstr>
      <vt:lpstr>French Script MT</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Réginald</dc:creator>
  <cp:lastModifiedBy>Réginald</cp:lastModifiedBy>
  <cp:revision>22</cp:revision>
  <dcterms:created xsi:type="dcterms:W3CDTF">2015-11-10T14:40:01Z</dcterms:created>
  <dcterms:modified xsi:type="dcterms:W3CDTF">2016-06-08T14:32:14Z</dcterms:modified>
</cp:coreProperties>
</file>