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media/media1.wav" ContentType="audio/x-wav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60" r:id="rId2"/>
    <p:sldId id="261" r:id="rId3"/>
    <p:sldId id="262" r:id="rId4"/>
    <p:sldId id="263" r:id="rId5"/>
    <p:sldId id="265" r:id="rId6"/>
    <p:sldId id="266" r:id="rId7"/>
    <p:sldId id="360" r:id="rId8"/>
    <p:sldId id="362" r:id="rId9"/>
    <p:sldId id="268" r:id="rId10"/>
    <p:sldId id="270" r:id="rId11"/>
    <p:sldId id="273" r:id="rId12"/>
    <p:sldId id="274" r:id="rId13"/>
    <p:sldId id="346" r:id="rId14"/>
    <p:sldId id="348" r:id="rId15"/>
    <p:sldId id="352" r:id="rId16"/>
    <p:sldId id="278" r:id="rId17"/>
    <p:sldId id="279" r:id="rId18"/>
    <p:sldId id="280" r:id="rId19"/>
    <p:sldId id="281" r:id="rId20"/>
    <p:sldId id="282" r:id="rId21"/>
    <p:sldId id="283" r:id="rId22"/>
    <p:sldId id="378" r:id="rId23"/>
    <p:sldId id="285" r:id="rId24"/>
    <p:sldId id="382" r:id="rId25"/>
    <p:sldId id="370" r:id="rId26"/>
    <p:sldId id="359" r:id="rId27"/>
    <p:sldId id="355" r:id="rId28"/>
    <p:sldId id="357" r:id="rId29"/>
    <p:sldId id="288" r:id="rId30"/>
    <p:sldId id="289" r:id="rId31"/>
    <p:sldId id="290" r:id="rId32"/>
    <p:sldId id="292" r:id="rId33"/>
    <p:sldId id="295" r:id="rId34"/>
    <p:sldId id="296" r:id="rId35"/>
    <p:sldId id="364" r:id="rId36"/>
    <p:sldId id="315" r:id="rId37"/>
    <p:sldId id="373" r:id="rId38"/>
    <p:sldId id="300" r:id="rId39"/>
    <p:sldId id="301" r:id="rId40"/>
    <p:sldId id="303" r:id="rId41"/>
    <p:sldId id="305" r:id="rId42"/>
    <p:sldId id="306" r:id="rId43"/>
    <p:sldId id="307" r:id="rId44"/>
    <p:sldId id="380" r:id="rId45"/>
    <p:sldId id="308" r:id="rId46"/>
    <p:sldId id="309" r:id="rId47"/>
    <p:sldId id="310" r:id="rId48"/>
    <p:sldId id="311" r:id="rId49"/>
    <p:sldId id="313" r:id="rId50"/>
    <p:sldId id="377" r:id="rId51"/>
    <p:sldId id="363" r:id="rId52"/>
    <p:sldId id="365" r:id="rId53"/>
    <p:sldId id="375" r:id="rId54"/>
    <p:sldId id="317" r:id="rId55"/>
    <p:sldId id="320" r:id="rId56"/>
    <p:sldId id="325" r:id="rId57"/>
    <p:sldId id="376" r:id="rId58"/>
    <p:sldId id="329" r:id="rId59"/>
    <p:sldId id="331" r:id="rId60"/>
    <p:sldId id="333" r:id="rId61"/>
    <p:sldId id="334" r:id="rId62"/>
    <p:sldId id="372" r:id="rId63"/>
    <p:sldId id="371" r:id="rId64"/>
    <p:sldId id="339" r:id="rId65"/>
    <p:sldId id="337" r:id="rId66"/>
    <p:sldId id="338" r:id="rId67"/>
    <p:sldId id="383" r:id="rId68"/>
    <p:sldId id="341" r:id="rId69"/>
    <p:sldId id="384" r:id="rId7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glzM111zooL6atHAzBZIQ==" hashData="fWsRtngFeB1EnG5qJl8fio+qlcY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3D26"/>
    <a:srgbClr val="FFA300"/>
    <a:srgbClr val="070903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85" autoAdjust="0"/>
    <p:restoredTop sz="94660"/>
  </p:normalViewPr>
  <p:slideViewPr>
    <p:cSldViewPr>
      <p:cViewPr varScale="1">
        <p:scale>
          <a:sx n="114" d="100"/>
          <a:sy n="114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97438-CA0E-4DE8-A887-0D79AA6459B9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51B34-3799-422F-839F-281E03568160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84843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51B34-3799-422F-839F-281E03568160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80727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F41EC-3D4A-446A-8932-6C834C299603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92859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51B34-3799-422F-839F-281E03568160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12058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F41EC-3D4A-446A-8932-6C834C299603}" type="slidenum">
              <a:rPr lang="pt-BR" smtClean="0"/>
              <a:pPr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61035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51B34-3799-422F-839F-281E03568160}" type="slidenum">
              <a:rPr lang="pt-BR" smtClean="0"/>
              <a:pPr/>
              <a:t>51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99184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51B34-3799-422F-839F-281E03568160}" type="slidenum">
              <a:rPr lang="pt-BR" smtClean="0"/>
              <a:pPr/>
              <a:t>53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59821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36394803"/>
      </p:ext>
    </p:extLst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08302334"/>
      </p:ext>
    </p:extLst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82612168"/>
      </p:ext>
    </p:extLst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40688286"/>
      </p:ext>
    </p:extLst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02029957"/>
      </p:ext>
    </p:extLst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08187083"/>
      </p:ext>
    </p:extLst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2713111"/>
      </p:ext>
    </p:extLst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44203129"/>
      </p:ext>
    </p:extLst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1515339"/>
      </p:ext>
    </p:extLst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65215974"/>
      </p:ext>
    </p:extLst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61042795"/>
      </p:ext>
    </p:extLst>
  </p:cSld>
  <p:clrMapOvr>
    <a:masterClrMapping/>
  </p:clrMapOvr>
  <p:transition spd="slow"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8FFBE-A0FD-4CE5-B1A1-526C5254DC5E}" type="datetimeFigureOut">
              <a:rPr lang="pt-BR" smtClean="0"/>
              <a:pPr/>
              <a:t>16/09/2016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BFD2B-6D17-407B-8877-5D434B5148F7}" type="slidenum">
              <a:rPr lang="pt-BR" smtClean="0"/>
              <a:pPr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870558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As velas do Mucuripe - Este.wav">
            <a:hlinkClick r:id="" action="ppaction://media"/>
          </p:cNvPr>
          <p:cNvPicPr>
            <a:picLocks noGrp="1" noChangeAspect="1"/>
          </p:cNvPicPr>
          <p:nvPr>
            <p:ph idx="1"/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3376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915816" y="-394693"/>
            <a:ext cx="5832648" cy="666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80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prstClr val="white">
                  <a:lumMod val="95000"/>
                </a:prst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  <a:p>
            <a:pPr lvl="0" algn="ctr"/>
            <a:r>
              <a:rPr lang="pt-BR" sz="115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white">
                    <a:lumMod val="95000"/>
                  </a:prst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Brazil’s</a:t>
            </a:r>
            <a:endParaRPr lang="pt-BR" sz="115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prstClr val="white">
                  <a:lumMod val="95000"/>
                </a:prst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  <a:p>
            <a:pPr lvl="0" algn="ctr"/>
            <a:r>
              <a:rPr lang="pt-BR" sz="80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white">
                    <a:lumMod val="95000"/>
                  </a:prst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Northeast</a:t>
            </a:r>
            <a:r>
              <a:rPr lang="pt-BR" sz="8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white">
                    <a:lumMod val="95000"/>
                  </a:prst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Coast  </a:t>
            </a:r>
          </a:p>
          <a:p>
            <a:pPr lvl="0" algn="ctr"/>
            <a:r>
              <a:rPr lang="pt-BR" sz="7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white">
                    <a:lumMod val="95000"/>
                  </a:prst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</a:t>
            </a:r>
            <a:endParaRPr lang="pt-BR" sz="8800" i="1" dirty="0"/>
          </a:p>
        </p:txBody>
      </p:sp>
      <p:sp>
        <p:nvSpPr>
          <p:cNvPr id="5" name="Retângulo 4"/>
          <p:cNvSpPr/>
          <p:nvPr/>
        </p:nvSpPr>
        <p:spPr>
          <a:xfrm rot="16200000">
            <a:off x="-215301" y="2311648"/>
            <a:ext cx="25770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lonna MT" pitchFamily="82" charset="0"/>
                <a:ea typeface="Cambria Math" pitchFamily="18" charset="0"/>
              </a:rPr>
              <a:t> </a:t>
            </a:r>
            <a:endParaRPr lang="pt-BR" sz="54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lonna MT" pitchFamily="82" charset="0"/>
              <a:ea typeface="Cambria Math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27784" y="6470978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i="1" dirty="0" smtClean="0">
                <a:solidFill>
                  <a:srgbClr val="FFC000"/>
                </a:solidFill>
              </a:rPr>
              <a:t>   </a:t>
            </a:r>
            <a:endParaRPr lang="pt-BR" sz="1600" i="1" dirty="0">
              <a:solidFill>
                <a:srgbClr val="FFC000"/>
              </a:solidFill>
            </a:endParaRPr>
          </a:p>
        </p:txBody>
      </p:sp>
      <p:pic>
        <p:nvPicPr>
          <p:cNvPr id="8" name="Picture 7" descr="Music Anim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5949280"/>
            <a:ext cx="533400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156034"/>
      </p:ext>
    </p:extLst>
  </p:cSld>
  <p:clrMapOvr>
    <a:masterClrMapping/>
  </p:clrMapOvr>
  <p:transition spd="slow" advTm="7000">
    <p:fade/>
    <p:sndAc>
      <p:stSnd loop="1">
        <p:snd r:embed="rId3" name="sound0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5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4000"/>
            <a:ext cx="9198657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-324544" y="274638"/>
            <a:ext cx="36004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/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The 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Northeast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Region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of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Brazil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comprises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1,5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million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square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kilometers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and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represents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18%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of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Brazilian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territory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. It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possesses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the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longest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Atlantic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Coast 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of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the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country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with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3.338 km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of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beaches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stretching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 </a:t>
            </a:r>
            <a:r>
              <a:rPr lang="pt-BR" sz="2400" i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from</a:t>
            </a:r>
            <a:r>
              <a:rPr lang="pt-BR" sz="2400" i="1" dirty="0">
                <a:latin typeface="Cambria Math" panose="02040503050406030204" pitchFamily="18" charset="0"/>
                <a:ea typeface="Cambria Math" panose="02040503050406030204" pitchFamily="18" charset="0"/>
              </a:rPr>
              <a:t> Maranhão </a:t>
            </a:r>
            <a:r>
              <a:rPr lang="pt-BR" sz="2400" i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to</a:t>
            </a:r>
            <a:r>
              <a:rPr lang="pt-BR" sz="2400" i="1" dirty="0">
                <a:latin typeface="Cambria Math" panose="02040503050406030204" pitchFamily="18" charset="0"/>
                <a:ea typeface="Cambria Math" panose="02040503050406030204" pitchFamily="18" charset="0"/>
              </a:rPr>
              <a:t> Southern 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Bahia.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Among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the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9 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Northeastern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states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,  Bahia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has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the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longest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coastline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pt-BR" sz="2400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with</a:t>
            </a:r>
            <a:r>
              <a:rPr lang="pt-BR" sz="2400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932 km.    </a:t>
            </a:r>
            <a:endParaRPr lang="pt-BR" sz="2400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8" name="Picture 7" descr="slide0001_image0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56376" y="6021288"/>
            <a:ext cx="363017" cy="45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76566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304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064902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3191"/>
            <a:ext cx="9365442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043608" y="5990329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rgbClr val="FFC000"/>
                </a:solidFill>
                <a:latin typeface="Colonna MT" pitchFamily="82" charset="0"/>
              </a:rPr>
              <a:t>São </a:t>
            </a:r>
            <a:r>
              <a:rPr lang="pt-BR" sz="2800" i="1" dirty="0" err="1" smtClean="0">
                <a:solidFill>
                  <a:srgbClr val="FFC000"/>
                </a:solidFill>
                <a:latin typeface="Colonna MT" pitchFamily="82" charset="0"/>
              </a:rPr>
              <a:t>Luis</a:t>
            </a:r>
            <a:endParaRPr lang="pt-BR" sz="2800" i="1" dirty="0">
              <a:solidFill>
                <a:srgbClr val="FFC000"/>
              </a:solidFill>
              <a:latin typeface="Colonna MT" pitchFamily="82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683568" y="5373216"/>
            <a:ext cx="32683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000" b="1" i="1" dirty="0">
                <a:solidFill>
                  <a:srgbClr val="FFC000"/>
                </a:solidFill>
                <a:latin typeface="Colonna MT" pitchFamily="82" charset="0"/>
              </a:rPr>
              <a:t>Maranhão</a:t>
            </a:r>
            <a:endParaRPr lang="pt-BR" sz="6000" i="1" dirty="0">
              <a:solidFill>
                <a:srgbClr val="FFC000"/>
              </a:solidFill>
              <a:latin typeface="Colonna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880544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4000"/>
            <a:ext cx="10355077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500403" y="5570209"/>
            <a:ext cx="2592288" cy="400110"/>
          </a:xfrm>
          <a:prstGeom prst="rect">
            <a:avLst/>
          </a:prstGeom>
          <a:solidFill>
            <a:schemeClr val="tx1">
              <a:alpha val="3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Praia do Calhau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141642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940152" y="5660441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</a:rPr>
              <a:t>Lagoa Azul – </a:t>
            </a:r>
            <a:r>
              <a:rPr lang="pt-BR" sz="2000" i="1" dirty="0" err="1" smtClean="0">
                <a:solidFill>
                  <a:schemeClr val="accent3">
                    <a:lumMod val="50000"/>
                  </a:schemeClr>
                </a:solidFill>
              </a:rPr>
              <a:t>Lençois</a:t>
            </a:r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</a:rPr>
              <a:t> Maranhenses</a:t>
            </a:r>
            <a:endParaRPr lang="pt-BR" sz="2000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22700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08000" cy="7389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67544" y="5327630"/>
            <a:ext cx="19656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i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lonna MT" pitchFamily="82" charset="0"/>
                <a:ea typeface="Cambria Math" pitchFamily="18" charset="0"/>
              </a:rPr>
              <a:t>Piaui</a:t>
            </a:r>
            <a:r>
              <a:rPr lang="pt-BR" sz="5400" b="1" i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lonna MT" pitchFamily="82" charset="0"/>
                <a:ea typeface="Cambria Math" pitchFamily="18" charset="0"/>
              </a:rPr>
              <a:t>´</a:t>
            </a:r>
            <a:endParaRPr lang="pt-BR" sz="5400" b="1" i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lonna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997533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148064" y="587727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1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Delta do </a:t>
            </a:r>
            <a:r>
              <a:rPr lang="pt-BR" sz="2000" i="1" dirty="0" err="1" smtClean="0">
                <a:solidFill>
                  <a:schemeClr val="accent1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Parnaiba</a:t>
            </a:r>
            <a:endParaRPr lang="pt-BR" sz="2000" i="1" dirty="0">
              <a:solidFill>
                <a:schemeClr val="accent1">
                  <a:lumMod val="75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479867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688" y="-387424"/>
            <a:ext cx="9324506" cy="761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97013" y="5300108"/>
            <a:ext cx="18639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Ceará</a:t>
            </a:r>
            <a:endParaRPr lang="pt-BR" sz="5400" b="0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04802" y="624660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accent5"/>
                </a:solidFill>
                <a:latin typeface="Cambria Math" pitchFamily="18" charset="0"/>
                <a:ea typeface="Cambria Math" pitchFamily="18" charset="0"/>
              </a:rPr>
              <a:t>Fortaleza</a:t>
            </a:r>
            <a:endParaRPr lang="pt-BR" sz="2000" b="1" i="1" dirty="0">
              <a:solidFill>
                <a:schemeClr val="accent5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082499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9" y="-99392"/>
            <a:ext cx="9599423" cy="72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116402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537637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53220" y="-3297868"/>
            <a:ext cx="13055426" cy="10155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4822486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" y="0"/>
            <a:ext cx="10394015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7544" y="630932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</a:rPr>
              <a:t>Jericoacoara</a:t>
            </a:r>
            <a:endParaRPr lang="pt-BR" sz="2000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009972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" y="0"/>
            <a:ext cx="9206561" cy="724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6636765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" y="0"/>
            <a:ext cx="9158138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301208"/>
            <a:ext cx="2157413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3624830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8630"/>
            <a:ext cx="9216000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115616" y="4002583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rgbClr val="FFFF00"/>
                </a:solidFill>
                <a:latin typeface="Cambria Math" pitchFamily="18" charset="0"/>
                <a:ea typeface="Cambria Math" pitchFamily="18" charset="0"/>
              </a:rPr>
              <a:t>Natal</a:t>
            </a:r>
            <a:endParaRPr lang="pt-BR" sz="2000" i="1" dirty="0">
              <a:solidFill>
                <a:srgbClr val="FFFF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94692" y="3052965"/>
            <a:ext cx="6563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i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lonna MT" pitchFamily="82" charset="0"/>
              </a:rPr>
              <a:t>Rio Grande do Norte</a:t>
            </a:r>
            <a:endParaRPr lang="pt-BR" sz="5400" b="1" i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596860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732240" y="6165304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Cambria Math" pitchFamily="18" charset="0"/>
                <a:ea typeface="Cambria Math" pitchFamily="18" charset="0"/>
              </a:rPr>
              <a:t>Natal</a:t>
            </a:r>
            <a:endParaRPr lang="pt-BR" sz="2000" i="1" dirty="0">
              <a:solidFill>
                <a:schemeClr val="accent3">
                  <a:lumMod val="60000"/>
                  <a:lumOff val="4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67641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559"/>
            <a:ext cx="9858258" cy="6875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732240" y="61025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Natal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456653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419872" y="638132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Praia da Pipa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97314685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570" y="-171400"/>
            <a:ext cx="95223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771800" y="623731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Pipa</a:t>
            </a:r>
            <a:endParaRPr lang="pt-BR" sz="2000" i="1" dirty="0">
              <a:solidFill>
                <a:schemeClr val="bg2">
                  <a:lumMod val="75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0623113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372200" y="5733256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Galinhos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75466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211" y="0"/>
            <a:ext cx="9777896" cy="7389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7020272" y="6165304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Ponta Negra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78074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2874"/>
            <a:ext cx="10235190" cy="68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0485452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848" y="-459432"/>
            <a:ext cx="9162847" cy="13914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55576" y="5268384"/>
            <a:ext cx="2337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</a:rPr>
              <a:t>Paraiba</a:t>
            </a:r>
            <a:endParaRPr lang="pt-BR" sz="5400" b="1" i="1" cap="none" spc="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lonna MT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115616" y="5996007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Joao Pessoa</a:t>
            </a:r>
            <a:endParaRPr lang="pt-BR" sz="2000" i="1" dirty="0">
              <a:solidFill>
                <a:schemeClr val="accent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1992627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99392"/>
            <a:ext cx="9972600" cy="72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7544" y="6309320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Cabo Branco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20444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0297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11560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Coqueirinho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825498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5725" y="-63500"/>
            <a:ext cx="9315450" cy="698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876256" y="6265603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Tambaba</a:t>
            </a:r>
            <a:endParaRPr lang="pt-BR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16868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948264" y="6175302"/>
            <a:ext cx="1547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Tambaba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7513191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7987" y="0"/>
            <a:ext cx="9791700" cy="735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411760" y="5445224"/>
            <a:ext cx="50405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5400" b="1" i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lonna MT" pitchFamily="82" charset="0"/>
              </a:rPr>
              <a:t>Pernambuco</a:t>
            </a:r>
            <a:endParaRPr lang="pt-BR" sz="5400" b="1" i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lonna MT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15610" y="6252087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rgbClr val="FFC000"/>
                </a:solidFill>
                <a:latin typeface="Cambria Math" pitchFamily="18" charset="0"/>
                <a:ea typeface="Cambria Math" pitchFamily="18" charset="0"/>
              </a:rPr>
              <a:t>Recife</a:t>
            </a:r>
            <a:endParaRPr lang="pt-BR" sz="2000" i="1" dirty="0">
              <a:solidFill>
                <a:srgbClr val="FFC00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19453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" y="0"/>
            <a:ext cx="9215520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67486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652120" y="5661248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Boa Viagem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7484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522534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2" y="0"/>
            <a:ext cx="10483200" cy="76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123728" y="6150114"/>
            <a:ext cx="3333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Praia do Sancho –Fernando de Noronha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96671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6840057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0412824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724128" y="5549177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Baia do Sancho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2188737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1560" y="630932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Praia dos Carneiros</a:t>
            </a:r>
            <a:endParaRPr lang="pt-BR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6172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508445"/>
            <a:ext cx="9855991" cy="82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78488" y="5477093"/>
            <a:ext cx="2007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</a:t>
            </a:r>
            <a:r>
              <a:rPr lang="pt-BR" sz="2000" i="1" dirty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Maceió </a:t>
            </a:r>
          </a:p>
        </p:txBody>
      </p:sp>
      <p:sp>
        <p:nvSpPr>
          <p:cNvPr id="9" name="Retângulo 8"/>
          <p:cNvSpPr/>
          <p:nvPr/>
        </p:nvSpPr>
        <p:spPr>
          <a:xfrm>
            <a:off x="467544" y="4581128"/>
            <a:ext cx="24292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/>
                <a:latin typeface="Colonna MT" pitchFamily="82" charset="0"/>
              </a:rPr>
              <a:t>Alagoas</a:t>
            </a:r>
            <a:endParaRPr lang="pt-B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9484481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38420"/>
            <a:ext cx="9216000" cy="7096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999785" y="602128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Maceió</a:t>
            </a:r>
          </a:p>
        </p:txBody>
      </p:sp>
    </p:spTree>
    <p:extLst>
      <p:ext uri="{BB962C8B-B14F-4D97-AF65-F5344CB8AC3E}">
        <p14:creationId xmlns:p14="http://schemas.microsoft.com/office/powerpoint/2010/main" xmlns="" val="249432528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" y="0"/>
            <a:ext cx="918359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13730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84585" y="-387424"/>
            <a:ext cx="10525717" cy="724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7092280" y="5949280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latin typeface="Cambria Math" pitchFamily="18" charset="0"/>
                <a:ea typeface="Cambria Math" pitchFamily="18" charset="0"/>
              </a:rPr>
              <a:t>Pajuçara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0155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572" y="-4635896"/>
            <a:ext cx="9252520" cy="12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20461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20429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450956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2577" y="-10049"/>
            <a:ext cx="10486879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796136" y="5733256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Praia do </a:t>
            </a:r>
            <a:r>
              <a:rPr lang="pt-BR" sz="2000" i="1" dirty="0" err="1" smtClean="0">
                <a:latin typeface="Cambria Math" pitchFamily="18" charset="0"/>
                <a:ea typeface="Cambria Math" pitchFamily="18" charset="0"/>
              </a:rPr>
              <a:t>Gunga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210575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70792" y="0"/>
            <a:ext cx="9752013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036384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1084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555776" y="566124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Praia do </a:t>
            </a:r>
            <a:r>
              <a:rPr lang="pt-BR" sz="2000" i="1" dirty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Francês</a:t>
            </a:r>
          </a:p>
        </p:txBody>
      </p:sp>
    </p:spTree>
    <p:extLst>
      <p:ext uri="{BB962C8B-B14F-4D97-AF65-F5344CB8AC3E}">
        <p14:creationId xmlns:p14="http://schemas.microsoft.com/office/powerpoint/2010/main" xmlns="" val="250274134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" y="0"/>
            <a:ext cx="942374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915816" y="616530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2"/>
                </a:solidFill>
              </a:rPr>
              <a:t>Piranha</a:t>
            </a:r>
            <a:endParaRPr lang="pt-B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137067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53600" cy="702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283968" y="6118066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Praia do Carro Quebrado</a:t>
            </a:r>
            <a:endParaRPr lang="pt-BR" sz="2000" i="1" dirty="0">
              <a:solidFill>
                <a:schemeClr val="bg2">
                  <a:lumMod val="75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4962997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" y="0"/>
            <a:ext cx="9167523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230382" y="5733256"/>
            <a:ext cx="18137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i="1" dirty="0" err="1">
                <a:latin typeface="Cambria Math" pitchFamily="18" charset="0"/>
                <a:ea typeface="Cambria Math" pitchFamily="18" charset="0"/>
              </a:rPr>
              <a:t>Jequiá</a:t>
            </a:r>
            <a:r>
              <a:rPr lang="pt-BR" sz="2000" i="1" dirty="0">
                <a:latin typeface="Cambria Math" pitchFamily="18" charset="0"/>
                <a:ea typeface="Cambria Math" pitchFamily="18" charset="0"/>
              </a:rPr>
              <a:t> da Praia</a:t>
            </a:r>
          </a:p>
        </p:txBody>
      </p:sp>
    </p:spTree>
    <p:extLst>
      <p:ext uri="{BB962C8B-B14F-4D97-AF65-F5344CB8AC3E}">
        <p14:creationId xmlns:p14="http://schemas.microsoft.com/office/powerpoint/2010/main" xmlns="" val="1061264766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7" y="-243408"/>
            <a:ext cx="9852641" cy="720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485"/>
            <a:ext cx="2378075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948543" y="405353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6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Aracaju</a:t>
            </a:r>
            <a:endParaRPr lang="pt-BR" sz="2000" i="1" dirty="0">
              <a:solidFill>
                <a:schemeClr val="accent6">
                  <a:lumMod val="75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906359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742950"/>
            <a:ext cx="11430000" cy="760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5389624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15416"/>
            <a:ext cx="9396535" cy="716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6760262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0608" y="5379917"/>
            <a:ext cx="2700337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529680" y="6276057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Salvador</a:t>
            </a:r>
            <a:endParaRPr lang="pt-BR" sz="2000" i="1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765653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156176" y="594928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accent3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Mangue Seco</a:t>
            </a:r>
            <a:endParaRPr lang="pt-BR" sz="2000" i="1" dirty="0">
              <a:solidFill>
                <a:schemeClr val="accent3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5506544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7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7020272" y="6309320"/>
            <a:ext cx="2123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tx2">
                    <a:lumMod val="90000"/>
                  </a:schemeClr>
                </a:solidFill>
                <a:latin typeface="Cambria Math" pitchFamily="18" charset="0"/>
                <a:ea typeface="Cambria Math" pitchFamily="18" charset="0"/>
              </a:rPr>
              <a:t>Imbassai</a:t>
            </a:r>
            <a:endParaRPr lang="pt-BR" sz="2000" i="1" dirty="0">
              <a:solidFill>
                <a:schemeClr val="tx2">
                  <a:lumMod val="9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121925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259632" y="5733256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tx2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Ilha  de Itaparica  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34532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084168" y="602128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Morro de São Paulo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51796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156176" y="623731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tx2">
                    <a:lumMod val="90000"/>
                  </a:schemeClr>
                </a:solidFill>
                <a:latin typeface="Cambria Math" pitchFamily="18" charset="0"/>
                <a:ea typeface="Cambria Math" pitchFamily="18" charset="0"/>
              </a:rPr>
              <a:t>Ilha dos </a:t>
            </a:r>
            <a:r>
              <a:rPr lang="pt-BR" i="1" dirty="0" err="1" smtClean="0">
                <a:solidFill>
                  <a:schemeClr val="tx2">
                    <a:lumMod val="90000"/>
                  </a:schemeClr>
                </a:solidFill>
                <a:latin typeface="Cambria Math" pitchFamily="18" charset="0"/>
                <a:ea typeface="Cambria Math" pitchFamily="18" charset="0"/>
              </a:rPr>
              <a:t>Tubaroes</a:t>
            </a:r>
            <a:r>
              <a:rPr lang="pt-BR" i="1" dirty="0" smtClean="0">
                <a:solidFill>
                  <a:schemeClr val="tx2">
                    <a:lumMod val="90000"/>
                  </a:schemeClr>
                </a:solidFill>
                <a:latin typeface="Cambria Math" pitchFamily="18" charset="0"/>
                <a:ea typeface="Cambria Math" pitchFamily="18" charset="0"/>
              </a:rPr>
              <a:t> - Marau</a:t>
            </a:r>
            <a:endParaRPr lang="pt-BR" i="1" dirty="0">
              <a:solidFill>
                <a:schemeClr val="tx2">
                  <a:lumMod val="9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5573781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512" y="558130"/>
            <a:ext cx="8096250" cy="5391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411760" y="5949280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>
                <a:solidFill>
                  <a:schemeClr val="tx1">
                    <a:lumMod val="95000"/>
                  </a:schemeClr>
                </a:solidFill>
                <a:latin typeface="Cambria Math" pitchFamily="18" charset="0"/>
                <a:ea typeface="Cambria Math" pitchFamily="18" charset="0"/>
              </a:rPr>
              <a:t>Ilhéus </a:t>
            </a:r>
            <a:r>
              <a:rPr lang="pt-BR" sz="2000" i="1" dirty="0" smtClean="0">
                <a:solidFill>
                  <a:schemeClr val="tx1">
                    <a:lumMod val="95000"/>
                  </a:schemeClr>
                </a:solidFill>
                <a:latin typeface="Cambria Math" pitchFamily="18" charset="0"/>
                <a:ea typeface="Cambria Math" pitchFamily="18" charset="0"/>
              </a:rPr>
              <a:t> -  </a:t>
            </a:r>
            <a:r>
              <a:rPr lang="pt-BR" sz="2000" i="1" dirty="0" err="1" smtClean="0">
                <a:solidFill>
                  <a:schemeClr val="tx1">
                    <a:lumMod val="95000"/>
                  </a:schemeClr>
                </a:solidFill>
                <a:latin typeface="Cambria Math" pitchFamily="18" charset="0"/>
                <a:ea typeface="Cambria Math" pitchFamily="18" charset="0"/>
              </a:rPr>
              <a:t>Cocoa</a:t>
            </a:r>
            <a:r>
              <a:rPr lang="pt-BR" sz="2000" i="1" dirty="0" smtClean="0">
                <a:solidFill>
                  <a:schemeClr val="tx1">
                    <a:lumMod val="95000"/>
                  </a:schemeClr>
                </a:solidFill>
                <a:latin typeface="Cambria Math" pitchFamily="18" charset="0"/>
                <a:ea typeface="Cambria Math" pitchFamily="18" charset="0"/>
              </a:rPr>
              <a:t> Coast  major  </a:t>
            </a:r>
            <a:r>
              <a:rPr lang="pt-BR" sz="2000" i="1" dirty="0" err="1" smtClean="0">
                <a:solidFill>
                  <a:schemeClr val="tx1">
                    <a:lumMod val="95000"/>
                  </a:schemeClr>
                </a:solidFill>
                <a:latin typeface="Cambria Math" pitchFamily="18" charset="0"/>
                <a:ea typeface="Cambria Math" pitchFamily="18" charset="0"/>
              </a:rPr>
              <a:t>town</a:t>
            </a:r>
            <a:endParaRPr lang="pt-BR" sz="2000" i="1" dirty="0">
              <a:solidFill>
                <a:schemeClr val="tx1">
                  <a:lumMod val="95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716054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" y="0"/>
            <a:ext cx="1031079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292080" y="573325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Ilheus</a:t>
            </a:r>
            <a:endParaRPr lang="pt-BR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858838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30207"/>
            <a:ext cx="1033988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707245" y="5877272"/>
            <a:ext cx="8547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i="1" dirty="0">
                <a:latin typeface="Cambria Math" pitchFamily="18" charset="0"/>
                <a:ea typeface="Cambria Math" pitchFamily="18" charset="0"/>
              </a:rPr>
              <a:t>Ilhéus</a:t>
            </a:r>
          </a:p>
        </p:txBody>
      </p:sp>
    </p:spTree>
    <p:extLst>
      <p:ext uri="{BB962C8B-B14F-4D97-AF65-F5344CB8AC3E}">
        <p14:creationId xmlns:p14="http://schemas.microsoft.com/office/powerpoint/2010/main" xmlns="" val="364574721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" y="0"/>
            <a:ext cx="10332613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699792" y="6149335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rgbClr val="423D26"/>
                </a:solidFill>
                <a:latin typeface="Cambria Math" pitchFamily="18" charset="0"/>
                <a:ea typeface="Cambria Math" pitchFamily="18" charset="0"/>
              </a:rPr>
              <a:t>Porto Seguro</a:t>
            </a:r>
            <a:endParaRPr lang="pt-BR" sz="2000" i="1" dirty="0">
              <a:solidFill>
                <a:srgbClr val="423D26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006670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53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660232" y="486916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tx2">
                    <a:lumMod val="90000"/>
                  </a:schemeClr>
                </a:solidFill>
                <a:latin typeface="Cambria Math" pitchFamily="18" charset="0"/>
                <a:ea typeface="Cambria Math" pitchFamily="18" charset="0"/>
              </a:rPr>
              <a:t>Porto Seguro</a:t>
            </a:r>
            <a:endParaRPr lang="pt-BR" i="1" dirty="0">
              <a:solidFill>
                <a:schemeClr val="tx2">
                  <a:lumMod val="9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4203028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53821" y="0"/>
            <a:ext cx="97440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25144"/>
            <a:ext cx="19939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8716460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2577" y="0"/>
            <a:ext cx="10091061" cy="70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8926" y="768350"/>
            <a:ext cx="19939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97734227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200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876256" y="5589240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latin typeface="Cambria Math" pitchFamily="18" charset="0"/>
                <a:ea typeface="Cambria Math" pitchFamily="18" charset="0"/>
              </a:rPr>
              <a:t>Trancoso</a:t>
            </a:r>
            <a:endParaRPr lang="pt-BR" sz="20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4505709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43000" y="-361950"/>
            <a:ext cx="11430000" cy="75819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20072" y="630932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Santa Cruz de </a:t>
            </a:r>
            <a:r>
              <a:rPr lang="pt-BR" i="1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Cabralia</a:t>
            </a:r>
            <a:endParaRPr lang="pt-BR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008255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2817" y="-315416"/>
            <a:ext cx="9524902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57200" y="729072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Abrolhos</a:t>
            </a:r>
            <a:endParaRPr lang="pt-BR" sz="2000" i="1" dirty="0">
              <a:solidFill>
                <a:schemeClr val="bg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-2256" y="6304002"/>
            <a:ext cx="6138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 Math" pitchFamily="18" charset="0"/>
                <a:ea typeface="Cambria Math" pitchFamily="18" charset="0"/>
              </a:rPr>
              <a:t>LP</a:t>
            </a:r>
          </a:p>
          <a:p>
            <a:r>
              <a:rPr lang="pt-BR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 Math" pitchFamily="18" charset="0"/>
                <a:ea typeface="Cambria Math" pitchFamily="18" charset="0"/>
              </a:rPr>
              <a:t>   </a:t>
            </a:r>
            <a:r>
              <a:rPr lang="pt-BR" sz="1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 Math" pitchFamily="18" charset="0"/>
                <a:ea typeface="Cambria Math" pitchFamily="18" charset="0"/>
              </a:rPr>
              <a:t> </a:t>
            </a:r>
            <a:endParaRPr lang="pt-BR" sz="1600" i="1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3712770"/>
      </p:ext>
    </p:extLst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9253" y="2967335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END SHOW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3129141" y="5355213"/>
            <a:ext cx="288572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Seen on </a:t>
            </a:r>
            <a:r>
              <a:rPr lang="en-US" sz="28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Bigfun.be</a:t>
            </a:r>
            <a:endParaRPr lang="en-US" sz="2800" b="1" cap="none" spc="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Author: </a:t>
            </a:r>
            <a:r>
              <a:rPr lang="en-US" sz="28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Lilibeth</a:t>
            </a:r>
            <a:endParaRPr lang="en-US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6" name="Picture 5" descr="Pij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2925" y="4869160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Brasi l- Cruzeiro pela Costa Nordest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Brasil - Cruzeiro pela Costa Nordeste</Template>
  <TotalTime>2</TotalTime>
  <Words>189</Words>
  <Application>Microsoft Office PowerPoint</Application>
  <PresentationFormat>On-screen Show (4:3)</PresentationFormat>
  <Paragraphs>71</Paragraphs>
  <Slides>69</Slides>
  <Notes>6</Notes>
  <HiddenSlides>1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0" baseType="lpstr">
      <vt:lpstr>Brasi l- Cruzeiro pela Costa Nordeste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Lilibeth</dc:creator>
  <cp:lastModifiedBy>Bob</cp:lastModifiedBy>
  <cp:revision>2</cp:revision>
  <dcterms:created xsi:type="dcterms:W3CDTF">2014-06-07T20:10:32Z</dcterms:created>
  <dcterms:modified xsi:type="dcterms:W3CDTF">2016-09-16T10:28:29Z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8535565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  <property fmtid="{D5CDD505-2E9C-101B-9397-08002B2CF9AE}" pid="5" name="_MarkAsFinal">
    <vt:bool>true</vt:bool>
  </property>
</Properties>
</file>