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73D86-2072-4FB5-BDFA-FD30CE9A080C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8687B7-8577-417C-8FFA-0AA143E9393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8687B7-8577-417C-8FFA-0AA143E9393F}" type="slidenum">
              <a:rPr lang="pt-BR" smtClean="0"/>
              <a:pPr/>
              <a:t>53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73C9E-353F-4F3E-A285-2D8D8A7DD537}" type="datetimeFigureOut">
              <a:rPr lang="pt-BR" smtClean="0"/>
              <a:pPr/>
              <a:t>16/11/2012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48DAB-2079-4B35-B579-795B94FD032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928802"/>
            <a:ext cx="7772400" cy="4714908"/>
          </a:xfrm>
          <a:solidFill>
            <a:schemeClr val="accent6"/>
          </a:solidFill>
          <a:ln w="76200">
            <a:solidFill>
              <a:schemeClr val="tx2"/>
            </a:solidFill>
          </a:ln>
        </p:spPr>
        <p:txBody>
          <a:bodyPr>
            <a:noAutofit/>
          </a:bodyPr>
          <a:lstStyle/>
          <a:p>
            <a:pPr algn="l"/>
            <a:r>
              <a:rPr lang="pt-BR" sz="1400" b="1" dirty="0" smtClean="0"/>
              <a:t/>
            </a:r>
            <a:br>
              <a:rPr lang="pt-BR" sz="1400" b="1" dirty="0" smtClean="0"/>
            </a:br>
            <a:r>
              <a:rPr lang="pt-BR" sz="1400" b="1" dirty="0" smtClean="0"/>
              <a:t>São </a:t>
            </a:r>
            <a:r>
              <a:rPr lang="pt-BR" sz="1400" b="1" dirty="0"/>
              <a:t>fotos incríveis, algumas delas já conhecidas de vocês, que recebi do </a:t>
            </a:r>
            <a:r>
              <a:rPr lang="pt-BR" sz="1400" b="1" dirty="0" err="1"/>
              <a:t>Alfeo</a:t>
            </a:r>
            <a:r>
              <a:rPr lang="pt-BR" sz="1400" b="1" dirty="0"/>
              <a:t> e que estou repassando também para os </a:t>
            </a:r>
            <a:r>
              <a:rPr lang="pt-BR" sz="1400" b="1" dirty="0" err="1"/>
              <a:t>férreo-fãs</a:t>
            </a:r>
            <a:r>
              <a:rPr lang="pt-BR" sz="1400" b="1" dirty="0"/>
              <a:t> por causa das fotos do trem da Cantareira, das estações da Luz e do Norte, das porteiras do Brás e também por causa dos bondes.</a:t>
            </a:r>
            <a:r>
              <a:rPr lang="pt-BR" sz="1400" dirty="0"/>
              <a:t/>
            </a:r>
            <a:br>
              <a:rPr lang="pt-BR" sz="1400" dirty="0"/>
            </a:br>
            <a:r>
              <a:rPr lang="pt-BR" sz="1400" b="1" dirty="0"/>
              <a:t>Para os fanáticos por carros antigos, estas fotos são uma festa.</a:t>
            </a:r>
            <a:r>
              <a:rPr lang="pt-BR" sz="1400" dirty="0"/>
              <a:t/>
            </a:r>
            <a:br>
              <a:rPr lang="pt-BR" sz="1400" dirty="0"/>
            </a:br>
            <a:r>
              <a:rPr lang="pt-BR" sz="1400" dirty="0"/>
              <a:t> </a:t>
            </a:r>
            <a:br>
              <a:rPr lang="pt-BR" sz="1400" dirty="0"/>
            </a:br>
            <a:r>
              <a:rPr lang="pt-BR" sz="1400" b="1" dirty="0"/>
              <a:t>Infelizmente, na foto 35, aonde aparece o Museu do Ipiranga ao fundo, os trilhos são do bonde e não da pequena ferrovia temporária, que a Sorocabana construiu para ajudar nas obras do Parque da Independência.</a:t>
            </a:r>
            <a:r>
              <a:rPr lang="pt-BR" sz="1400" dirty="0"/>
              <a:t/>
            </a:r>
            <a:br>
              <a:rPr lang="pt-BR" sz="1400" dirty="0"/>
            </a:br>
            <a:r>
              <a:rPr lang="pt-BR" sz="1400" dirty="0"/>
              <a:t> </a:t>
            </a:r>
            <a:br>
              <a:rPr lang="pt-BR" sz="1400" dirty="0"/>
            </a:br>
            <a:r>
              <a:rPr lang="pt-BR" sz="1400" b="1" dirty="0"/>
              <a:t>A foto 63, a da Via Anchieta, mostra a antológica Curva da Onça sendo retificada e </a:t>
            </a:r>
            <a:r>
              <a:rPr lang="pt-BR" sz="1400" b="1" dirty="0" smtClean="0"/>
              <a:t>suavizada;  </a:t>
            </a:r>
            <a:r>
              <a:rPr lang="pt-BR" sz="1400" b="1" dirty="0"/>
              <a:t>o que  </a:t>
            </a:r>
            <a:r>
              <a:rPr lang="pt-BR" sz="1400" b="1" dirty="0" smtClean="0"/>
              <a:t>acontecia  </a:t>
            </a:r>
            <a:r>
              <a:rPr lang="pt-BR" sz="1400" b="1" dirty="0"/>
              <a:t>de acidente ali era uma barbaridade.</a:t>
            </a:r>
            <a:r>
              <a:rPr lang="pt-BR" sz="1400" dirty="0"/>
              <a:t/>
            </a:r>
            <a:br>
              <a:rPr lang="pt-BR" sz="1400" dirty="0"/>
            </a:br>
            <a:r>
              <a:rPr lang="pt-BR" sz="1400" dirty="0"/>
              <a:t> </a:t>
            </a:r>
            <a:br>
              <a:rPr lang="pt-BR" sz="1400" dirty="0"/>
            </a:br>
            <a:r>
              <a:rPr lang="pt-BR" sz="1400" b="1" dirty="0"/>
              <a:t>Na foto 59, a do restaurante </a:t>
            </a:r>
            <a:r>
              <a:rPr lang="pt-BR" sz="1400" b="1" dirty="0" err="1"/>
              <a:t>Gigetto</a:t>
            </a:r>
            <a:r>
              <a:rPr lang="pt-BR" sz="1400" b="1" dirty="0"/>
              <a:t>, que ficava na Rua Nestor Pestana, do lado esquerdo aparece o fundo do prédio da administração da CMTC, que ficava na Rua Martins Fontes, a sala do meu pai ficava no 9º andar.</a:t>
            </a:r>
            <a:r>
              <a:rPr lang="pt-BR" sz="1400" dirty="0"/>
              <a:t/>
            </a:r>
            <a:br>
              <a:rPr lang="pt-BR" sz="1400" dirty="0"/>
            </a:br>
            <a:r>
              <a:rPr lang="pt-BR" sz="1400" dirty="0"/>
              <a:t> </a:t>
            </a:r>
            <a:br>
              <a:rPr lang="pt-BR" sz="1400" dirty="0"/>
            </a:br>
            <a:r>
              <a:rPr lang="pt-BR" sz="1400" b="1" dirty="0"/>
              <a:t>E eu </a:t>
            </a:r>
            <a:r>
              <a:rPr lang="pt-BR" sz="1400" b="1" dirty="0" smtClean="0"/>
              <a:t>continuo </a:t>
            </a:r>
            <a:r>
              <a:rPr lang="pt-BR" sz="1400" b="1" dirty="0"/>
              <a:t>achando o Palácio das Indústrias, no Parque Dom Pedro, o edifício mais </a:t>
            </a:r>
            <a:r>
              <a:rPr lang="pt-BR" sz="1400" b="1" dirty="0" smtClean="0"/>
              <a:t>feio que </a:t>
            </a:r>
            <a:r>
              <a:rPr lang="pt-BR" sz="1400" b="1" dirty="0"/>
              <a:t>já foi construído em São Paulo até hoje</a:t>
            </a:r>
            <a:r>
              <a:rPr lang="pt-BR" sz="1400" b="1" dirty="0" smtClean="0"/>
              <a:t>,  </a:t>
            </a:r>
            <a:r>
              <a:rPr lang="pt-BR" sz="1400" b="1" dirty="0"/>
              <a:t>parece o Castelo </a:t>
            </a:r>
            <a:r>
              <a:rPr lang="pt-BR" sz="1400" b="1" dirty="0" err="1"/>
              <a:t>Ra-Tim-Bum</a:t>
            </a:r>
            <a:r>
              <a:rPr lang="pt-BR" sz="1400" b="1" dirty="0" smtClean="0"/>
              <a:t>...</a:t>
            </a:r>
            <a:br>
              <a:rPr lang="pt-BR" sz="1400" b="1" dirty="0" smtClean="0"/>
            </a:br>
            <a:r>
              <a:rPr lang="pt-BR" sz="1400" b="1" dirty="0"/>
              <a:t> </a:t>
            </a:r>
            <a:r>
              <a:rPr lang="pt-BR" sz="1400" b="1" dirty="0" smtClean="0"/>
              <a:t/>
            </a:r>
            <a:br>
              <a:rPr lang="pt-BR" sz="1400" b="1" dirty="0" smtClean="0"/>
            </a:br>
            <a:r>
              <a:rPr lang="pt-BR" sz="1400" b="1" dirty="0" smtClean="0"/>
              <a:t>Paulo Arruda Botelho</a:t>
            </a:r>
            <a:br>
              <a:rPr lang="pt-BR" sz="1400" b="1" dirty="0" smtClean="0"/>
            </a:br>
            <a:r>
              <a:rPr lang="pt-BR" sz="1400" b="1" dirty="0" smtClean="0"/>
              <a:t>Sexta feira,  09 de novembro de 2012</a:t>
            </a:r>
            <a:r>
              <a:rPr lang="pt-BR" sz="1400" dirty="0"/>
              <a:t/>
            </a:r>
            <a:br>
              <a:rPr lang="pt-BR" sz="1400" dirty="0"/>
            </a:br>
            <a:endParaRPr lang="pt-BR" sz="14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57166"/>
            <a:ext cx="6400800" cy="1357322"/>
          </a:xfrm>
        </p:spPr>
        <p:txBody>
          <a:bodyPr>
            <a:normAutofit fontScale="92500" lnSpcReduction="20000"/>
          </a:bodyPr>
          <a:lstStyle/>
          <a:p>
            <a:r>
              <a:rPr lang="pt-BR" sz="5400" dirty="0" smtClean="0">
                <a:solidFill>
                  <a:srgbClr val="0070C0"/>
                </a:solidFill>
                <a:latin typeface="Algerian" pitchFamily="82" charset="0"/>
              </a:rPr>
              <a:t>SÃO PAULO DE ANTIGAMENTE</a:t>
            </a:r>
            <a:endParaRPr lang="pt-BR" sz="5400" dirty="0">
              <a:solidFill>
                <a:srgbClr val="0070C0"/>
              </a:solidFill>
              <a:latin typeface="Algerian" pitchFamily="82" charset="0"/>
            </a:endParaRPr>
          </a:p>
        </p:txBody>
      </p:sp>
      <p:pic>
        <p:nvPicPr>
          <p:cNvPr id="4" name="Som gravado">
            <a:hlinkClick r:id="" action="ppaction://media"/>
          </p:cNvPr>
          <p:cNvPicPr>
            <a:picLocks noRot="1" noChangeAspect="1"/>
          </p:cNvPicPr>
          <p:nvPr>
            <a:wavAudioFile r:embed="rId1" name="Som gravado"/>
          </p:nvPr>
        </p:nvPicPr>
        <p:blipFill>
          <a:blip r:embed="rId3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  <p:sndAc>
      <p:stSnd loop="1">
        <p:snd r:embed="rId1" name="Som gravado"/>
      </p:stSnd>
    </p:sndAc>
  </p:transition>
  <p:timing>
    <p:tnLst>
      <p:par>
        <p:cTn id="1" dur="indefinite" restart="never" nodeType="tmRoot">
          <p:childTnLst>
            <p:audio>
              <p:cMediaNode vol="83000" numSld="73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0"/>
            <a:ext cx="8572560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01 - Trânsito carregado é algo recente em São Paulo? Congestionamento caótico no Vale do Anhangabaú em 1969/1970, mostra que o problema do trânsito na capital paulista é crônico e antigo. Fotografia tirada de cima do Viaduto Santa Ifigênia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4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sphotos-a.ak.fbcdn.net/hphotos-ak-snc7/293296_392270864162570_10431711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39" y="928670"/>
            <a:ext cx="8501122" cy="5643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50001" y="142852"/>
            <a:ext cx="864399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02 - A famosa "porteira do Brás" que por décadas foi conhecida por atrasar o progresso do bairro e da Avenida Rangel Pestana, foi substituída por um viaduto. Fotografia de Ivo Justino - 1950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40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://sphotos-g.ak.fbcdn.net/hphotos-ak-snc6/181151_398727473516909_79220741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877" y="928670"/>
            <a:ext cx="8358246" cy="5715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703" y="94284"/>
            <a:ext cx="907259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03 - O outro sentido da Avenida Rangel Pestana (centro-bairro) onde está a porteira do Brás, em um momento em que está aberta para o tráfego de veículos e pedestres. Ao fundo a Estação Roosevelt (atual Brás), 1950 - Crédito: Ivo Justino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0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http://sphotos-f.ak.fbcdn.net/hphotos-ak-ash4/382488_398973730158950_79746995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785794"/>
            <a:ext cx="8794780" cy="585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57174" y="71414"/>
            <a:ext cx="842965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04 - Estação do Norte (depois renomeada para Roosevelt e atualmente Estação Brás) na década de 30. Foto: Sebastião de Assis Ferreira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http://sphotos-a.ak.fbcdn.net/hphotos-ak-snc7/391541_399354136787576_35702463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785794"/>
            <a:ext cx="8794780" cy="5897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21439" y="-6802"/>
            <a:ext cx="8501122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05 - Rua Augusta sempre agitada! Movimentação de pessoas e veículos na rua Augusta nos primeiros anos da década de 70.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9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http://sphotos-d.ak.fbcdn.net/hphotos-ak-ash4/482118_398626030193720_148539344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60" y="557624"/>
            <a:ext cx="8858280" cy="61575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92877" y="-71462"/>
            <a:ext cx="8358246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06 - Avenida Paulista em 1976. Detalhe para as obras de construção dos futuros edifícios do Banco Real e do Banco de </a:t>
            </a:r>
            <a:r>
              <a:rPr kumimoji="0" lang="pt-BR" sz="14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Tokyo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S/A.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8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http://sphotos-c.ak.fbcdn.net/hphotos-ak-ash3/548905_399694600086863_14877335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63" y="500042"/>
            <a:ext cx="8786874" cy="6143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64315" y="1"/>
            <a:ext cx="8215370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07 - Trincheira de paralelepípedos em rua paulistana durante os intensos combates da Revolução de 1924.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0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http://sphotos-e.ak.fbcdn.net/hphotos-ak-snc7/293207_397306506992339_63123668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428604"/>
            <a:ext cx="8794780" cy="628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9575"/>
            <a:ext cx="857256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08 - Tropas legalistas chegam à região central e ocupam a Várzea do Carmo em 1924. Ao fundo, o Palácio das Indústrias. Pouco explorada e divulgada, a Revolução de 1924 foi o maior combate armado que já ocorreu na capital paulista. Os danos, as mortes e a destruição causadas pelo combate deixaram a cidade repleta de ruínas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0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0" name="Picture 2" descr="http://sphotos-d.ak.fbcdn.net/hphotos-ak-prn1/554198_394699490586374_62179517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63" y="1000108"/>
            <a:ext cx="8786874" cy="5715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-24"/>
            <a:ext cx="91440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09 - Uma imagem do que a Cidade de São Paulo perdeu: esta fotografia de 1926  mostra o fabuloso teatro do Palacete Santa Helena, na Praça da Sé, um dos grandes marcos arquitetônicos da capital e que foi demolida por completo em 23 de outubro de 1971, após 117 dias de marretadas. Fonte: </a:t>
            </a:r>
            <a:r>
              <a:rPr kumimoji="0" lang="pt-BR" sz="14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L'Illustrazione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Italiana N.29 - 18/07/1926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8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4" name="Picture 2" descr="http://sphotos-d.ak.fbcdn.net/hphotos-ak-snc7/396934_397053297017660_93952166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73" y="857232"/>
            <a:ext cx="8886855" cy="585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50049" y="142852"/>
            <a:ext cx="8643902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10 - Vista aérea da região central da Cidade de São Paulo em 1939. Ao centro, o Ed. Martinelli e, mais abaixo, o Mosteiro de São Bento.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 descr="http://sphotos-c.ak.fbcdn.net/hphotos-ak-ash4/309468_396001060456217_14005153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785794"/>
            <a:ext cx="8794780" cy="585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892943" y="142852"/>
            <a:ext cx="735811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11 - A Nova York da América do Sul, é o que dizia o postal de Guilherme </a:t>
            </a:r>
            <a:r>
              <a:rPr kumimoji="0" lang="pt-BR" sz="14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Gaensly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, ao mostrar a construção do fabuloso Prédio Martinelli, o primeiro arranha-céu do Brasil.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2" name="Picture 2" descr="http://sphotos-h.ak.fbcdn.net/hphotos-ak-ash4/403908_390924467630543_88259486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857231"/>
            <a:ext cx="7858180" cy="5786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392877" y="71414"/>
            <a:ext cx="835824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12 - 1960 - Pedestres e veículos disputam o concorrido espaço da Rua Conselheiro Crispiniano. Anos depois, a rua deixaria de receber automóveis e seria transformada em um calçadão. Crédito: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Marvine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Howe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/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Associated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Press</a:t>
            </a:r>
            <a:endParaRPr kumimoji="0" lang="pt-BR" sz="1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8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6" name="Picture 2" descr="http://sphotos-b.ak.fbcdn.net/hphotos-ak-prn1/553763_395851333804523_144587276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877" y="714356"/>
            <a:ext cx="8358246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642910" y="142852"/>
            <a:ext cx="78581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13 - Ford estacionado na Praça da Sé em 1938. No fundo, destaque para o Edifício Rolim. Crédito: Benedito J. Duarte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8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50" name="Picture 2" descr="http://sphotos-g.ak.fbcdn.net/hphotos-ak-ash3/536526_374870069235983_86598899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1637" y="642918"/>
            <a:ext cx="5500726" cy="6072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2910" y="142852"/>
            <a:ext cx="78581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14 - Quem não conhece a famosa manteiga distribuída em lata, da Aviação? Fundada em 1920, é uma das marcas mais conhecidas do país. Na fotografia, a frota de veículos de distribuição da Manteiga Aviação em 1946.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19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8" name="Picture 2" descr="http://sphotos-h.ak.fbcdn.net/hphotos-ak-snc7/481393_384115154978141_4955567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85794"/>
            <a:ext cx="8286808" cy="585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714480" y="142852"/>
            <a:ext cx="57150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15 - O Viaduto Boa Vista, sobre a Ladeira General Carneiro, que completou 80 anos.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8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2" name="Picture 2" descr="http://sphotos-c.ak.fbcdn.net/hphotos-ak-snc7/480804_389205084469148_70296052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8429684" cy="5857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07173" y="71414"/>
            <a:ext cx="892965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16 - Vista da Igreja de Santa Ifigênia e da Estação da Luz (mais ao fundo) em fotografia tirada no terraço do Edifício Paysandu, então recém inaugurado. Hoje, devido aos novos edifícios, é impossível repetir esta mesma fotografia. Ano de 1937.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46" name="Picture 2" descr="http://sphotos-a.ak.fbcdn.net/hphotos-ak-ash3/581310_341480102574980_89784444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39" y="714357"/>
            <a:ext cx="8501122" cy="5929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535753" y="115179"/>
            <a:ext cx="807249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17 - 02/10/1960 - Inauguração do Estádio Cícero Pompeu de Toledo, o popular Morumbi, com a partida entre o São Paulo Futebol Clube e o Sporting de Portugal. Os donos da casa venceram por 1 a 0, com gol de Peixinho.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5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0" name="Picture 2" descr="http://sphotos-a.ak.fbcdn.net/hphotos-ak-snc6/603400_395882157134774_39273163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63" y="771546"/>
            <a:ext cx="8786874" cy="5657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714480" y="-15555"/>
            <a:ext cx="571504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18 - Um dos maiores símbolos arquitetônicos de São Paulo, o Edifício Altino Arantes - popular Prédio do Banespa -  65 anos de história.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3794" name="Picture 2" descr="http://sphotos-b.ak.fbcdn.net/hphotos-ak-ash3/563551_390666707656319_15954776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4488" y="642918"/>
            <a:ext cx="5915025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535885" y="-24"/>
            <a:ext cx="607223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19 - Guarda de trânsito orienta veículos e pedestres na Praça do Patriarca com rua Líbero Badaró em 1928.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18" name="Picture 2" descr="http://sphotos-e.ak.fbcdn.net/hphotos-ak-ash4/417970_295374497185541_44904484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642918"/>
            <a:ext cx="5715040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893207" y="214290"/>
            <a:ext cx="335758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20 - Rua Líbero Badaró em uma manhã de 1941.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3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 descr="http://sphotos-e.ak.fbcdn.net/hphotos-ak-ash4/427969_356884707701186_1318824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39" y="928671"/>
            <a:ext cx="8501122" cy="5643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2428860" y="357166"/>
            <a:ext cx="4286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21 - Vista parcial da Rua Voluntários da Pátria no ano de 1973.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6" name="Picture 2" descr="http://sphotos-g.ak.fbcdn.net/hphotos-ak-ash3/578100_342660765790247_172779199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071546"/>
            <a:ext cx="4143404" cy="52149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821769" y="142852"/>
            <a:ext cx="35004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22 - Vista parcial da Cidade de São Paulo em 1915.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5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7890" name="Picture 2" descr="http://sphotos-h.ak.fbcdn.net/hphotos-ak-ash4/385730_357605224295801_105002049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714357"/>
            <a:ext cx="8794780" cy="5929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178695" y="428604"/>
            <a:ext cx="678661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23 - Vista parcial de São Paulo, mostrando parcialmente o Vale do Anhangabaú e o Prédio Alexandre Mackenzie em 1937.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0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4" name="Picture 2" descr="http://sphotos-c.ak.fbcdn.net/hphotos-ak-ash4/301809_351250661597924_132763425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2025" y="1285860"/>
            <a:ext cx="7219950" cy="4772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250001" y="186617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24 - Posse do novo presidente da Província de São Paulo, Julio Prestes, no Palácio do Governo (atual Pátio do Colégio). 17/07/1927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9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9938" name="Picture 2" descr="http://sphotos-h.ak.fbcdn.net/hphotos-ak-ash3/533867_334873313235659_97268273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714356"/>
            <a:ext cx="8794780" cy="6072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357158" y="71414"/>
            <a:ext cx="84296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25 - Raríssima fotografia do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Tramway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da Cantareira trafegando pela região do Tremembé. (Crédito: Divulgação / Acervo São Paulo Antiga)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62" name="Picture 2" descr="http://sphotos-a.ak.fbcdn.net/hphotos-ak-ash3/521579_348675631855427_78570401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894"/>
            <a:ext cx="8715436" cy="62151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21439" y="214290"/>
            <a:ext cx="850112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26 - Acidente entre locomotiva do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Tramway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da Cantareira e ônibus coletivo na zona norte da Cidade de São Paulo, ano de 1944.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6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986" name="Picture 2" descr="http://sphotos-f.ak.fbcdn.net/hphotos-ak-ash3/523803_345806085475715_214376282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01" y="776310"/>
            <a:ext cx="8643998" cy="5867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1000100" y="214290"/>
            <a:ext cx="735811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27 - Rua da Penha (atual Avenida Penha de França) nos anos 40. Na década de 40, a então Rua da Penha tinha um comércio voltado ao turismo religioso. N. Sra. da Penha era reconhecida em toda a São Paulo como a padroeira da cidade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5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3010" name="Picture 2" descr="http://sphotos-d.ak.fbcdn.net/hphotos-ak-ash3/10569_432046213518368_20984069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67" y="1142984"/>
            <a:ext cx="7643866" cy="5286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35703" y="-27697"/>
            <a:ext cx="907259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28 - Palacete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Rodovalho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, na Penha, em 1905. A tradicional ladeira da Penha com o palacete do Coronel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Rodovalho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, demolido no início da década de 60. Ao fundo, do lado direito, a igreja de Nossa Senhora da Penha. Note que entre o palacete e o outro lado da foto há uma passarela sobre a colina. Para passar por esta passarela (que era particular) era preciso pagar um pequeno pedágio.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4034" name="Picture 2" descr="http://sphotos-b.ak.fbcdn.net/hphotos-ak-ash4/314136_430577443665245_124634552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785794"/>
            <a:ext cx="8794780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14298" y="0"/>
            <a:ext cx="87154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29 - Antigo estádio da Portuguesa, no mesmo local onde hoje está o Estádio do Canindé. Por possui arquibancadas de madeira e ser praticamente ilhado pelo Rio Tietê à época, o estádio recebeu o apelido carinho de "Ilha da Madeira". Ao fundo é possível ver o restante do bairro, com destaque para a igreja de Santo Antônio do Pari. Fotografia de meados dos anos 60.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8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5058" name="Picture 2" descr="http://sphotos-h.ak.fbcdn.net/hphotos-ak-snc6/283545_430339960355660_203928554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785794"/>
            <a:ext cx="8794780" cy="5929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357158" y="214290"/>
            <a:ext cx="842968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30 - Panorâmica do Cambuci em 1925. Fotografia do primeiro estádio da Associação Portuguesa de Desportos, pouco depois de ser inaugurado. O estádio seria demolido no início da década de 30. Hoje há edifícios e uma grande avenida no local.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19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2" name="Picture 2" descr="http://sphotos-b.ak.fbcdn.net/hphotos-ak-prn1/562876_410418202347836_11356855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891" y="1000108"/>
            <a:ext cx="8866218" cy="55007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678761" y="71414"/>
            <a:ext cx="57864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31 - Capela de São Miguel Arcanjo (São Miguel Paulista) em meados da década de 30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7106" name="Picture 2" descr="http://sphotos-a.ak.fbcdn.net/hphotos-ak-snc7/581008_410069882382668_20524105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642918"/>
            <a:ext cx="6858048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3357570" y="169111"/>
            <a:ext cx="24288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32 - Ponte da Casa Verde em 1938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46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8130" name="Picture 2" descr="http://sphotos-g.ak.fbcdn.net/hphotos-ak-ash3/561899_428725750517081_3089758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73" y="714356"/>
            <a:ext cx="8886855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000100" y="500042"/>
            <a:ext cx="7143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33 - Vista do então recém inaugurado Colégio Evangélico, na Rua Visconde de Ouro Preto, Consolação. No local hoje existe um grande edifício. Obra do arquiteto José Rossi, 1920.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9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54" name="Picture 2" descr="http://sphotos-d.ak.fbcdn.net/hphotos-ak-prn1/554160_342050169184640_78723349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624033"/>
            <a:ext cx="7010400" cy="4733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1750199" y="484511"/>
            <a:ext cx="564360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34 - Bolívia? Peru? Nada disso! É o Jardim da Aclimação em 1920, onde uma das incríveis atrações daquele ano era um divertido passeio de charrete puxada por uma lhama.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5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02" name="Picture 2" descr="http://sphotos-b.ak.fbcdn.net/hphotos-ak-prn1/553998_341036765952647_164120829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90675" y="1719279"/>
            <a:ext cx="5962650" cy="4067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892943" y="500042"/>
            <a:ext cx="735811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35 - Na fotografia de 1919, trecho do Cambuci onde seria aberta a futura avenida Independência, que seria batizada como Avenida D. Pedro I. Ao fundo, o Museu Paulista, da USP, popularmente conhecido como Museu do Ipiranga.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5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2226" name="Picture 2" descr="http://sphotos-b.ak.fbcdn.net/hphotos-ak-ash4/301896_340971785959145_119868127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928802"/>
            <a:ext cx="7200900" cy="4067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1035819" y="71414"/>
            <a:ext cx="70723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36 - Praça João Mendes em 1914, ao fundo nota-se a igreja, já demolida, de Nossa</a:t>
            </a:r>
            <a:r>
              <a:rPr kumimoji="0" lang="pt-BR" sz="1200" b="1" i="0" u="none" strike="noStrike" cap="none" normalizeH="0" dirty="0" smtClean="0">
                <a:ln>
                  <a:noFill/>
                </a:ln>
                <a:effectLst/>
                <a:cs typeface="Arial" pitchFamily="34" charset="0"/>
              </a:rPr>
              <a:t> 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S</a:t>
            </a:r>
            <a:r>
              <a:rPr lang="pt-BR" sz="1200" b="1" dirty="0" smtClean="0">
                <a:cs typeface="Arial" pitchFamily="34" charset="0"/>
              </a:rPr>
              <a:t>enhora 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dos Remédios.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3250" name="Picture 2" descr="http://sphotos-g.ak.fbcdn.net/hphotos-ak-ash3/557579_391279270928396_170740886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571480"/>
            <a:ext cx="8794780" cy="6143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1750199" y="383425"/>
            <a:ext cx="564360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37 - Operários trabalham em obra de construção do Viaduto Santa Ifigênia em 1910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4274" name="Picture 2" descr="http://sphotos-g.ak.fbcdn.net/hphotos-ak-snc7/599725_375413695848287_154580758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0613" y="1290658"/>
            <a:ext cx="6962775" cy="5067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1107257" y="71414"/>
            <a:ext cx="692948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38 - Demonstração de atletismo da Força Pública em 1929 nas proximidades do Viaduto Santa Ifigênia.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0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5298" name="Picture 2" descr="http://sphotos-e.ak.fbcdn.net/hphotos-ak-ash3/558516_360684963987827_5294857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048" y="571480"/>
            <a:ext cx="8651904" cy="62151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2643174" y="142852"/>
            <a:ext cx="38576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39 - Praça da República - antiga Escola Normal em 1914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7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6322" name="Picture 2" descr="http://sphotos-a.ak.fbcdn.net/hphotos-ak-ash3/581279_361788383877485_189829203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891" y="757260"/>
            <a:ext cx="8866218" cy="5886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3393273" y="357166"/>
            <a:ext cx="23574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40 - Praça da República em 1933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95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7346" name="Picture 2" descr="http://sphotos-f.ak.fbcdn.net/hphotos-ak-ash3/578579_425444760845180_160997043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142984"/>
            <a:ext cx="8143932" cy="5143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321439" y="258055"/>
            <a:ext cx="850112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41 - Esplanada do Trianon - Início do século 20.Uma vista da Avenida Paulista muito antes dos edifícios, do trânsito e do MASP.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5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8370" name="Picture 2" descr="http://sphotos-e.ak.fbcdn.net/hphotos-ak-ash3/542252_425059624217027_142695225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538" y="995385"/>
            <a:ext cx="8924924" cy="5648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0"/>
            <a:ext cx="271228" cy="6478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pt-BR" sz="36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9394" name="Picture 2" descr="http://sphotos-a.ak.fbcdn.net/hphotos-ak-snc7/576862_423818871007769_75435586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8143932" cy="5929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3143240" y="5927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42 – Bonde na Av. São João</a:t>
            </a:r>
            <a:endParaRPr lang="pt-BR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1321571" y="341635"/>
            <a:ext cx="650085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43 - Vale do Anhangabaú servindo de estacionamento de veículos, final dos anos 40.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6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0418" name="Picture 2" descr="http://sphotos-d.ak.fbcdn.net/hphotos-ak-prn1/561538_421552184567771_176637140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962048"/>
            <a:ext cx="8794780" cy="5753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ChangeArrowheads="1"/>
          </p:cNvSpPr>
          <p:nvPr/>
        </p:nvSpPr>
        <p:spPr bwMode="auto">
          <a:xfrm>
            <a:off x="2928926" y="571480"/>
            <a:ext cx="328614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44 - Largo do Socorro em 1936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42" name="Picture 2" descr="http://sphotos-f.ak.fbcdn.net/hphotos-ak-snc6/221975_414031325319857_17779705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504971"/>
            <a:ext cx="7486650" cy="4924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1524000" y="2430780"/>
          <a:ext cx="6096000" cy="199644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dirty="0"/>
                        <a:t>45 - Vista aérea da Avenida 23 de Maio em 1974</a:t>
                      </a:r>
                    </a:p>
                    <a:p>
                      <a:r>
                        <a:rPr lang="pt-BR" dirty="0"/>
                        <a:t> </a:t>
                      </a:r>
                    </a:p>
                    <a:p>
                      <a:r>
                        <a:rPr lang="pt-BR" dirty="0"/>
                        <a:t>  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4513" name="Picture 1" descr="http://sphotos-e.ak.fbcdn.net/hphotos-ak-snc7/391241_411877312201925_49558588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8572560" cy="55721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122604" y="357166"/>
            <a:ext cx="4898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45 – Vista aérea da Avenida 23 de Maio em 1974</a:t>
            </a:r>
            <a:endParaRPr lang="pt-BR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857240" y="-24"/>
            <a:ext cx="74295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46 - Página inicial de um folder do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Theatro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Municipal de São Paulo destinado a turistas estrangeiros, de 1917.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44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5538" name="Picture 2" descr="http://sphotos-h.ak.fbcdn.net/hphotos-ak-ash3/563211_357038284352495_189668801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63" y="571480"/>
            <a:ext cx="8786874" cy="6072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750067" y="-71462"/>
            <a:ext cx="76438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47 - Rara fotografia do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Theatro</a:t>
            </a: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Municipal de São Paulo no início de 1912, menos de um anos após ser inaugurado. Detalhe para o jardim impecável à época e para a lira no gramado.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6562" name="Picture 2" descr="http://sphotos-g.ak.fbcdn.net/hphotos-ak-ash4/384694_406000122789644_138791281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75" y="500042"/>
            <a:ext cx="8096250" cy="628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571472" y="555949"/>
            <a:ext cx="8001056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48 - Maquete de 1918 do Monumento a Carlos Gomes. Após aprovação, o conjunto escultórico de Luigi </a:t>
            </a:r>
            <a:r>
              <a:rPr kumimoji="0" lang="pt-BR" sz="14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Brizzolara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seria construído no vale do Anhangabaú e inaugurado no ano de 1922.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3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7586" name="Picture 2" descr="http://sphotos-c.ak.fbcdn.net/hphotos-ak-ash3/524390_334792833243707_179950100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263" y="2014554"/>
            <a:ext cx="7991475" cy="3771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750067" y="357166"/>
            <a:ext cx="76438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49 - Raríssima fotografia de São Paulo, onde podem ser vistos, coexistindo por um breve período, o antigo e o novo Viaduto do Chá. O antigo é o da direita, próximo ao atual Shopping Light. Crédito: 1938 - Benedito J. Duarte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8610" name="Picture 2" descr="http://sphotos-g.ak.fbcdn.net/hphotos-ak-prn1/538771_374702675919389_160301031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95408"/>
            <a:ext cx="7620000" cy="5162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357158" y="214290"/>
            <a:ext cx="842968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50 - A agitada Avenida São João em meados da década de 40.Destaque para o saudoso Cine Metro à direita e para o ônibus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4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9634" name="Picture 2" descr="http://sphotos-g.ak.fbcdn.net/hphotos-ak-snc7/427540_404274202962236_94865512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9"/>
            <a:ext cx="8572560" cy="5715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248173"/>
            <a:ext cx="87154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51 - Vale do Anhangabaú</a:t>
            </a:r>
            <a:r>
              <a:rPr kumimoji="0" lang="pt-BR" sz="1600" b="1" i="0" u="none" strike="noStrike" cap="none" normalizeH="0" dirty="0" smtClean="0">
                <a:ln>
                  <a:noFill/>
                </a:ln>
                <a:effectLst/>
                <a:cs typeface="Arial" pitchFamily="34" charset="0"/>
              </a:rPr>
              <a:t> </a:t>
            </a:r>
            <a:r>
              <a:rPr lang="pt-BR" sz="1600" b="1" dirty="0" smtClean="0">
                <a:cs typeface="Arial" pitchFamily="34" charset="0"/>
              </a:rPr>
              <a:t> </a:t>
            </a: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servindo de estacionamento de veículos, final dos anos 40.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6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sphotos-d.ak.fbcdn.net/hphotos-ak-prn1/561538_421552184567771_176637140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891" y="962048"/>
            <a:ext cx="8866218" cy="5753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642910" y="0"/>
            <a:ext cx="82868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52 - Sanatório Esperança S/A. Inaugurado em 1938, este hospital é um das mais belas construções hospitalares da cidade de São Paulo. Localizado na rua dos Ingleses, na Bela Vista, atualmente atende com o nome de Hospital Menino Jesus. Foto: Acervo do jornal Correio Paulistano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6562" name="Picture 2" descr="http://sphotos-a.ak.fbcdn.net/hphotos-ak-ash4/403916_400379193351737_162983682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14356"/>
            <a:ext cx="8286808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285720" y="-142900"/>
            <a:ext cx="8715436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53 - Vista da região da Praça da Bandeira e Vale do Anhangabaú ao fundo.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7586" name="Picture 2" descr="http://sphotos-e.ak.fbcdn.net/hphotos-ak-snc6/205395_401027259953597_8241580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3" y="500042"/>
            <a:ext cx="9058275" cy="6357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1643042" y="627387"/>
            <a:ext cx="607223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54 - Palacete Numa de Oliveira em 1916 (Avenida Paulista). Hoje no local está um edifício com o mesmo nome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6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0658" name="Picture 2" descr="http://sphotos-d.ak.fbcdn.net/hphotos-ak-prn1/551148_410026189053704_130651242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9238" y="1790718"/>
            <a:ext cx="6105525" cy="4210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2321703" y="-24"/>
            <a:ext cx="45005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55 - Biblioteca Mário de Andrade - Década de 50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9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682" name="Picture 2" descr="http://sphotos-h.ak.fbcdn.net/hphotos-ak-ash4/418632_414709825252007_44611852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4138" y="571480"/>
            <a:ext cx="3895725" cy="6000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428596" y="-24"/>
            <a:ext cx="8572560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56 - Uma das mais emblemáticas fábricas de São Paulo, a Antarctica Paulista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0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2706" name="Picture 2" descr="http://sphotos-a.ak.fbcdn.net/hphotos-ak-snc6/223192_421238347932488_3521831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8715436" cy="6143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500066" y="71414"/>
            <a:ext cx="385762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57 - Palácio das Indústrias - Década de 50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3730" name="Picture 2" descr="http://sphotos-c.ak.fbcdn.net/hphotos-ak-snc6/230574_428677060521950_67079962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571480"/>
            <a:ext cx="8794780" cy="61436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>
            <a:spLocks noChangeArrowheads="1"/>
          </p:cNvSpPr>
          <p:nvPr/>
        </p:nvSpPr>
        <p:spPr bwMode="auto">
          <a:xfrm>
            <a:off x="1142976" y="627387"/>
            <a:ext cx="721523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58 - As Avenidas General Olímpio da Silveira e São João vistas a </a:t>
            </a:r>
            <a:r>
              <a:rPr kumimoji="0" lang="pt-BR" sz="14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patir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da altura da Rua Conselheiro Brotero,  antes da instalação do Minhocão. Década de 50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  </a:t>
            </a:r>
          </a:p>
        </p:txBody>
      </p:sp>
      <p:pic>
        <p:nvPicPr>
          <p:cNvPr id="74754" name="Picture 2" descr="http://sphotos-e.ak.fbcdn.net/hphotos-ak-ash3/44206_425455850844071_132793166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9175" y="1809770"/>
            <a:ext cx="7105650" cy="4476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1500166" y="714356"/>
            <a:ext cx="6215106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59 - O famoso restaurante </a:t>
            </a:r>
            <a:r>
              <a:rPr kumimoji="0" lang="pt-BR" sz="16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Gigetto</a:t>
            </a: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 de 1949 a 1968, ainda na Nestor Pestana.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2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5778" name="Picture 2" descr="http://sphotos-b.ak.fbcdn.net/hphotos-ak-ash3/182797_386494374740219_20192094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5900" y="1995503"/>
            <a:ext cx="6172200" cy="3648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>
            <a:spLocks noChangeArrowheads="1"/>
          </p:cNvSpPr>
          <p:nvPr/>
        </p:nvSpPr>
        <p:spPr bwMode="auto">
          <a:xfrm>
            <a:off x="928662" y="285728"/>
            <a:ext cx="728667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60 - Antiga sauna e piscina da Mansão Matarazzo no final da década de 40. Na garagem, à esquerda, é possível ver um dos carros da família, na Av. Paulista.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3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6802" name="Picture 2" descr="http://sphotos-a.ak.fbcdn.net/hphotos-ak-ash3/546178_378547652201558_116952984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33496"/>
            <a:ext cx="7620000" cy="5295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>
            <a:spLocks noChangeArrowheads="1"/>
          </p:cNvSpPr>
          <p:nvPr/>
        </p:nvSpPr>
        <p:spPr bwMode="auto">
          <a:xfrm>
            <a:off x="214314" y="-71462"/>
            <a:ext cx="892971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61 - Vista da recém inaugurada sede do jornal O Estado de São</a:t>
            </a:r>
            <a:r>
              <a:rPr kumimoji="0" lang="pt-BR" sz="1400" b="1" i="0" u="none" strike="noStrike" cap="none" normalizeH="0" dirty="0" smtClean="0">
                <a:ln>
                  <a:noFill/>
                </a:ln>
                <a:effectLst/>
                <a:cs typeface="Arial" pitchFamily="34" charset="0"/>
              </a:rPr>
              <a:t> 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Paulo a partir da Avenida Engenheiro Caetano </a:t>
            </a:r>
            <a:r>
              <a:rPr kumimoji="0" lang="pt-BR" sz="14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Alvares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, em meados dos anos 1970. Construção coordenada pelo Arquiteto Roberto Cerqueira César.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4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7826" name="Picture 2" descr="http://sphotos-e.ak.fbcdn.net/hphotos-ak-snc6/252209_379198645469792_213077047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73" y="571480"/>
            <a:ext cx="8886855" cy="6072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285720" y="71414"/>
            <a:ext cx="8858312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62 - Vista aérea do Aeroporto de Congonhas na década de 1950.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6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8850" name="Picture 2" descr="http://sphotos-g.ak.fbcdn.net/hphotos-ak-ash3/64808_320394344683556_30369944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42"/>
            <a:ext cx="9144000" cy="6215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357158" y="526301"/>
            <a:ext cx="871543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63 - Vista da Via Anchieta nos anos 1950. Em 22 de abril a rodovia paulista comemora seus 65 anos.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4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9874" name="Picture 2" descr="http://sphotos-a.ak.fbcdn.net/hphotos-ak-ash4/303302_350223308367326_112112347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8" y="1204935"/>
            <a:ext cx="8848725" cy="5438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928662" y="585597"/>
            <a:ext cx="700092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64 - Na fotografia, da esquerda para a direita: Dr. Washington Luís (então Prefeito de São Paulo), o aviador Alberto Santos Dumont e Fernando Chaves regressando à capital paulista, após excursão à serra do mar. (Maio de 1916)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2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0898" name="Picture 2" descr="http://sphotos-e.ak.fbcdn.net/hphotos-ak-ash3/528942_337257689663888_107361915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36" y="2105044"/>
            <a:ext cx="7029450" cy="4038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785786" y="0"/>
            <a:ext cx="757242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65 - Colégio Ateneu Ruy Barbosa, em fotografia de 1927. Após a escola ter fechado e o antigo casarão ter sido completamente desfigurado pelo seu proprietário, foi demolido completamente em 2011. Antes de ser o saudoso colégio, o imóvel foi a Mansão Cantinho, onde residiu o Comendador Cantinho, que dá nome a uma rua do bairro da Penha.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3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22" name="Picture 2" descr="http://sphotos-e.ak.fbcdn.net/hphotos-ak-ash3/557137_390876660968657_67135408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928710"/>
            <a:ext cx="7620000" cy="571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928662" y="-24"/>
            <a:ext cx="72866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66 - Obras finais da construção da Estação da Luz, aproximadamente em 1899. Crédito: Guilherme </a:t>
            </a:r>
            <a:r>
              <a:rPr kumimoji="0" lang="pt-BR" sz="1200" b="1" i="0" u="none" strike="noStrike" cap="none" normalizeH="0" baseline="0" dirty="0" err="1" smtClean="0">
                <a:ln>
                  <a:noFill/>
                </a:ln>
                <a:effectLst/>
                <a:cs typeface="Arial" pitchFamily="34" charset="0"/>
              </a:rPr>
              <a:t>Gaensly</a:t>
            </a:r>
            <a:endParaRPr kumimoji="0" lang="pt-BR" sz="1200" b="1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40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2946" name="Picture 2" descr="http://sphotos-g.ak.fbcdn.net/hphotos-ak-ash3/535756_379558655433791_52719227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428604"/>
            <a:ext cx="8794780" cy="62151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1524000" y="2293620"/>
          <a:ext cx="6096000" cy="227076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dirty="0"/>
                        <a:t>67 - Estação da Luz vista a partir do Parque da Luz em fotografia de 1906. Crédito: Guilherme </a:t>
                      </a:r>
                      <a:r>
                        <a:rPr lang="pt-BR" dirty="0" err="1"/>
                        <a:t>Gaensly</a:t>
                      </a:r>
                      <a:r>
                        <a:rPr lang="pt-BR" dirty="0"/>
                        <a:t>.</a:t>
                      </a:r>
                    </a:p>
                    <a:p>
                      <a:r>
                        <a:rPr lang="pt-BR" dirty="0"/>
                        <a:t> </a:t>
                      </a:r>
                    </a:p>
                    <a:p>
                      <a:r>
                        <a:rPr lang="pt-BR" dirty="0"/>
                        <a:t> </a:t>
                      </a:r>
                    </a:p>
                    <a:p>
                      <a:r>
                        <a:rPr lang="pt-BR" dirty="0"/>
                        <a:t>  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3969" name="Picture 1" descr="http://sphotos-h.ak.fbcdn.net/hphotos-ak-ash3/579710_367479326641724_70435027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57298"/>
            <a:ext cx="8715436" cy="4905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00100" y="214290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67 - Estação da Luz vista a partir do Parque da Luz em fotografia de 1906. Crédito: Guilherme </a:t>
            </a:r>
            <a:r>
              <a:rPr lang="pt-BR" b="1" dirty="0" err="1" smtClean="0"/>
              <a:t>Gaensly</a:t>
            </a:r>
            <a:r>
              <a:rPr lang="pt-BR" b="1" dirty="0" smtClean="0"/>
              <a:t>.</a:t>
            </a:r>
            <a:endParaRPr lang="pt-BR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3107521" y="71414"/>
            <a:ext cx="292895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68 - A Estação da Luz em 1938.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57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4994" name="Picture 2" descr="http://sphotos-f.ak.fbcdn.net/hphotos-ak-prn1/69195_372171739505816_61336537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642917"/>
            <a:ext cx="4857784" cy="59293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>
            <a:spLocks noChangeArrowheads="1"/>
          </p:cNvSpPr>
          <p:nvPr/>
        </p:nvSpPr>
        <p:spPr bwMode="auto">
          <a:xfrm>
            <a:off x="2607455" y="214290"/>
            <a:ext cx="392909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69 - Rua Florêncio de Abreu em 1903.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3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6018" name="Picture 2" descr="http://sphotos-b.ak.fbcdn.net/hphotos-ak-prn1/542907_363025660420424_45238243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10" y="895373"/>
            <a:ext cx="8794780" cy="5819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1321571" y="-24"/>
            <a:ext cx="650085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1" i="0" u="none" strike="noStrike" cap="none" normalizeH="0" baseline="0" dirty="0" smtClean="0">
                <a:ln>
                  <a:noFill/>
                </a:ln>
                <a:effectLst/>
                <a:cs typeface="Arial" pitchFamily="34" charset="0"/>
              </a:rPr>
              <a:t>70 - Vitrine da Lacta expondo seus produtos em feira da indústria. São Paulo, 1918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kumimoji="0" lang="pt-BR" sz="47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7042" name="Picture 2" descr="http://sphotos-h.ak.fbcdn.net/hphotos-ak-snc7/424801_325913340798323_43207716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42918"/>
            <a:ext cx="6048375" cy="59293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1524000" y="2442210"/>
          <a:ext cx="6096000" cy="197358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350" dirty="0"/>
                        <a:t>71 - Salão do Automóvel de 1969, no Parque do Ibirapuera, com destaque para o lançamento do VW 1600, popularmente conhecido como "Zé do Caixão", desenvolvido no Brasil e que foi o primeiro veículo da Volkswagen com quatro portas no mundo.</a:t>
                      </a:r>
                      <a:endParaRPr lang="pt-BR" dirty="0"/>
                    </a:p>
                    <a:p>
                      <a:r>
                        <a:rPr lang="pt-BR" dirty="0"/>
                        <a:t> </a:t>
                      </a:r>
                    </a:p>
                    <a:p>
                      <a:r>
                        <a:rPr lang="pt-BR" dirty="0"/>
                        <a:t> </a:t>
                      </a:r>
                    </a:p>
                    <a:p>
                      <a:pPr rtl="0"/>
                      <a:r>
                        <a:rPr lang="pt-BR" sz="1200" dirty="0">
                          <a:latin typeface="times new roman"/>
                        </a:rPr>
                        <a:t> 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8065" name="Picture 1" descr="http://sphotos-d.ak.fbcdn.net/hphotos-ak-ash3/547615_379811975408459_21137331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928670"/>
            <a:ext cx="8715436" cy="5715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0070C0"/>
            </a:solidFill>
          </a:ln>
          <a:effectLst/>
        </p:spPr>
      </p:pic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64315" y="55883"/>
            <a:ext cx="82153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/>
              <a:t>71 - Salão do Automóvel de 1969, no Parque do Ibirapuera, com destaque para o lançamento do VW 1600, popularmente conhecido como "Zé do Caixão", desenvolvido no Brasil e que foi o primeiro veículo da Volkswagen com quatro portas no mundo.</a:t>
            </a:r>
          </a:p>
          <a:p>
            <a:endParaRPr lang="pt-BR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14348" y="1785926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Algerian" pitchFamily="82" charset="0"/>
              </a:rPr>
              <a:t>SÃO PAULO DE ANTIGAMENTE</a:t>
            </a:r>
            <a:endParaRPr lang="pt-BR" sz="3600" dirty="0">
              <a:latin typeface="Algerian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808009" y="428604"/>
            <a:ext cx="15279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600" dirty="0" smtClean="0">
                <a:latin typeface="Algerian" pitchFamily="82" charset="0"/>
              </a:rPr>
              <a:t>FIM</a:t>
            </a:r>
            <a:endParaRPr lang="pt-BR" sz="6600" dirty="0">
              <a:latin typeface="Algerian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41340" y="3500438"/>
            <a:ext cx="593630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Formatação:      Edson Santos</a:t>
            </a:r>
          </a:p>
          <a:p>
            <a:r>
              <a:rPr lang="pt-BR" b="1" dirty="0" smtClean="0"/>
              <a:t>Textos:               Paulo Arruda Botelho</a:t>
            </a:r>
          </a:p>
          <a:p>
            <a:r>
              <a:rPr lang="pt-BR" b="1" dirty="0" smtClean="0"/>
              <a:t>Fotografias:       Méritos respeitados</a:t>
            </a:r>
          </a:p>
          <a:p>
            <a:r>
              <a:rPr lang="pt-BR" b="1" dirty="0" smtClean="0"/>
              <a:t>Música:              Rapaziada do Brás</a:t>
            </a:r>
          </a:p>
          <a:p>
            <a:r>
              <a:rPr lang="pt-BR" b="1" dirty="0" smtClean="0"/>
              <a:t>                            Alberto Marinho/Alberto Marinho Junior</a:t>
            </a:r>
          </a:p>
          <a:p>
            <a:r>
              <a:rPr lang="pt-BR" b="1" dirty="0" smtClean="0"/>
              <a:t>                            Execução: Carlinhos </a:t>
            </a:r>
            <a:r>
              <a:rPr lang="pt-BR" b="1" dirty="0" err="1" smtClean="0"/>
              <a:t>Maffasoli</a:t>
            </a:r>
            <a:endParaRPr lang="pt-BR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5572132" y="6072206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16 de novembro de 2012</a:t>
            </a:r>
            <a:endParaRPr lang="pt-BR" b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 Clássico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1624</TotalTime>
  <Words>2100</Words>
  <Application>Microsoft Office PowerPoint</Application>
  <PresentationFormat>Apresentação na tela (4:3)</PresentationFormat>
  <Paragraphs>350</Paragraphs>
  <Slides>73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73</vt:i4>
      </vt:variant>
    </vt:vector>
  </HeadingPairs>
  <TitlesOfParts>
    <vt:vector size="74" baseType="lpstr">
      <vt:lpstr>Tema do Office</vt:lpstr>
      <vt:lpstr> São fotos incríveis, algumas delas já conhecidas de vocês, que recebi do Alfeo e que estou repassando também para os férreo-fãs por causa das fotos do trem da Cantareira, das estações da Luz e do Norte, das porteiras do Brás e também por causa dos bondes. Para os fanáticos por carros antigos, estas fotos são uma festa.   Infelizmente, na foto 35, aonde aparece o Museu do Ipiranga ao fundo, os trilhos são do bonde e não da pequena ferrovia temporária, que a Sorocabana construiu para ajudar nas obras do Parque da Independência.   A foto 63, a da Via Anchieta, mostra a antológica Curva da Onça sendo retificada e suavizada;  o que  acontecia  de acidente ali era uma barbaridade.   Na foto 59, a do restaurante Gigetto, que ficava na Rua Nestor Pestana, do lado esquerdo aparece o fundo do prédio da administração da CMTC, que ficava na Rua Martins Fontes, a sala do meu pai ficava no 9º andar.   E eu continuo achando o Palácio das Indústrias, no Parque Dom Pedro, o edifício mais feio que já foi construído em São Paulo até hoje,  parece o Castelo Ra-Tim-Bum...   Paulo Arruda Botelho Sexta feira,  09 de novembro de 2012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ão Paulo de antigamenteSão fotos incríveis, algumas delas já conhecidas de vocês, que recebi do Alfeo e que estou repassando também para os férreo-fãs por causa das fotos do trem da Cantareira, das estações da Luz e do Norte, das porteiras do Brás e também por causa dos bondes. Para os fanáticos por carros antigos, estas fotos são uma festa.   Infelizmente, na foto 35, aonde aparece o Museu do Ipiranga ao fundo, os trilhos são do bonde e não da pequena ferrovia temporária, que a Sorocabana construiu para ajudar nas obras do Parque da Independência.   A foto 63, a da Via Anchieta, mostra a antológica Curva da Onça sendo retificada e suavizada; o que acontecia de acidente ali era uma barbaridade.   Na foto 59, a do restaurante Gigetto, que ficava na Rua Nestor Pestana, do lado esquerdo aparece o fundo do prédio da administração da CMTC, que ficava na Rua Martins Fontes, a sala do meu pai ficava no 9º andar.   E eu continuo achando o Palácio das Indústrias, no Parque Dom Pedro, o edifício mais feio que já foi construído em São Paulo até hoje, parece o Castelo Ra-Tim-Bum... Paulo Arruda Botelho Sexta feira, 09 de novembro de 2012 </dc:title>
  <dc:subject>Fotos de São Paulo</dc:subject>
  <dc:creator>Edson Santos</dc:creator>
  <cp:lastModifiedBy>User</cp:lastModifiedBy>
  <cp:revision>124</cp:revision>
  <dcterms:created xsi:type="dcterms:W3CDTF">2012-11-14T10:50:29Z</dcterms:created>
  <dcterms:modified xsi:type="dcterms:W3CDTF">2012-11-16T18:05:35Z</dcterms:modified>
</cp:coreProperties>
</file>