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64"/>
  </p:notesMasterIdLst>
  <p:sldIdLst>
    <p:sldId id="375" r:id="rId2"/>
    <p:sldId id="391" r:id="rId3"/>
    <p:sldId id="388" r:id="rId4"/>
    <p:sldId id="377" r:id="rId5"/>
    <p:sldId id="393" r:id="rId6"/>
    <p:sldId id="432" r:id="rId7"/>
    <p:sldId id="433" r:id="rId8"/>
    <p:sldId id="434" r:id="rId9"/>
    <p:sldId id="435" r:id="rId10"/>
    <p:sldId id="448" r:id="rId11"/>
    <p:sldId id="438" r:id="rId12"/>
    <p:sldId id="394" r:id="rId13"/>
    <p:sldId id="430" r:id="rId14"/>
    <p:sldId id="387" r:id="rId15"/>
    <p:sldId id="384" r:id="rId16"/>
    <p:sldId id="383" r:id="rId17"/>
    <p:sldId id="382" r:id="rId18"/>
    <p:sldId id="381" r:id="rId19"/>
    <p:sldId id="428" r:id="rId20"/>
    <p:sldId id="380" r:id="rId21"/>
    <p:sldId id="431" r:id="rId22"/>
    <p:sldId id="398" r:id="rId23"/>
    <p:sldId id="399" r:id="rId24"/>
    <p:sldId id="400" r:id="rId25"/>
    <p:sldId id="462" r:id="rId26"/>
    <p:sldId id="460" r:id="rId27"/>
    <p:sldId id="458" r:id="rId28"/>
    <p:sldId id="440" r:id="rId29"/>
    <p:sldId id="441" r:id="rId30"/>
    <p:sldId id="442" r:id="rId31"/>
    <p:sldId id="443" r:id="rId32"/>
    <p:sldId id="447" r:id="rId33"/>
    <p:sldId id="444" r:id="rId34"/>
    <p:sldId id="464" r:id="rId35"/>
    <p:sldId id="457" r:id="rId36"/>
    <p:sldId id="456" r:id="rId37"/>
    <p:sldId id="450" r:id="rId38"/>
    <p:sldId id="395" r:id="rId39"/>
    <p:sldId id="396" r:id="rId40"/>
    <p:sldId id="455" r:id="rId41"/>
    <p:sldId id="401" r:id="rId42"/>
    <p:sldId id="436" r:id="rId43"/>
    <p:sldId id="446" r:id="rId44"/>
    <p:sldId id="451" r:id="rId45"/>
    <p:sldId id="402" r:id="rId46"/>
    <p:sldId id="404" r:id="rId47"/>
    <p:sldId id="403" r:id="rId48"/>
    <p:sldId id="467" r:id="rId49"/>
    <p:sldId id="406" r:id="rId50"/>
    <p:sldId id="407" r:id="rId51"/>
    <p:sldId id="405" r:id="rId52"/>
    <p:sldId id="461" r:id="rId53"/>
    <p:sldId id="437" r:id="rId54"/>
    <p:sldId id="392" r:id="rId55"/>
    <p:sldId id="413" r:id="rId56"/>
    <p:sldId id="459" r:id="rId57"/>
    <p:sldId id="463" r:id="rId58"/>
    <p:sldId id="466" r:id="rId59"/>
    <p:sldId id="465" r:id="rId60"/>
    <p:sldId id="426" r:id="rId61"/>
    <p:sldId id="427" r:id="rId62"/>
    <p:sldId id="429" r:id="rId63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VlpoDRGNBEBT7enkTFPEmQ==" hashData="HrTXRvVDEHHP02BUnHQ1sfPCW4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DD3A5"/>
    <a:srgbClr val="D6B35C"/>
    <a:srgbClr val="E3BB73"/>
    <a:srgbClr val="894D1B"/>
    <a:srgbClr val="885124"/>
    <a:srgbClr val="DDAC55"/>
    <a:srgbClr val="D6AB64"/>
    <a:srgbClr val="CF9C49"/>
    <a:srgbClr val="DBB46F"/>
    <a:srgbClr val="DBB2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363" autoAdjust="0"/>
    <p:restoredTop sz="94632" autoAdjust="0"/>
  </p:normalViewPr>
  <p:slideViewPr>
    <p:cSldViewPr>
      <p:cViewPr varScale="1">
        <p:scale>
          <a:sx n="75" d="100"/>
          <a:sy n="75" d="100"/>
        </p:scale>
        <p:origin x="-869" y="-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075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666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03BB87-CC8C-4B20-8C85-AE947BCA08ED}" type="datetimeFigureOut">
              <a:rPr lang="pt-BR" smtClean="0"/>
              <a:t>14/06/2013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93CE4F-246B-4A4A-B3C5-CF93378014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08255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93CE4F-246B-4A4A-B3C5-CF933780140D}" type="slidenum">
              <a:rPr lang="pt-BR" smtClean="0"/>
              <a:t>32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027200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1200" b="1" i="1" dirty="0" smtClean="0">
                <a:solidFill>
                  <a:srgbClr val="653A1D"/>
                </a:solidFill>
                <a:latin typeface="+mn-lt"/>
              </a:rPr>
              <a:t> 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93CE4F-246B-4A4A-B3C5-CF933780140D}" type="slidenum">
              <a:rPr lang="pt-BR" smtClean="0"/>
              <a:t>38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0620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93CE4F-246B-4A4A-B3C5-CF933780140D}" type="slidenum">
              <a:rPr lang="pt-BR" smtClean="0"/>
              <a:t>49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26878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93CE4F-246B-4A4A-B3C5-CF933780140D}" type="slidenum">
              <a:rPr lang="pt-BR" smtClean="0"/>
              <a:t>62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7948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g"/><Relationship Id="rId5" Type="http://schemas.openxmlformats.org/officeDocument/2006/relationships/image" Target="../media/image1.jp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alphaModFix amt="89000"/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>
            <a:spLocks/>
          </p:cNvSpPr>
          <p:nvPr userDrawn="1"/>
        </p:nvSpPr>
        <p:spPr>
          <a:xfrm>
            <a:off x="160462" y="172360"/>
            <a:ext cx="8838000" cy="6531329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 w="38100" cmpd="dbl">
            <a:solidFill>
              <a:srgbClr val="8851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>
            <a:spLocks noChangeAspect="1"/>
          </p:cNvSpPr>
          <p:nvPr userDrawn="1"/>
        </p:nvSpPr>
        <p:spPr>
          <a:xfrm>
            <a:off x="96818" y="105685"/>
            <a:ext cx="8957050" cy="6660000"/>
          </a:xfrm>
          <a:prstGeom prst="rect">
            <a:avLst/>
          </a:prstGeom>
          <a:noFill/>
          <a:ln w="38100" cmpd="dbl">
            <a:gradFill>
              <a:gsLst>
                <a:gs pos="17000">
                  <a:srgbClr val="B2723D"/>
                </a:gs>
                <a:gs pos="42351">
                  <a:srgbClr val="FBE3A6"/>
                </a:gs>
                <a:gs pos="76000">
                  <a:srgbClr val="FBDF99"/>
                </a:gs>
                <a:gs pos="0">
                  <a:srgbClr val="FCE9BA"/>
                </a:gs>
                <a:gs pos="57000">
                  <a:srgbClr val="914E05">
                    <a:lumMod val="76000"/>
                  </a:srgbClr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Retângulo 3"/>
          <p:cNvSpPr>
            <a:spLocks/>
          </p:cNvSpPr>
          <p:nvPr userDrawn="1"/>
        </p:nvSpPr>
        <p:spPr>
          <a:xfrm>
            <a:off x="29817" y="29816"/>
            <a:ext cx="9090000" cy="6804000"/>
          </a:xfrm>
          <a:prstGeom prst="rect">
            <a:avLst/>
          </a:prstGeom>
          <a:noFill/>
          <a:ln w="50800" cap="sq" cmpd="dbl">
            <a:solidFill>
              <a:srgbClr val="7D4619"/>
            </a:solidFill>
            <a:miter lim="800000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CaixaDeTexto 4"/>
          <p:cNvSpPr txBox="1"/>
          <p:nvPr userDrawn="1"/>
        </p:nvSpPr>
        <p:spPr>
          <a:xfrm rot="20252000">
            <a:off x="54339" y="6092675"/>
            <a:ext cx="1518030" cy="40011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  <a:contourClr>
                <a:schemeClr val="bg1"/>
              </a:contourClr>
            </a:sp3d>
          </a:bodyPr>
          <a:lstStyle/>
          <a:p>
            <a:pPr>
              <a:defRPr/>
            </a:pPr>
            <a:r>
              <a:rPr lang="pt-BR" sz="2000" b="1" i="1" dirty="0">
                <a:ln w="0">
                  <a:noFill/>
                </a:ln>
                <a:solidFill>
                  <a:srgbClr val="EDD3A5">
                    <a:alpha val="56000"/>
                  </a:srgbClr>
                </a:solidFill>
                <a:effectLst>
                  <a:outerShdw blurRad="647700" dist="38100" sx="1000" sy="1000" algn="tl">
                    <a:srgbClr val="CBD0BF">
                      <a:alpha val="74000"/>
                    </a:srgbClr>
                  </a:outerShdw>
                </a:effectLst>
                <a:latin typeface="+mj-lt"/>
              </a:rPr>
              <a:t>Delza</a:t>
            </a:r>
            <a:endParaRPr lang="pt-BR" sz="2800" b="1" i="1" dirty="0">
              <a:ln w="0">
                <a:noFill/>
              </a:ln>
              <a:solidFill>
                <a:srgbClr val="EDD3A5">
                  <a:alpha val="56000"/>
                </a:srgbClr>
              </a:solidFill>
              <a:effectLst>
                <a:outerShdw blurRad="647700" dist="38100" sx="1000" sy="1000" algn="tl">
                  <a:srgbClr val="CBD0BF">
                    <a:alpha val="74000"/>
                  </a:srgbClr>
                </a:outerShdw>
              </a:effectLst>
              <a:latin typeface="+mj-lt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2.wav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hyperlink" Target="mailto:delzadfer@gmail.com" TargetMode="External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0.png"/><Relationship Id="rId4" Type="http://schemas.openxmlformats.org/officeDocument/2006/relationships/hyperlink" Target="http://www.culturesandart.com/" TargetMode="Externa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789484" y="764704"/>
            <a:ext cx="7488832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i="1" dirty="0" smtClean="0">
                <a:solidFill>
                  <a:srgbClr val="653A1D"/>
                </a:solidFill>
                <a:latin typeface="+mn-lt"/>
              </a:rPr>
              <a:t>Paris </a:t>
            </a:r>
          </a:p>
          <a:p>
            <a:pPr algn="ctr"/>
            <a:endParaRPr lang="pt-BR" sz="2800" b="1" i="1" dirty="0" smtClean="0">
              <a:solidFill>
                <a:srgbClr val="653A1D"/>
              </a:solidFill>
              <a:latin typeface="+mn-lt"/>
            </a:endParaRPr>
          </a:p>
          <a:p>
            <a:pPr algn="ctr"/>
            <a:r>
              <a:rPr lang="pt-BR" sz="2800" b="1" i="1" dirty="0" smtClean="0">
                <a:solidFill>
                  <a:srgbClr val="653A1D"/>
                </a:solidFill>
                <a:latin typeface="+mn-lt"/>
              </a:rPr>
              <a:t> </a:t>
            </a:r>
          </a:p>
          <a:p>
            <a:pPr algn="ctr"/>
            <a:r>
              <a:rPr lang="pt-BR" sz="2800" b="1" i="1" dirty="0" smtClean="0">
                <a:solidFill>
                  <a:srgbClr val="653A1D"/>
                </a:solidFill>
                <a:latin typeface="+mn-lt"/>
              </a:rPr>
              <a:t> a cidade onde reina o amor e onde imperam tanto a tradição como o vanguardismo, a cultura de um modo geral, a literatura, a música, as belas artes, a arquitetura grandiosa e, por certo, os ícones tipicamente franceses - a moda, o “</a:t>
            </a:r>
            <a:r>
              <a:rPr lang="pt-BR" sz="2800" b="1" i="1" dirty="0" err="1" smtClean="0">
                <a:solidFill>
                  <a:srgbClr val="653A1D"/>
                </a:solidFill>
                <a:latin typeface="+mn-lt"/>
              </a:rPr>
              <a:t>parfum</a:t>
            </a:r>
            <a:r>
              <a:rPr lang="pt-BR" sz="2800" b="1" i="1" dirty="0" smtClean="0">
                <a:solidFill>
                  <a:srgbClr val="653A1D"/>
                </a:solidFill>
                <a:latin typeface="+mn-lt"/>
              </a:rPr>
              <a:t>”, a alta gastronomia e o vinho.</a:t>
            </a:r>
          </a:p>
          <a:p>
            <a:pPr algn="ctr"/>
            <a:r>
              <a:rPr lang="pt-BR" sz="2800" b="1" i="1" dirty="0" smtClean="0">
                <a:solidFill>
                  <a:srgbClr val="653A1D"/>
                </a:solidFill>
                <a:latin typeface="+mn-lt"/>
              </a:rPr>
              <a:t> </a:t>
            </a:r>
            <a:endParaRPr lang="pt-BR" sz="4000" b="1" i="1" dirty="0" smtClean="0">
              <a:solidFill>
                <a:srgbClr val="653A1D"/>
              </a:solidFill>
              <a:latin typeface="+mn-lt"/>
            </a:endParaRPr>
          </a:p>
          <a:p>
            <a:r>
              <a:rPr lang="pt-BR" sz="4000" b="1" i="1" dirty="0" smtClean="0">
                <a:solidFill>
                  <a:srgbClr val="A4532E"/>
                </a:solidFill>
                <a:latin typeface="+mn-lt"/>
              </a:rPr>
              <a:t> </a:t>
            </a:r>
            <a:endParaRPr lang="pt-BR" sz="4000" b="1" i="1" dirty="0">
              <a:solidFill>
                <a:srgbClr val="A4532E"/>
              </a:solidFill>
              <a:latin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0"/>
    </mc:Choice>
    <mc:Fallback xmlns="">
      <p:transition spd="slow" advTm="30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961" y="733475"/>
            <a:ext cx="8425677" cy="5220000"/>
          </a:xfrm>
          <a:prstGeom prst="rect">
            <a:avLst/>
          </a:prstGeom>
          <a:ln w="79375" cmpd="tri">
            <a:solidFill>
              <a:srgbClr val="894D1B"/>
            </a:solidFill>
            <a:miter lim="800000"/>
          </a:ln>
        </p:spPr>
      </p:pic>
      <p:sp>
        <p:nvSpPr>
          <p:cNvPr id="4" name="CaixaDeTexto 3"/>
          <p:cNvSpPr txBox="1"/>
          <p:nvPr/>
        </p:nvSpPr>
        <p:spPr>
          <a:xfrm>
            <a:off x="952550" y="6053954"/>
            <a:ext cx="722937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Para justificar sua fama de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‘</a:t>
            </a:r>
            <a:r>
              <a:rPr lang="pt-BR" sz="1600" b="1" i="1" dirty="0" err="1">
                <a:solidFill>
                  <a:srgbClr val="653A1D"/>
                </a:solidFill>
                <a:latin typeface="+mn-lt"/>
              </a:rPr>
              <a:t>cité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 de </a:t>
            </a:r>
            <a:r>
              <a:rPr lang="pt-BR" sz="1600" b="1" i="1" dirty="0" err="1">
                <a:solidFill>
                  <a:srgbClr val="653A1D"/>
                </a:solidFill>
                <a:latin typeface="+mn-lt"/>
              </a:rPr>
              <a:t>l’amour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’,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esta imagem revela que há quem  aproveite até um cantinho no silêncio do Museu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do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Louvre para amar em Paris!</a:t>
            </a:r>
            <a:endParaRPr lang="pt-BR" sz="1600" b="1" i="1" dirty="0">
              <a:solidFill>
                <a:srgbClr val="653A1D"/>
              </a:solidFill>
              <a:latin typeface="+mn-lt"/>
            </a:endParaRPr>
          </a:p>
          <a:p>
            <a:endParaRPr lang="pt-BR" dirty="0">
              <a:solidFill>
                <a:srgbClr val="653A1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86305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20000"/>
    </mc:Choice>
    <mc:Fallback>
      <p:transition spd="slow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677472" y="708187"/>
            <a:ext cx="26997542" cy="5040000"/>
          </a:xfrm>
          <a:prstGeom prst="rect">
            <a:avLst/>
          </a:prstGeom>
          <a:ln w="79375" cmpd="tri">
            <a:solidFill>
              <a:srgbClr val="894D1B"/>
            </a:solidFill>
            <a:miter lim="800000"/>
          </a:ln>
        </p:spPr>
      </p:pic>
      <p:sp>
        <p:nvSpPr>
          <p:cNvPr id="3" name="CaixaDeTexto 2"/>
          <p:cNvSpPr txBox="1"/>
          <p:nvPr/>
        </p:nvSpPr>
        <p:spPr>
          <a:xfrm>
            <a:off x="1702501" y="6023037"/>
            <a:ext cx="5835251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Entre seus incontáveis e belos </a:t>
            </a:r>
            <a:r>
              <a:rPr lang="pt-BR" sz="1600" b="1" i="1" dirty="0" err="1" smtClean="0">
                <a:solidFill>
                  <a:srgbClr val="653A1D"/>
                </a:solidFill>
                <a:latin typeface="+mn-lt"/>
              </a:rPr>
              <a:t>landmarks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, destaca-se a carismática</a:t>
            </a:r>
            <a:endParaRPr lang="pt-BR" sz="1600" b="1" i="1" dirty="0">
              <a:solidFill>
                <a:srgbClr val="653A1D"/>
              </a:solidFill>
              <a:latin typeface="+mn-lt"/>
            </a:endParaRPr>
          </a:p>
          <a:p>
            <a:pPr algn="ctr"/>
            <a:r>
              <a:rPr lang="pt-BR" dirty="0">
                <a:solidFill>
                  <a:srgbClr val="653A1D"/>
                </a:solidFill>
              </a:rPr>
              <a:t> </a:t>
            </a:r>
            <a:r>
              <a:rPr lang="pt-BR" dirty="0" smtClean="0">
                <a:solidFill>
                  <a:srgbClr val="653A1D"/>
                </a:solidFill>
              </a:rPr>
              <a:t>   </a:t>
            </a:r>
            <a:endParaRPr lang="pt-BR" dirty="0">
              <a:solidFill>
                <a:srgbClr val="653A1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4155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3000">
        <p:sndAc>
          <p:stSnd loop="1">
            <p:snd r:embed="rId2" name="REDUZ - ÚLTIMO madeleine.WAV"/>
          </p:stSnd>
        </p:sndAc>
      </p:transition>
    </mc:Choice>
    <mc:Fallback>
      <p:transition spd="slow" advClick="0" advTm="23000">
        <p:sndAc>
          <p:stSnd loop="1">
            <p:snd r:embed="rId2" name="REDUZ - ÚLTIMO madelei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9098 0.03264 L -1.14549 0.03125 " pathEditMode="relative" rAng="0" ptsTypes="AA">
                                      <p:cBhvr>
                                        <p:cTn id="6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1823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78472" y="548680"/>
            <a:ext cx="7416772" cy="5327650"/>
          </a:xfrm>
          <a:prstGeom prst="rect">
            <a:avLst/>
          </a:prstGeom>
          <a:ln w="79375" cmpd="tri">
            <a:solidFill>
              <a:srgbClr val="894D1B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95536" y="6002238"/>
            <a:ext cx="84249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passarela frequentada por comuns e famosos casais de enamorados desfilando frente a um dos comércios mais cobiçados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por todo o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mundo – este, o da </a:t>
            </a:r>
            <a:r>
              <a:rPr lang="pt-BR" sz="1600" b="1" i="1" dirty="0" err="1" smtClean="0">
                <a:solidFill>
                  <a:srgbClr val="653A1D"/>
                </a:solidFill>
                <a:latin typeface="+mn-lt"/>
              </a:rPr>
              <a:t>Avenue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pt-BR" sz="1600" b="1" i="1" dirty="0" err="1" smtClean="0">
                <a:solidFill>
                  <a:srgbClr val="653A1D"/>
                </a:solidFill>
                <a:latin typeface="+mn-lt"/>
              </a:rPr>
              <a:t>des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pt-BR" sz="1600" b="1" i="1" dirty="0" err="1" smtClean="0">
                <a:solidFill>
                  <a:srgbClr val="653A1D"/>
                </a:solidFill>
                <a:latin typeface="+mn-lt"/>
              </a:rPr>
              <a:t>Champs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pt-BR" sz="1600" b="1" i="1" dirty="0" err="1" smtClean="0">
                <a:solidFill>
                  <a:srgbClr val="653A1D"/>
                </a:solidFill>
                <a:latin typeface="+mn-lt"/>
              </a:rPr>
              <a:t>Élysées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.</a:t>
            </a:r>
            <a:endParaRPr lang="pt-BR" sz="1600" b="1" i="1" dirty="0">
              <a:solidFill>
                <a:srgbClr val="653A1D"/>
              </a:solidFill>
              <a:latin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/>
    </mc:Choice>
    <mc:Fallback xmlns="">
      <p:transition spd="slow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2824" y="500040"/>
            <a:ext cx="6245752" cy="5472000"/>
          </a:xfrm>
          <a:prstGeom prst="rect">
            <a:avLst/>
          </a:prstGeom>
          <a:ln w="79375" cmpd="tri">
            <a:solidFill>
              <a:srgbClr val="894D1B"/>
            </a:solidFill>
            <a:miter lim="800000"/>
          </a:ln>
        </p:spPr>
      </p:pic>
      <p:sp>
        <p:nvSpPr>
          <p:cNvPr id="3" name="CaixaDeTexto 2"/>
          <p:cNvSpPr txBox="1"/>
          <p:nvPr/>
        </p:nvSpPr>
        <p:spPr>
          <a:xfrm>
            <a:off x="899592" y="6021288"/>
            <a:ext cx="7416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>
                <a:solidFill>
                  <a:srgbClr val="653A1D"/>
                </a:solidFill>
                <a:latin typeface="+mn-lt"/>
              </a:rPr>
              <a:t>...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famosos como, entre muitos outros,  Jennifer Aniston e Justin </a:t>
            </a:r>
            <a:r>
              <a:rPr lang="pt-BR" sz="1600" b="1" i="1" dirty="0" err="1" smtClean="0">
                <a:solidFill>
                  <a:srgbClr val="653A1D"/>
                </a:solidFill>
                <a:latin typeface="+mn-lt"/>
              </a:rPr>
              <a:t>Theroux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que, fazendo compras por toda Paris,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mostraram o quanto estavam apaixonados...</a:t>
            </a:r>
            <a:endParaRPr lang="pt-BR" sz="1600" b="1" i="1" dirty="0">
              <a:solidFill>
                <a:srgbClr val="653A1D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3940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0">
        <p14:warp dir="in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216" y="505248"/>
            <a:ext cx="7961607" cy="5472607"/>
          </a:xfrm>
          <a:prstGeom prst="rect">
            <a:avLst/>
          </a:prstGeom>
          <a:ln w="79375" cmpd="tri">
            <a:solidFill>
              <a:srgbClr val="894D1B"/>
            </a:solidFill>
            <a:miter lim="800000"/>
          </a:ln>
        </p:spPr>
      </p:pic>
      <p:sp>
        <p:nvSpPr>
          <p:cNvPr id="3" name="CaixaDeTexto 2"/>
          <p:cNvSpPr txBox="1"/>
          <p:nvPr/>
        </p:nvSpPr>
        <p:spPr>
          <a:xfrm>
            <a:off x="179512" y="6053540"/>
            <a:ext cx="88040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A </a:t>
            </a:r>
            <a:r>
              <a:rPr lang="pt-BR" sz="1600" b="1" i="1" dirty="0" err="1" smtClean="0">
                <a:solidFill>
                  <a:srgbClr val="653A1D"/>
                </a:solidFill>
                <a:latin typeface="+mn-lt"/>
              </a:rPr>
              <a:t>Avenue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pt-BR" sz="1600" b="1" i="1" dirty="0" err="1" smtClean="0">
                <a:solidFill>
                  <a:srgbClr val="653A1D"/>
                </a:solidFill>
                <a:latin typeface="+mn-lt"/>
              </a:rPr>
              <a:t>des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pt-BR" sz="1600" b="1" i="1" dirty="0" err="1">
                <a:solidFill>
                  <a:srgbClr val="653A1D"/>
                </a:solidFill>
                <a:latin typeface="+mn-lt"/>
              </a:rPr>
              <a:t>Champs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 </a:t>
            </a:r>
            <a:r>
              <a:rPr lang="pt-BR" sz="1600" b="1" i="1" dirty="0" err="1" smtClean="0">
                <a:solidFill>
                  <a:srgbClr val="653A1D"/>
                </a:solidFill>
                <a:latin typeface="+mn-lt"/>
              </a:rPr>
              <a:t>Élysées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,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com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 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seus quase 2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 km de extensão e 70 m de largura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, a todos seduz e disputa com a própria Tour Eiffel o título de ser a primeira atração a ser visitada pelos turistas.</a:t>
            </a:r>
            <a:endParaRPr lang="pt-BR" sz="1600" b="1" i="1" dirty="0">
              <a:solidFill>
                <a:srgbClr val="653A1D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79450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8000">
        <p:split orient="vert"/>
      </p:transition>
    </mc:Choice>
    <mc:Fallback xmlns="">
      <p:transition spd="slow" advTm="1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594" y="423714"/>
            <a:ext cx="8204698" cy="5475166"/>
          </a:xfrm>
          <a:prstGeom prst="rect">
            <a:avLst/>
          </a:prstGeom>
          <a:ln w="79375" cmpd="tri">
            <a:solidFill>
              <a:srgbClr val="894D1B"/>
            </a:solidFill>
            <a:miter lim="800000"/>
          </a:ln>
        </p:spPr>
      </p:pic>
      <p:sp>
        <p:nvSpPr>
          <p:cNvPr id="3" name="CaixaDeTexto 2"/>
          <p:cNvSpPr txBox="1"/>
          <p:nvPr/>
        </p:nvSpPr>
        <p:spPr>
          <a:xfrm>
            <a:off x="160056" y="6044656"/>
            <a:ext cx="8856984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550" b="1" i="1" dirty="0">
                <a:solidFill>
                  <a:srgbClr val="653A1D"/>
                </a:solidFill>
                <a:latin typeface="+mn-lt"/>
              </a:rPr>
              <a:t>Tão </a:t>
            </a:r>
            <a:r>
              <a:rPr lang="pt-BR" sz="1550" b="1" i="1" dirty="0" err="1">
                <a:solidFill>
                  <a:srgbClr val="653A1D"/>
                </a:solidFill>
                <a:latin typeface="+mn-lt"/>
              </a:rPr>
              <a:t>Avenue</a:t>
            </a:r>
            <a:r>
              <a:rPr lang="pt-BR" sz="1550" b="1" i="1" dirty="0">
                <a:solidFill>
                  <a:srgbClr val="653A1D"/>
                </a:solidFill>
                <a:latin typeface="+mn-lt"/>
              </a:rPr>
              <a:t> </a:t>
            </a:r>
            <a:r>
              <a:rPr lang="pt-BR" sz="1550" b="1" i="1" dirty="0" err="1" smtClean="0">
                <a:solidFill>
                  <a:srgbClr val="653A1D"/>
                </a:solidFill>
                <a:latin typeface="+mn-lt"/>
              </a:rPr>
              <a:t>des</a:t>
            </a:r>
            <a:r>
              <a:rPr lang="pt-BR" sz="1550" b="1" i="1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pt-BR" sz="1550" b="1" i="1" dirty="0" err="1" smtClean="0">
                <a:solidFill>
                  <a:srgbClr val="653A1D"/>
                </a:solidFill>
                <a:latin typeface="+mn-lt"/>
              </a:rPr>
              <a:t>Champs</a:t>
            </a:r>
            <a:r>
              <a:rPr lang="pt-BR" sz="1550" b="1" i="1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pt-BR" sz="1550" b="1" i="1" dirty="0" err="1" smtClean="0">
                <a:solidFill>
                  <a:srgbClr val="653A1D"/>
                </a:solidFill>
                <a:latin typeface="+mn-lt"/>
              </a:rPr>
              <a:t>Élysées</a:t>
            </a:r>
            <a:r>
              <a:rPr lang="pt-BR" sz="1550" b="1" i="1" dirty="0" smtClean="0">
                <a:solidFill>
                  <a:srgbClr val="653A1D"/>
                </a:solidFill>
                <a:latin typeface="+mn-lt"/>
              </a:rPr>
              <a:t>... </a:t>
            </a:r>
            <a:r>
              <a:rPr lang="pt-BR" sz="1550" b="1" i="1" dirty="0">
                <a:solidFill>
                  <a:srgbClr val="653A1D"/>
                </a:solidFill>
                <a:latin typeface="+mn-lt"/>
              </a:rPr>
              <a:t>tão Paris! Os detalhes de serralheria na </a:t>
            </a:r>
            <a:r>
              <a:rPr lang="pt-BR" sz="1550" b="1" i="1" dirty="0" smtClean="0">
                <a:solidFill>
                  <a:srgbClr val="653A1D"/>
                </a:solidFill>
                <a:latin typeface="+mn-lt"/>
              </a:rPr>
              <a:t>estrutura da banca e na de sua cúpula, na do poste ... a senhora cuja expressão revela sua consciência orgulhosa de ser uma parisiense...  </a:t>
            </a:r>
            <a:endParaRPr lang="pt-BR" sz="1550" b="1" i="1" dirty="0">
              <a:solidFill>
                <a:srgbClr val="653A1D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111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2000">
        <p:zoom/>
      </p:transition>
    </mc:Choice>
    <mc:Fallback xmlns="">
      <p:transition spd="slow" advTm="22000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802" y="438572"/>
            <a:ext cx="8134110" cy="5580000"/>
          </a:xfrm>
          <a:prstGeom prst="rect">
            <a:avLst/>
          </a:prstGeom>
          <a:ln w="79375" cmpd="tri">
            <a:solidFill>
              <a:srgbClr val="894D1B"/>
            </a:solidFill>
            <a:miter lim="800000"/>
          </a:ln>
        </p:spPr>
      </p:pic>
      <p:sp>
        <p:nvSpPr>
          <p:cNvPr id="3" name="CaixaDeTexto 2"/>
          <p:cNvSpPr txBox="1"/>
          <p:nvPr/>
        </p:nvSpPr>
        <p:spPr>
          <a:xfrm>
            <a:off x="155129" y="6077923"/>
            <a:ext cx="88569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>
                <a:solidFill>
                  <a:srgbClr val="653A1D"/>
                </a:solidFill>
                <a:latin typeface="+mn-lt"/>
              </a:rPr>
              <a:t>É aqui, na originalmente chamada </a:t>
            </a:r>
            <a:r>
              <a:rPr lang="pt-BR" sz="1600" b="1" i="1" dirty="0" err="1">
                <a:solidFill>
                  <a:srgbClr val="653A1D"/>
                </a:solidFill>
                <a:latin typeface="+mn-lt"/>
              </a:rPr>
              <a:t>Place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 de </a:t>
            </a:r>
            <a:r>
              <a:rPr lang="pt-BR" sz="1600" b="1" i="1" dirty="0" err="1">
                <a:solidFill>
                  <a:srgbClr val="653A1D"/>
                </a:solidFill>
                <a:latin typeface="+mn-lt"/>
              </a:rPr>
              <a:t>l’Étoile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 e atualmente </a:t>
            </a:r>
            <a:r>
              <a:rPr lang="pt-BR" sz="1600" b="1" i="1" u="sng" dirty="0" err="1">
                <a:solidFill>
                  <a:srgbClr val="653A1D"/>
                </a:solidFill>
                <a:latin typeface="+mn-lt"/>
              </a:rPr>
              <a:t>Place</a:t>
            </a:r>
            <a:r>
              <a:rPr lang="pt-BR" sz="1600" b="1" i="1" u="sng" dirty="0">
                <a:solidFill>
                  <a:srgbClr val="653A1D"/>
                </a:solidFill>
                <a:latin typeface="+mn-lt"/>
              </a:rPr>
              <a:t> Charles de </a:t>
            </a:r>
            <a:r>
              <a:rPr lang="pt-BR" sz="1600" b="1" i="1" u="sng" dirty="0" smtClean="0">
                <a:solidFill>
                  <a:srgbClr val="653A1D"/>
                </a:solidFill>
                <a:latin typeface="+mn-lt"/>
              </a:rPr>
              <a:t>Gaulle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 - onde está </a:t>
            </a:r>
          </a:p>
          <a:p>
            <a:pPr algn="ctr"/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o </a:t>
            </a:r>
            <a:r>
              <a:rPr lang="pt-BR" sz="1600" b="1" i="1" dirty="0" err="1" smtClean="0">
                <a:solidFill>
                  <a:srgbClr val="653A1D"/>
                </a:solidFill>
                <a:latin typeface="+mn-lt"/>
              </a:rPr>
              <a:t>L’Arc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 de </a:t>
            </a:r>
            <a:r>
              <a:rPr lang="pt-BR" sz="1600" b="1" i="1" dirty="0" err="1" smtClean="0">
                <a:solidFill>
                  <a:srgbClr val="653A1D"/>
                </a:solidFill>
                <a:latin typeface="+mn-lt"/>
              </a:rPr>
              <a:t>Triomphe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 - que,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juntamente com outras 11 avenidas,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 nasce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a </a:t>
            </a:r>
            <a:r>
              <a:rPr lang="pt-BR" sz="1600" b="1" i="1" dirty="0" err="1" smtClean="0">
                <a:solidFill>
                  <a:srgbClr val="653A1D"/>
                </a:solidFill>
                <a:latin typeface="+mn-lt"/>
              </a:rPr>
              <a:t>Champs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pt-BR" sz="1600" b="1" i="1" dirty="0" err="1" smtClean="0">
                <a:solidFill>
                  <a:srgbClr val="653A1D"/>
                </a:solidFill>
                <a:latin typeface="+mn-lt"/>
              </a:rPr>
              <a:t>Élysées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. </a:t>
            </a:r>
            <a:endParaRPr lang="pt-BR" sz="1600" b="1" i="1" dirty="0">
              <a:solidFill>
                <a:srgbClr val="653A1D"/>
              </a:solidFill>
              <a:latin typeface="+mn-lt"/>
            </a:endParaRPr>
          </a:p>
          <a:p>
            <a:endParaRPr lang="pt-BR" sz="1600" dirty="0">
              <a:solidFill>
                <a:srgbClr val="653A1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4390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7000">
        <p:fade/>
      </p:transition>
    </mc:Choice>
    <mc:Fallback xmlns="">
      <p:transition spd="slow" advTm="2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620688"/>
            <a:ext cx="8438905" cy="5256000"/>
          </a:xfrm>
          <a:prstGeom prst="rect">
            <a:avLst/>
          </a:prstGeom>
          <a:ln w="79375" cmpd="tri">
            <a:solidFill>
              <a:srgbClr val="894D1B"/>
            </a:solidFill>
            <a:miter lim="800000"/>
          </a:ln>
        </p:spPr>
      </p:pic>
      <p:sp>
        <p:nvSpPr>
          <p:cNvPr id="4" name="CaixaDeTexto 3"/>
          <p:cNvSpPr txBox="1"/>
          <p:nvPr/>
        </p:nvSpPr>
        <p:spPr>
          <a:xfrm>
            <a:off x="981125" y="6021288"/>
            <a:ext cx="713038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E em frente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ao </a:t>
            </a:r>
            <a:r>
              <a:rPr lang="pt-BR" b="1" i="1" u="sng" dirty="0">
                <a:solidFill>
                  <a:srgbClr val="653A1D"/>
                </a:solidFill>
                <a:latin typeface="+mn-lt"/>
              </a:rPr>
              <a:t>Obelisco de Luxor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, na </a:t>
            </a:r>
            <a:r>
              <a:rPr lang="pt-BR" sz="1600" b="1" i="1" dirty="0" err="1">
                <a:solidFill>
                  <a:srgbClr val="653A1D"/>
                </a:solidFill>
                <a:latin typeface="+mn-lt"/>
              </a:rPr>
              <a:t>Place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 de </a:t>
            </a:r>
            <a:r>
              <a:rPr lang="pt-BR" sz="1600" b="1" i="1" dirty="0" err="1" smtClean="0">
                <a:solidFill>
                  <a:srgbClr val="653A1D"/>
                </a:solidFill>
                <a:latin typeface="+mn-lt"/>
              </a:rPr>
              <a:t>la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Concorde,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é que ela, 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a </a:t>
            </a:r>
            <a:r>
              <a:rPr lang="pt-BR" sz="1600" b="1" i="1" dirty="0" err="1" smtClean="0">
                <a:solidFill>
                  <a:srgbClr val="653A1D"/>
                </a:solidFill>
                <a:latin typeface="+mn-lt"/>
              </a:rPr>
              <a:t>Avenue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pt-BR" sz="1600" b="1" i="1" dirty="0" err="1" smtClean="0">
                <a:solidFill>
                  <a:srgbClr val="653A1D"/>
                </a:solidFill>
                <a:latin typeface="+mn-lt"/>
              </a:rPr>
              <a:t>des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pt-BR" sz="1600" b="1" i="1" dirty="0" err="1" smtClean="0">
                <a:solidFill>
                  <a:srgbClr val="653A1D"/>
                </a:solidFill>
                <a:latin typeface="+mn-lt"/>
              </a:rPr>
              <a:t>Champs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pt-BR" sz="1600" b="1" i="1" dirty="0" err="1" smtClean="0">
                <a:solidFill>
                  <a:srgbClr val="653A1D"/>
                </a:solidFill>
                <a:latin typeface="+mn-lt"/>
              </a:rPr>
              <a:t>Élysées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,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finda.</a:t>
            </a:r>
          </a:p>
          <a:p>
            <a:endParaRPr lang="pt-BR" sz="1600" b="1" i="1" dirty="0">
              <a:solidFill>
                <a:srgbClr val="864426"/>
              </a:solidFill>
              <a:latin typeface="+mn-lt"/>
            </a:endParaRPr>
          </a:p>
          <a:p>
            <a:r>
              <a:rPr lang="fr-FR" sz="1600" b="1" i="1" dirty="0" smtClean="0">
                <a:solidFill>
                  <a:srgbClr val="864426"/>
                </a:solidFill>
                <a:latin typeface="+mn-lt"/>
              </a:rPr>
              <a:t>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4369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2000"/>
    </mc:Choice>
    <mc:Fallback xmlns="">
      <p:transition advTm="2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548680"/>
            <a:ext cx="8280344" cy="5436000"/>
          </a:xfrm>
          <a:prstGeom prst="rect">
            <a:avLst/>
          </a:prstGeom>
          <a:ln w="79375" cmpd="tri">
            <a:solidFill>
              <a:srgbClr val="894D1B"/>
            </a:solidFill>
            <a:miter lim="800000"/>
          </a:ln>
        </p:spPr>
      </p:pic>
      <p:sp>
        <p:nvSpPr>
          <p:cNvPr id="4" name="CaixaDeTexto 3"/>
          <p:cNvSpPr txBox="1"/>
          <p:nvPr/>
        </p:nvSpPr>
        <p:spPr>
          <a:xfrm>
            <a:off x="745637" y="5805264"/>
            <a:ext cx="770485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1600" b="1" i="1" dirty="0">
              <a:solidFill>
                <a:srgbClr val="864426"/>
              </a:solidFill>
              <a:latin typeface="+mn-lt"/>
            </a:endParaRPr>
          </a:p>
          <a:p>
            <a:pPr algn="ctr"/>
            <a:r>
              <a:rPr lang="fr-FR" sz="1600" b="1" i="1" dirty="0" smtClean="0">
                <a:solidFill>
                  <a:srgbClr val="653A1D"/>
                </a:solidFill>
                <a:latin typeface="+mn-lt"/>
              </a:rPr>
              <a:t>Tal obelisco é do século XIII A. C., original do </a:t>
            </a:r>
            <a:r>
              <a:rPr lang="fr-FR" sz="1600" b="1" i="1" dirty="0">
                <a:solidFill>
                  <a:srgbClr val="653A1D"/>
                </a:solidFill>
                <a:latin typeface="+mn-lt"/>
              </a:rPr>
              <a:t>templo de </a:t>
            </a:r>
            <a:r>
              <a:rPr lang="fr-FR" sz="1600" b="1" i="1" dirty="0" smtClean="0">
                <a:solidFill>
                  <a:srgbClr val="653A1D"/>
                </a:solidFill>
                <a:latin typeface="+mn-lt"/>
              </a:rPr>
              <a:t>Luxor no Egito. Está erigido nesta praça, a de </a:t>
            </a:r>
            <a:r>
              <a:rPr lang="fr-FR" b="1" i="1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fr-FR" b="1" i="1" u="sng" dirty="0" smtClean="0">
                <a:solidFill>
                  <a:srgbClr val="653A1D"/>
                </a:solidFill>
                <a:latin typeface="+mn-lt"/>
              </a:rPr>
              <a:t>la Concorde</a:t>
            </a:r>
            <a:r>
              <a:rPr lang="fr-FR" b="1" i="1" dirty="0" smtClean="0">
                <a:solidFill>
                  <a:srgbClr val="653A1D"/>
                </a:solidFill>
                <a:latin typeface="+mn-lt"/>
              </a:rPr>
              <a:t>,</a:t>
            </a:r>
            <a:r>
              <a:rPr lang="fr-FR" sz="1600" b="1" i="1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fr-FR" sz="1600" b="1" i="1" dirty="0">
                <a:solidFill>
                  <a:srgbClr val="653A1D"/>
                </a:solidFill>
                <a:latin typeface="+mn-lt"/>
              </a:rPr>
              <a:t>desde 1836</a:t>
            </a:r>
            <a:r>
              <a:rPr lang="fr-FR" dirty="0" smtClean="0">
                <a:solidFill>
                  <a:srgbClr val="653A1D"/>
                </a:solidFill>
              </a:rPr>
              <a:t>.</a:t>
            </a:r>
          </a:p>
          <a:p>
            <a:endParaRPr lang="fr-FR" dirty="0">
              <a:solidFill>
                <a:srgbClr val="653A1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1428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:split orient="vert"/>
      </p:transition>
    </mc:Choice>
    <mc:Fallback xmlns="">
      <p:transition spd="slow" advTm="2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35288" y="620688"/>
            <a:ext cx="15286336" cy="5040000"/>
          </a:xfrm>
          <a:prstGeom prst="rect">
            <a:avLst/>
          </a:prstGeom>
          <a:ln w="79375" cmpd="tri">
            <a:solidFill>
              <a:srgbClr val="894D1B"/>
            </a:solidFill>
            <a:miter lim="800000"/>
          </a:ln>
        </p:spPr>
      </p:pic>
      <p:sp>
        <p:nvSpPr>
          <p:cNvPr id="2" name="CaixaDeTexto 1"/>
          <p:cNvSpPr txBox="1"/>
          <p:nvPr/>
        </p:nvSpPr>
        <p:spPr>
          <a:xfrm>
            <a:off x="227319" y="5949279"/>
            <a:ext cx="8640961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u="sng" dirty="0" err="1">
                <a:solidFill>
                  <a:srgbClr val="653A1D"/>
                </a:solidFill>
                <a:latin typeface="+mn-lt"/>
              </a:rPr>
              <a:t>Place</a:t>
            </a:r>
            <a:r>
              <a:rPr lang="pt-BR" b="1" i="1" u="sng" dirty="0">
                <a:solidFill>
                  <a:srgbClr val="653A1D"/>
                </a:solidFill>
                <a:latin typeface="+mn-lt"/>
              </a:rPr>
              <a:t> de </a:t>
            </a:r>
            <a:r>
              <a:rPr lang="pt-BR" b="1" i="1" u="sng" dirty="0" err="1" smtClean="0">
                <a:solidFill>
                  <a:srgbClr val="653A1D"/>
                </a:solidFill>
                <a:latin typeface="+mn-lt"/>
              </a:rPr>
              <a:t>la</a:t>
            </a:r>
            <a:r>
              <a:rPr lang="pt-BR" b="1" i="1" u="sng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pt-BR" b="1" i="1" u="sng" dirty="0">
                <a:solidFill>
                  <a:srgbClr val="653A1D"/>
                </a:solidFill>
                <a:latin typeface="+mn-lt"/>
              </a:rPr>
              <a:t>Concorde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- Concebida em 1755,  é a maior praça da capital francesa, uma das mais famosas e palco de importantes acontecimentos da história da França.</a:t>
            </a:r>
          </a:p>
        </p:txBody>
      </p:sp>
    </p:spTree>
    <p:extLst>
      <p:ext uri="{BB962C8B-B14F-4D97-AF65-F5344CB8AC3E}">
        <p14:creationId xmlns:p14="http://schemas.microsoft.com/office/powerpoint/2010/main" val="2521425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0"/>
    </mc:Choice>
    <mc:Fallback xmlns="">
      <p:transition spd="slow" advTm="3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585 0.03056 L -0.61528 0.02477 " pathEditMode="relative" rAng="0" ptsTypes="AA">
                                      <p:cBhvr>
                                        <p:cTn id="6" dur="3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698" y="-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5796136" y="1647959"/>
            <a:ext cx="2304256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i="1" dirty="0">
                <a:solidFill>
                  <a:srgbClr val="653A1D"/>
                </a:solidFill>
                <a:latin typeface="+mn-lt"/>
              </a:rPr>
              <a:t>... e que ninguém se espante de ver outras celebridades por aquelas calçadas ou por diferentes ruas da cidade, como por exemplo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a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que foi uma das mais belas e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expressivas top-</a:t>
            </a:r>
            <a:r>
              <a:rPr lang="pt-BR" sz="1600" b="1" i="1" dirty="0" err="1" smtClean="0">
                <a:solidFill>
                  <a:srgbClr val="653A1D"/>
                </a:solidFill>
                <a:latin typeface="+mn-lt"/>
              </a:rPr>
              <a:t>models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 internacionais,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mais tarde primeira dama do país de que Paris é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capital –  Carla Bruni. </a:t>
            </a:r>
            <a:endParaRPr lang="pt-BR" sz="1600" b="1" i="1" dirty="0">
              <a:solidFill>
                <a:srgbClr val="653A1D"/>
              </a:solidFill>
              <a:latin typeface="+mn-lt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620688"/>
            <a:ext cx="3600400" cy="5596114"/>
          </a:xfrm>
          <a:prstGeom prst="rect">
            <a:avLst/>
          </a:prstGeom>
          <a:ln w="79375" cmpd="tri">
            <a:solidFill>
              <a:srgbClr val="894D1B"/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1297837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0"/>
    </mc:Choice>
    <mc:Fallback xmlns="">
      <p:transition advTm="3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5873" y="514299"/>
            <a:ext cx="4627671" cy="5868000"/>
          </a:xfrm>
          <a:prstGeom prst="rect">
            <a:avLst/>
          </a:prstGeom>
          <a:ln w="79375" cmpd="tri">
            <a:solidFill>
              <a:srgbClr val="894D1B"/>
            </a:solidFill>
            <a:miter lim="800000"/>
          </a:ln>
        </p:spPr>
      </p:pic>
      <p:sp>
        <p:nvSpPr>
          <p:cNvPr id="3" name="CaixaDeTexto 2"/>
          <p:cNvSpPr txBox="1"/>
          <p:nvPr/>
        </p:nvSpPr>
        <p:spPr>
          <a:xfrm>
            <a:off x="1041173" y="809992"/>
            <a:ext cx="223224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>
                <a:solidFill>
                  <a:srgbClr val="653A1D"/>
                </a:solidFill>
                <a:latin typeface="+mn-lt"/>
              </a:rPr>
              <a:t>Porque </a:t>
            </a:r>
            <a:r>
              <a:rPr lang="pt-BR" b="1" i="1" dirty="0" smtClean="0">
                <a:solidFill>
                  <a:srgbClr val="653A1D"/>
                </a:solidFill>
                <a:latin typeface="+mn-lt"/>
              </a:rPr>
              <a:t>celebridades se não estão também amando em Paris, já  estiveram, por toda parte da cidade, em </a:t>
            </a:r>
            <a:r>
              <a:rPr lang="pt-BR" b="1" i="1" dirty="0">
                <a:solidFill>
                  <a:srgbClr val="653A1D"/>
                </a:solidFill>
                <a:latin typeface="+mn-lt"/>
              </a:rPr>
              <a:t>qualquer época do ano, </a:t>
            </a:r>
            <a:r>
              <a:rPr lang="pt-BR" b="1" i="1" dirty="0" smtClean="0">
                <a:solidFill>
                  <a:srgbClr val="653A1D"/>
                </a:solidFill>
                <a:latin typeface="+mn-lt"/>
              </a:rPr>
              <a:t>fazendo </a:t>
            </a:r>
            <a:r>
              <a:rPr lang="pt-BR" b="1" i="1" dirty="0">
                <a:solidFill>
                  <a:srgbClr val="653A1D"/>
                </a:solidFill>
                <a:latin typeface="+mn-lt"/>
              </a:rPr>
              <a:t>frio, </a:t>
            </a:r>
            <a:r>
              <a:rPr lang="pt-BR" b="1" i="1" dirty="0" smtClean="0">
                <a:solidFill>
                  <a:srgbClr val="653A1D"/>
                </a:solidFill>
                <a:latin typeface="+mn-lt"/>
              </a:rPr>
              <a:t>chovendo, </a:t>
            </a:r>
            <a:r>
              <a:rPr lang="pt-BR" b="1" i="1" dirty="0">
                <a:solidFill>
                  <a:srgbClr val="653A1D"/>
                </a:solidFill>
                <a:latin typeface="+mn-lt"/>
              </a:rPr>
              <a:t>ou </a:t>
            </a:r>
            <a:r>
              <a:rPr lang="pt-BR" b="1" i="1" dirty="0" smtClean="0">
                <a:solidFill>
                  <a:srgbClr val="653A1D"/>
                </a:solidFill>
                <a:latin typeface="+mn-lt"/>
              </a:rPr>
              <a:t>fazendo </a:t>
            </a:r>
            <a:r>
              <a:rPr lang="pt-BR" b="1" i="1" dirty="0">
                <a:solidFill>
                  <a:srgbClr val="653A1D"/>
                </a:solidFill>
                <a:latin typeface="+mn-lt"/>
              </a:rPr>
              <a:t>sol</a:t>
            </a:r>
            <a:r>
              <a:rPr lang="pt-BR" b="1" i="1" dirty="0" smtClean="0">
                <a:solidFill>
                  <a:srgbClr val="653A1D"/>
                </a:solidFill>
                <a:latin typeface="+mn-lt"/>
              </a:rPr>
              <a:t>...</a:t>
            </a:r>
          </a:p>
          <a:p>
            <a:r>
              <a:rPr lang="pt-BR" b="1" i="1" dirty="0" smtClean="0">
                <a:solidFill>
                  <a:srgbClr val="653A1D"/>
                </a:solidFill>
                <a:latin typeface="+mn-lt"/>
              </a:rPr>
              <a:t> </a:t>
            </a:r>
          </a:p>
          <a:p>
            <a:r>
              <a:rPr lang="pt-BR" b="1" i="1" dirty="0" smtClean="0">
                <a:solidFill>
                  <a:srgbClr val="653A1D"/>
                </a:solidFill>
                <a:latin typeface="+mn-lt"/>
              </a:rPr>
              <a:t>Como foi com Uma Thurman e seu noivo </a:t>
            </a:r>
            <a:r>
              <a:rPr lang="pt-BR" b="1" i="1" dirty="0" err="1" smtClean="0">
                <a:solidFill>
                  <a:srgbClr val="653A1D"/>
                </a:solidFill>
                <a:latin typeface="+mn-lt"/>
              </a:rPr>
              <a:t>Arpad</a:t>
            </a:r>
            <a:r>
              <a:rPr lang="pt-BR" b="1" i="1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pt-BR" b="1" i="1" dirty="0" err="1" smtClean="0">
                <a:solidFill>
                  <a:srgbClr val="653A1D"/>
                </a:solidFill>
                <a:latin typeface="+mn-lt"/>
              </a:rPr>
              <a:t>Busson</a:t>
            </a:r>
            <a:r>
              <a:rPr lang="pt-BR" b="1" i="1" dirty="0">
                <a:solidFill>
                  <a:srgbClr val="653A1D"/>
                </a:solidFill>
                <a:latin typeface="+mn-lt"/>
              </a:rPr>
              <a:t> </a:t>
            </a:r>
            <a:r>
              <a:rPr lang="pt-BR" b="1" i="1" dirty="0" smtClean="0">
                <a:solidFill>
                  <a:srgbClr val="653A1D"/>
                </a:solidFill>
                <a:latin typeface="+mn-lt"/>
              </a:rPr>
              <a:t>– financista francês,  </a:t>
            </a:r>
            <a:r>
              <a:rPr lang="pt-BR" b="1" i="1" dirty="0">
                <a:solidFill>
                  <a:srgbClr val="653A1D"/>
                </a:solidFill>
                <a:latin typeface="+mn-lt"/>
              </a:rPr>
              <a:t>e</a:t>
            </a:r>
            <a:r>
              <a:rPr lang="pt-BR" b="1" i="1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pt-BR" b="1" i="1" dirty="0">
                <a:solidFill>
                  <a:srgbClr val="653A1D"/>
                </a:solidFill>
                <a:latin typeface="+mn-lt"/>
              </a:rPr>
              <a:t>também </a:t>
            </a:r>
            <a:r>
              <a:rPr lang="pt-BR" b="1" i="1" dirty="0" smtClean="0">
                <a:solidFill>
                  <a:srgbClr val="653A1D"/>
                </a:solidFill>
                <a:latin typeface="+mn-lt"/>
              </a:rPr>
              <a:t>membro de um série </a:t>
            </a:r>
            <a:r>
              <a:rPr lang="pt-BR" b="1" i="1" dirty="0">
                <a:solidFill>
                  <a:srgbClr val="653A1D"/>
                </a:solidFill>
                <a:latin typeface="+mn-lt"/>
              </a:rPr>
              <a:t>de causas filantrópicas em todo o mundo.</a:t>
            </a:r>
          </a:p>
        </p:txBody>
      </p:sp>
    </p:spTree>
    <p:extLst>
      <p:ext uri="{BB962C8B-B14F-4D97-AF65-F5344CB8AC3E}">
        <p14:creationId xmlns:p14="http://schemas.microsoft.com/office/powerpoint/2010/main" val="2641670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000"/>
    </mc:Choice>
    <mc:Fallback xmlns="">
      <p:transition spd="slow" advTm="3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129817" y="5849810"/>
            <a:ext cx="896448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u="sng" dirty="0">
                <a:solidFill>
                  <a:srgbClr val="653A1D"/>
                </a:solidFill>
                <a:latin typeface="+mn-lt"/>
              </a:rPr>
              <a:t>La </a:t>
            </a:r>
            <a:r>
              <a:rPr lang="pt-BR" b="1" i="1" u="sng" dirty="0" err="1" smtClean="0">
                <a:solidFill>
                  <a:srgbClr val="653A1D"/>
                </a:solidFill>
                <a:latin typeface="+mn-lt"/>
              </a:rPr>
              <a:t>Défense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, iniciado em meados dos anos 50 do século XX,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é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o maior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centro financeiro da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cidade. Situa-se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na parte ocidental de Paris ao longo do Eixo Histórico, que começa no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Louvre, continua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pela </a:t>
            </a:r>
            <a:r>
              <a:rPr lang="pt-BR" sz="1600" b="1" i="1" dirty="0" err="1" smtClean="0">
                <a:solidFill>
                  <a:srgbClr val="653A1D"/>
                </a:solidFill>
                <a:latin typeface="+mn-lt"/>
              </a:rPr>
              <a:t>Avenue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pt-BR" sz="1600" b="1" i="1" dirty="0" err="1" smtClean="0">
                <a:solidFill>
                  <a:srgbClr val="653A1D"/>
                </a:solidFill>
                <a:latin typeface="+mn-lt"/>
              </a:rPr>
              <a:t>des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pt-BR" sz="1600" b="1" i="1" dirty="0" err="1" smtClean="0">
                <a:solidFill>
                  <a:srgbClr val="653A1D"/>
                </a:solidFill>
                <a:latin typeface="+mn-lt"/>
              </a:rPr>
              <a:t>Champs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pt-BR" sz="1600" b="1" i="1" dirty="0" err="1" smtClean="0">
                <a:solidFill>
                  <a:srgbClr val="653A1D"/>
                </a:solidFill>
                <a:latin typeface="+mn-lt"/>
              </a:rPr>
              <a:t>Élysées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, atravessa o Arco do Triunfo, até culminar em La </a:t>
            </a:r>
            <a:r>
              <a:rPr lang="pt-BR" sz="1600" b="1" i="1" dirty="0" err="1">
                <a:solidFill>
                  <a:srgbClr val="653A1D"/>
                </a:solidFill>
                <a:latin typeface="+mn-lt"/>
              </a:rPr>
              <a:t>Défense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. 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173" y="437516"/>
            <a:ext cx="7462389" cy="5400000"/>
          </a:xfrm>
          <a:prstGeom prst="rect">
            <a:avLst/>
          </a:prstGeom>
          <a:ln w="79375" cmpd="tri">
            <a:solidFill>
              <a:srgbClr val="894D1B"/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4065745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4000">
        <p14:reveal/>
      </p:transition>
    </mc:Choice>
    <mc:Fallback xmlns="">
      <p:transition spd="slow" advTm="3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23528" y="5682222"/>
            <a:ext cx="849694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u="sng" dirty="0">
                <a:solidFill>
                  <a:srgbClr val="653A1D"/>
                </a:solidFill>
                <a:latin typeface="+mn-lt"/>
              </a:rPr>
              <a:t>Grande </a:t>
            </a:r>
            <a:r>
              <a:rPr lang="pt-BR" b="1" i="1" u="sng" dirty="0" err="1" smtClean="0">
                <a:solidFill>
                  <a:srgbClr val="653A1D"/>
                </a:solidFill>
                <a:latin typeface="+mn-lt"/>
              </a:rPr>
              <a:t>Arche</a:t>
            </a:r>
            <a:r>
              <a:rPr lang="pt-BR" b="1" i="1" u="sng" dirty="0" smtClean="0">
                <a:solidFill>
                  <a:srgbClr val="653A1D"/>
                </a:solidFill>
                <a:latin typeface="+mn-lt"/>
              </a:rPr>
              <a:t> de La </a:t>
            </a:r>
            <a:r>
              <a:rPr lang="pt-BR" b="1" i="1" u="sng" dirty="0" err="1" smtClean="0">
                <a:solidFill>
                  <a:srgbClr val="653A1D"/>
                </a:solidFill>
                <a:latin typeface="+mn-lt"/>
              </a:rPr>
              <a:t>Défense</a:t>
            </a:r>
            <a:r>
              <a:rPr lang="pt-BR" b="1" i="1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e seu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reflexo – o arco tem cerca de 110 m de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altura e situa-se na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área que abriga muitos dos maiores e mais altos edifícios da região urbana de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Paris. Esta região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conta com área de 314.000 m² onde exibe seus 72 edifícios de vidro e aço – alguns acima de 150 m.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553" y="476672"/>
            <a:ext cx="8226894" cy="5112000"/>
          </a:xfrm>
          <a:prstGeom prst="rect">
            <a:avLst/>
          </a:prstGeom>
          <a:ln w="79375" cmpd="tri">
            <a:solidFill>
              <a:srgbClr val="894D1B"/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3226134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0"/>
    </mc:Choice>
    <mc:Fallback xmlns="">
      <p:transition spd="slow" advTm="3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548680"/>
            <a:ext cx="5040000" cy="5760000"/>
          </a:xfrm>
          <a:prstGeom prst="rect">
            <a:avLst/>
          </a:prstGeom>
          <a:ln w="79375" cmpd="tri">
            <a:solidFill>
              <a:srgbClr val="894D1B"/>
            </a:solidFill>
            <a:miter lim="800000"/>
          </a:ln>
        </p:spPr>
      </p:pic>
      <p:sp>
        <p:nvSpPr>
          <p:cNvPr id="3" name="CaixaDeTexto 2"/>
          <p:cNvSpPr txBox="1"/>
          <p:nvPr/>
        </p:nvSpPr>
        <p:spPr>
          <a:xfrm>
            <a:off x="395536" y="728112"/>
            <a:ext cx="2880320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E, para contrastar com o novo e arrojado, o histórico               </a:t>
            </a:r>
            <a:r>
              <a:rPr lang="pt-BR" b="1" i="1" u="sng" dirty="0" smtClean="0">
                <a:solidFill>
                  <a:srgbClr val="653A1D"/>
                </a:solidFill>
                <a:latin typeface="+mn-lt"/>
              </a:rPr>
              <a:t>Le </a:t>
            </a:r>
            <a:r>
              <a:rPr lang="pt-BR" b="1" i="1" u="sng" dirty="0" err="1">
                <a:solidFill>
                  <a:srgbClr val="653A1D"/>
                </a:solidFill>
                <a:latin typeface="+mn-lt"/>
              </a:rPr>
              <a:t>Moulin</a:t>
            </a:r>
            <a:r>
              <a:rPr lang="pt-BR" b="1" i="1" u="sng" dirty="0">
                <a:solidFill>
                  <a:srgbClr val="653A1D"/>
                </a:solidFill>
                <a:latin typeface="+mn-lt"/>
              </a:rPr>
              <a:t> de </a:t>
            </a:r>
            <a:r>
              <a:rPr lang="pt-BR" b="1" i="1" u="sng" dirty="0" err="1" smtClean="0">
                <a:solidFill>
                  <a:srgbClr val="653A1D"/>
                </a:solidFill>
                <a:latin typeface="+mn-lt"/>
              </a:rPr>
              <a:t>la</a:t>
            </a:r>
            <a:r>
              <a:rPr lang="pt-BR" b="1" i="1" u="sng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pt-BR" b="1" i="1" u="sng" dirty="0" err="1" smtClean="0">
                <a:solidFill>
                  <a:srgbClr val="653A1D"/>
                </a:solidFill>
                <a:latin typeface="+mn-lt"/>
              </a:rPr>
              <a:t>Galette</a:t>
            </a:r>
            <a:endParaRPr lang="pt-BR" sz="1600" b="1" i="1" u="sng" dirty="0" smtClean="0">
              <a:solidFill>
                <a:srgbClr val="653A1D"/>
              </a:solidFill>
              <a:latin typeface="+mn-lt"/>
            </a:endParaRPr>
          </a:p>
          <a:p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– um moinho de vento localizado no coração de </a:t>
            </a:r>
            <a:r>
              <a:rPr lang="pt-BR" sz="1600" b="1" i="1" dirty="0" err="1" smtClean="0">
                <a:solidFill>
                  <a:srgbClr val="653A1D"/>
                </a:solidFill>
                <a:latin typeface="+mn-lt"/>
              </a:rPr>
              <a:t>Montmartre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, coroando a colina mais famosa de Paris. </a:t>
            </a:r>
          </a:p>
          <a:p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 </a:t>
            </a:r>
          </a:p>
          <a:p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Este não era o único moinho de sua espécie na França de 1600.  Todavia, teve uma trajetória diferenciada porque, de moinho para moer trigo, transformou-se em sala de baile, e como tal foi o tema de um dos mais famosos quadros de Pierre Auguste Renoir. </a:t>
            </a:r>
          </a:p>
          <a:p>
            <a:endParaRPr lang="pt-BR" sz="1600" b="1" i="1" dirty="0" smtClean="0">
              <a:solidFill>
                <a:srgbClr val="653A1D"/>
              </a:solidFill>
              <a:latin typeface="+mn-lt"/>
            </a:endParaRPr>
          </a:p>
          <a:p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Em 1939 foi declarado monumento histórico de Paris, mas atualmente encontra-se fechado para o público.</a:t>
            </a:r>
            <a:endParaRPr lang="pt-BR" sz="1600" b="1" i="1" dirty="0">
              <a:solidFill>
                <a:srgbClr val="653A1D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21493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000"/>
    </mc:Choice>
    <mc:Fallback xmlns="">
      <p:transition spd="slow" advTm="5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872" y="510969"/>
            <a:ext cx="7137670" cy="5328000"/>
          </a:xfrm>
          <a:prstGeom prst="rect">
            <a:avLst/>
          </a:prstGeom>
          <a:ln w="79375" cmpd="tri">
            <a:solidFill>
              <a:srgbClr val="894D1B"/>
            </a:solidFill>
            <a:miter lim="800000"/>
          </a:ln>
        </p:spPr>
      </p:pic>
      <p:sp>
        <p:nvSpPr>
          <p:cNvPr id="3" name="CaixaDeTexto 2"/>
          <p:cNvSpPr txBox="1"/>
          <p:nvPr/>
        </p:nvSpPr>
        <p:spPr>
          <a:xfrm>
            <a:off x="251520" y="5857394"/>
            <a:ext cx="871296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>
                <a:solidFill>
                  <a:srgbClr val="653A1D"/>
                </a:solidFill>
                <a:latin typeface="+mn-lt"/>
              </a:rPr>
              <a:t>Esta é a imagem do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“</a:t>
            </a:r>
            <a:r>
              <a:rPr lang="fr-FR" b="1" i="1" u="sng" dirty="0">
                <a:solidFill>
                  <a:srgbClr val="653A1D"/>
                </a:solidFill>
                <a:latin typeface="+mn-lt"/>
              </a:rPr>
              <a:t>Bal du moulin de la Galette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”</a:t>
            </a:r>
            <a:r>
              <a:rPr lang="pt-BR" sz="1600" dirty="0" smtClean="0">
                <a:solidFill>
                  <a:srgbClr val="653A1D"/>
                </a:solidFill>
              </a:rPr>
              <a:t> </a:t>
            </a:r>
            <a:r>
              <a:rPr lang="fr-FR" sz="1600" b="1" i="1" dirty="0" smtClean="0">
                <a:solidFill>
                  <a:srgbClr val="653A1D"/>
                </a:solidFill>
                <a:latin typeface="+mn-lt"/>
              </a:rPr>
              <a:t>de </a:t>
            </a:r>
            <a:r>
              <a:rPr lang="fr-FR" sz="1600" b="1" i="1" dirty="0">
                <a:solidFill>
                  <a:srgbClr val="653A1D"/>
                </a:solidFill>
                <a:latin typeface="+mn-lt"/>
              </a:rPr>
              <a:t>Pierre-Auguste Renoir em 1876, mas foram muitos os pintores </a:t>
            </a:r>
            <a:r>
              <a:rPr lang="fr-FR" sz="1600" b="1" i="1" dirty="0" smtClean="0">
                <a:solidFill>
                  <a:srgbClr val="653A1D"/>
                </a:solidFill>
                <a:latin typeface="+mn-lt"/>
              </a:rPr>
              <a:t>que </a:t>
            </a:r>
            <a:r>
              <a:rPr lang="fr-FR" sz="1600" b="1" i="1" dirty="0">
                <a:solidFill>
                  <a:srgbClr val="653A1D"/>
                </a:solidFill>
                <a:latin typeface="+mn-lt"/>
              </a:rPr>
              <a:t>o imortalizaram: </a:t>
            </a:r>
            <a:r>
              <a:rPr lang="fr-FR" sz="1600" b="1" i="1" dirty="0" smtClean="0">
                <a:solidFill>
                  <a:srgbClr val="653A1D"/>
                </a:solidFill>
                <a:latin typeface="+mn-lt"/>
              </a:rPr>
              <a:t>Vincent Van Gogh, Pablo Picasso, Henri </a:t>
            </a:r>
            <a:r>
              <a:rPr lang="fr-FR" sz="1600" b="1" i="1" dirty="0">
                <a:solidFill>
                  <a:srgbClr val="653A1D"/>
                </a:solidFill>
                <a:latin typeface="+mn-lt"/>
              </a:rPr>
              <a:t>de </a:t>
            </a:r>
            <a:r>
              <a:rPr lang="fr-FR" sz="1600" b="1" i="1" dirty="0" smtClean="0">
                <a:solidFill>
                  <a:srgbClr val="653A1D"/>
                </a:solidFill>
                <a:latin typeface="+mn-lt"/>
              </a:rPr>
              <a:t>Toulouse-Lautrec, Maurice Utrillo – este último, em dois de seus quadros.</a:t>
            </a:r>
            <a:endParaRPr lang="pt-BR" sz="1600" b="1" i="1" dirty="0">
              <a:solidFill>
                <a:srgbClr val="653A1D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3420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0"/>
    </mc:Choice>
    <mc:Fallback xmlns="">
      <p:transition spd="slow" advTm="3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1187624" y="5517232"/>
            <a:ext cx="684076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>
                <a:solidFill>
                  <a:srgbClr val="653A1D"/>
                </a:solidFill>
                <a:latin typeface="+mn-lt"/>
              </a:rPr>
              <a:t>Toda a tradição e todo modernismo de Paris são administrados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pelos vários escalões de sua Prefeitura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– </a:t>
            </a:r>
            <a:r>
              <a:rPr lang="pt-BR" b="1" i="1" u="sng" dirty="0">
                <a:solidFill>
                  <a:srgbClr val="653A1D"/>
                </a:solidFill>
                <a:latin typeface="+mn-lt"/>
              </a:rPr>
              <a:t>Hotel de </a:t>
            </a:r>
            <a:r>
              <a:rPr lang="pt-BR" b="1" i="1" u="sng" dirty="0" err="1">
                <a:solidFill>
                  <a:srgbClr val="653A1D"/>
                </a:solidFill>
                <a:latin typeface="+mn-lt"/>
              </a:rPr>
              <a:t>Ville</a:t>
            </a:r>
            <a:r>
              <a:rPr lang="pt-BR" b="1" i="1" u="sng" dirty="0">
                <a:solidFill>
                  <a:srgbClr val="653A1D"/>
                </a:solidFill>
                <a:latin typeface="+mn-lt"/>
              </a:rPr>
              <a:t>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– instalada nas dependências deste verdadeiro e maravilhoso palácio.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6300" y="1125184"/>
            <a:ext cx="8474172" cy="3960000"/>
          </a:xfrm>
          <a:prstGeom prst="rect">
            <a:avLst/>
          </a:prstGeom>
          <a:ln w="79375" cmpd="tri">
            <a:solidFill>
              <a:srgbClr val="894D1B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4372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26000">
        <p14:doors dir="vert"/>
      </p:transition>
    </mc:Choice>
    <mc:Fallback xmlns=""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336" y="692696"/>
            <a:ext cx="8499272" cy="5040000"/>
          </a:xfrm>
          <a:prstGeom prst="rect">
            <a:avLst/>
          </a:prstGeom>
          <a:ln w="101600" cmpd="tri">
            <a:solidFill>
              <a:srgbClr val="A4532E"/>
            </a:solidFill>
          </a:ln>
        </p:spPr>
      </p:pic>
      <p:sp>
        <p:nvSpPr>
          <p:cNvPr id="3" name="CaixaDeTexto 2"/>
          <p:cNvSpPr txBox="1"/>
          <p:nvPr/>
        </p:nvSpPr>
        <p:spPr>
          <a:xfrm>
            <a:off x="395536" y="5962997"/>
            <a:ext cx="874846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>
                <a:solidFill>
                  <a:srgbClr val="653A1D"/>
                </a:solidFill>
                <a:latin typeface="+mn-lt"/>
              </a:rPr>
              <a:t>Para se conhecer e desfrutar do maior símbolo de Paris, nada como chegar pelo </a:t>
            </a:r>
            <a:r>
              <a:rPr lang="pt-BR" b="1" i="1" u="sng" dirty="0" err="1" smtClean="0">
                <a:solidFill>
                  <a:srgbClr val="653A1D"/>
                </a:solidFill>
                <a:latin typeface="+mn-lt"/>
              </a:rPr>
              <a:t>Trocadéro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, atravessar seus belíssimos jardins, cruzar o Sena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e, </a:t>
            </a:r>
            <a:endParaRPr lang="pt-BR" sz="1600" b="1" i="1" dirty="0">
              <a:solidFill>
                <a:srgbClr val="653A1D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64219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00"/>
    </mc:Choice>
    <mc:Fallback xmlns="">
      <p:transition spd="slow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621288"/>
            <a:ext cx="7619820" cy="5400000"/>
          </a:xfrm>
          <a:prstGeom prst="rect">
            <a:avLst/>
          </a:prstGeom>
          <a:ln w="79375" cmpd="tri">
            <a:solidFill>
              <a:srgbClr val="894D1B"/>
            </a:solidFill>
            <a:miter lim="800000"/>
          </a:ln>
        </p:spPr>
      </p:pic>
      <p:sp>
        <p:nvSpPr>
          <p:cNvPr id="3" name="CaixaDeTexto 2"/>
          <p:cNvSpPr txBox="1"/>
          <p:nvPr/>
        </p:nvSpPr>
        <p:spPr>
          <a:xfrm>
            <a:off x="1115616" y="6093296"/>
            <a:ext cx="69127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>
                <a:solidFill>
                  <a:srgbClr val="653A1D"/>
                </a:solidFill>
                <a:latin typeface="+mn-lt"/>
              </a:rPr>
              <a:t>à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 noite, constatar que Paris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excede em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motivos para ter o direito de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ser mundialmente conhecida também por “cidade luz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”...</a:t>
            </a:r>
            <a:endParaRPr lang="pt-BR" sz="1600" b="1" i="1" dirty="0">
              <a:solidFill>
                <a:srgbClr val="653A1D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19778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Tm="18000">
        <p:fade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160" y="371897"/>
            <a:ext cx="8220160" cy="5678781"/>
          </a:xfrm>
          <a:prstGeom prst="rect">
            <a:avLst/>
          </a:prstGeom>
          <a:ln w="79375" cmpd="tri">
            <a:solidFill>
              <a:srgbClr val="894D1B"/>
            </a:solidFill>
            <a:miter lim="800000"/>
          </a:ln>
        </p:spPr>
      </p:pic>
      <p:sp>
        <p:nvSpPr>
          <p:cNvPr id="3" name="CaixaDeTexto 2"/>
          <p:cNvSpPr txBox="1"/>
          <p:nvPr/>
        </p:nvSpPr>
        <p:spPr>
          <a:xfrm>
            <a:off x="323528" y="6078337"/>
            <a:ext cx="857733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>
                <a:solidFill>
                  <a:srgbClr val="653A1D"/>
                </a:solidFill>
                <a:latin typeface="+mn-lt"/>
              </a:rPr>
              <a:t>Se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à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noite o grande símbolo de Paris domina toda a cidade com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seus 324 m de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altura iluminados, é sob a luz do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sol que a </a:t>
            </a:r>
            <a:r>
              <a:rPr lang="pt-BR" b="1" i="1" u="sng" dirty="0" smtClean="0">
                <a:solidFill>
                  <a:srgbClr val="653A1D"/>
                </a:solidFill>
                <a:latin typeface="+mn-lt"/>
              </a:rPr>
              <a:t>Tour Eiffel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 ostenta toda a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beleza dos detalhes de sua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construção.</a:t>
            </a:r>
            <a:endParaRPr lang="pt-BR" sz="1600" b="1" i="1" dirty="0">
              <a:solidFill>
                <a:srgbClr val="653A1D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1321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2000">
        <p:split orient="vert"/>
      </p:transition>
    </mc:Choice>
    <mc:Fallback xmlns="">
      <p:transition spd="slow" advTm="2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51520" y="5896095"/>
            <a:ext cx="84249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Em torno dela </a:t>
            </a:r>
            <a:r>
              <a:rPr lang="pt-BR" sz="1600" b="1" i="1" dirty="0">
                <a:solidFill>
                  <a:srgbClr val="653A1D"/>
                </a:solidFill>
              </a:rPr>
              <a:t>–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 dia após dia, ano após ano </a:t>
            </a:r>
            <a:r>
              <a:rPr lang="pt-BR" sz="1600" b="1" i="1" dirty="0" smtClean="0">
                <a:solidFill>
                  <a:srgbClr val="653A1D"/>
                </a:solidFill>
              </a:rPr>
              <a:t>–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 fervilham milhares de turistas aguardando lugar em um de seus elevadores para ter a sensação de ver Paris “a seus pés”, e quando vista de Le </a:t>
            </a:r>
            <a:r>
              <a:rPr lang="pt-BR" sz="1600" b="1" i="1" dirty="0" err="1" smtClean="0">
                <a:solidFill>
                  <a:srgbClr val="653A1D"/>
                </a:solidFill>
                <a:latin typeface="+mn-lt"/>
              </a:rPr>
              <a:t>Pont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 Mirabeau à noite,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com os barcos atracados, a paisagem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oferecida é de pura magia...</a:t>
            </a:r>
            <a:endParaRPr lang="pt-BR" sz="1600" b="1" i="1" dirty="0">
              <a:solidFill>
                <a:srgbClr val="653A1D"/>
              </a:solidFill>
              <a:latin typeface="+mn-lt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305" y="477272"/>
            <a:ext cx="7918950" cy="5400000"/>
          </a:xfrm>
          <a:prstGeom prst="rect">
            <a:avLst/>
          </a:prstGeom>
          <a:ln w="79375" cmpd="tri">
            <a:solidFill>
              <a:srgbClr val="894D1B"/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30083363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 advTm="30000"/>
    </mc:Choice>
    <mc:Fallback xmlns="">
      <p:transition advTm="3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7686" y="553183"/>
            <a:ext cx="7766253" cy="5327650"/>
          </a:xfrm>
          <a:prstGeom prst="rect">
            <a:avLst/>
          </a:prstGeom>
          <a:ln w="79375" cmpd="tri">
            <a:solidFill>
              <a:srgbClr val="894D1B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179512" y="5898277"/>
            <a:ext cx="88569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>
                <a:solidFill>
                  <a:srgbClr val="653A1D"/>
                </a:solidFill>
                <a:latin typeface="+mn-lt"/>
              </a:rPr>
              <a:t>Para as pessoas sensíveis, a emoção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da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experiência de navegar pelo Sena é sempre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indescritível.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Pode-se admirar toda esta beleza jantando num cruzeiro dos chamados </a:t>
            </a:r>
            <a:r>
              <a:rPr lang="pt-BR" sz="1600" b="1" i="1" dirty="0" err="1">
                <a:solidFill>
                  <a:srgbClr val="653A1D"/>
                </a:solidFill>
                <a:latin typeface="+mn-lt"/>
              </a:rPr>
              <a:t>bateaux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 </a:t>
            </a:r>
            <a:r>
              <a:rPr lang="pt-BR" sz="1600" b="1" i="1" dirty="0" err="1">
                <a:solidFill>
                  <a:srgbClr val="653A1D"/>
                </a:solidFill>
                <a:latin typeface="+mn-lt"/>
              </a:rPr>
              <a:t>mouches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, ao som de uma boa música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, de preferência francesa. No momento da foto, passando pela </a:t>
            </a:r>
            <a:r>
              <a:rPr lang="pt-BR" sz="1600" b="1" i="1" dirty="0" err="1" smtClean="0">
                <a:solidFill>
                  <a:srgbClr val="653A1D"/>
                </a:solidFill>
                <a:latin typeface="+mn-lt"/>
              </a:rPr>
              <a:t>Conciergerie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.... </a:t>
            </a:r>
            <a:endParaRPr lang="pt-BR" sz="1600" b="1" i="1" dirty="0">
              <a:solidFill>
                <a:srgbClr val="653A1D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86442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0"/>
    </mc:Choice>
    <mc:Fallback xmlns="">
      <p:transition spd="slow" advTm="3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642" y="433011"/>
            <a:ext cx="8058833" cy="5400000"/>
          </a:xfrm>
          <a:prstGeom prst="rect">
            <a:avLst/>
          </a:prstGeom>
          <a:ln w="79375" cmpd="tri">
            <a:solidFill>
              <a:srgbClr val="894D1B"/>
            </a:solidFill>
            <a:miter lim="800000"/>
          </a:ln>
        </p:spPr>
      </p:pic>
      <p:sp>
        <p:nvSpPr>
          <p:cNvPr id="3" name="CaixaDeTexto 2"/>
          <p:cNvSpPr txBox="1"/>
          <p:nvPr/>
        </p:nvSpPr>
        <p:spPr>
          <a:xfrm>
            <a:off x="64071" y="5837516"/>
            <a:ext cx="90010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u="sng" dirty="0" smtClean="0">
                <a:solidFill>
                  <a:srgbClr val="653A1D"/>
                </a:solidFill>
                <a:latin typeface="+mn-lt"/>
              </a:rPr>
              <a:t>La </a:t>
            </a:r>
            <a:r>
              <a:rPr lang="pt-BR" b="1" i="1" u="sng" dirty="0" err="1">
                <a:solidFill>
                  <a:srgbClr val="653A1D"/>
                </a:solidFill>
                <a:latin typeface="+mn-lt"/>
              </a:rPr>
              <a:t>Conciergerie</a:t>
            </a:r>
            <a:r>
              <a:rPr lang="pt-BR" b="1" i="1" dirty="0">
                <a:solidFill>
                  <a:srgbClr val="653A1D"/>
                </a:solidFill>
                <a:latin typeface="+mn-lt"/>
              </a:rPr>
              <a:t>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foi residência e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sede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do poder real francês do século X ao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XIV,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e convertida em prisão em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1392. Era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considerada como a antessala da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morte durante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a época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da Revolução Francesa. A rainha  Maria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Antonieta foi aprisionada na </a:t>
            </a:r>
            <a:r>
              <a:rPr lang="pt-BR" sz="1600" b="1" i="1" dirty="0" err="1">
                <a:solidFill>
                  <a:srgbClr val="653A1D"/>
                </a:solidFill>
                <a:latin typeface="+mn-lt"/>
              </a:rPr>
              <a:t>Conciergerie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 em 1793,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saindo de lá  para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morrer na guilhotina.</a:t>
            </a:r>
          </a:p>
          <a:p>
            <a:endParaRPr lang="pt-BR" sz="1600" b="1" i="1" dirty="0">
              <a:solidFill>
                <a:srgbClr val="653A1D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72545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0">
        <p:zoom/>
      </p:transition>
    </mc:Choice>
    <mc:Fallback xmlns="">
      <p:transition spd="slow" advTm="30000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536306"/>
            <a:ext cx="8015244" cy="5436000"/>
          </a:xfrm>
          <a:prstGeom prst="rect">
            <a:avLst/>
          </a:prstGeom>
          <a:ln w="79375" cmpd="tri">
            <a:solidFill>
              <a:srgbClr val="894D1B"/>
            </a:solidFill>
            <a:miter lim="800000"/>
          </a:ln>
        </p:spPr>
      </p:pic>
      <p:sp>
        <p:nvSpPr>
          <p:cNvPr id="3" name="CaixaDeTexto 2"/>
          <p:cNvSpPr txBox="1"/>
          <p:nvPr/>
        </p:nvSpPr>
        <p:spPr>
          <a:xfrm>
            <a:off x="750706" y="6051105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>
                <a:solidFill>
                  <a:srgbClr val="653A1D"/>
                </a:solidFill>
                <a:latin typeface="+mn-lt"/>
              </a:rPr>
              <a:t>Mas assim como não se separa Paris da tragédia da história da França, hoje não se consegue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pensar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em Paris sem a aura de ternura, amor e desejo que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a cidade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inspira...</a:t>
            </a:r>
          </a:p>
        </p:txBody>
      </p:sp>
    </p:spTree>
    <p:extLst>
      <p:ext uri="{BB962C8B-B14F-4D97-AF65-F5344CB8AC3E}">
        <p14:creationId xmlns:p14="http://schemas.microsoft.com/office/powerpoint/2010/main" val="822409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00"/>
    </mc:Choice>
    <mc:Fallback xmlns="">
      <p:transition spd="slow" advTm="2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23528" y="6023990"/>
            <a:ext cx="849694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>
                <a:solidFill>
                  <a:srgbClr val="653A1D"/>
                </a:solidFill>
                <a:latin typeface="+mn-lt"/>
              </a:rPr>
              <a:t>No centro do rio Sena, está a </a:t>
            </a:r>
            <a:r>
              <a:rPr lang="pt-BR" sz="1600" b="1" i="1" dirty="0" err="1">
                <a:solidFill>
                  <a:srgbClr val="653A1D"/>
                </a:solidFill>
                <a:latin typeface="+mn-lt"/>
              </a:rPr>
              <a:t>Île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 de </a:t>
            </a:r>
            <a:r>
              <a:rPr lang="pt-BR" sz="1600" b="1" i="1" dirty="0" err="1">
                <a:solidFill>
                  <a:srgbClr val="653A1D"/>
                </a:solidFill>
                <a:latin typeface="+mn-lt"/>
              </a:rPr>
              <a:t>la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 </a:t>
            </a:r>
            <a:r>
              <a:rPr lang="pt-BR" sz="1600" b="1" i="1" dirty="0" err="1">
                <a:solidFill>
                  <a:srgbClr val="653A1D"/>
                </a:solidFill>
                <a:latin typeface="+mn-lt"/>
              </a:rPr>
              <a:t>Cité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, que foi o coração da Paris medieval. É nela que se encontra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outro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dos mais famosos </a:t>
            </a:r>
            <a:r>
              <a:rPr lang="pt-BR" sz="1600" b="1" i="1" dirty="0" err="1">
                <a:solidFill>
                  <a:srgbClr val="653A1D"/>
                </a:solidFill>
                <a:latin typeface="+mn-lt"/>
              </a:rPr>
              <a:t>landmarks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 da cidade – a catedral de </a:t>
            </a:r>
            <a:r>
              <a:rPr lang="pt-BR" b="1" i="1" u="sng" dirty="0" err="1">
                <a:solidFill>
                  <a:srgbClr val="653A1D"/>
                </a:solidFill>
                <a:latin typeface="+mn-lt"/>
              </a:rPr>
              <a:t>Notre</a:t>
            </a:r>
            <a:r>
              <a:rPr lang="pt-BR" b="1" i="1" u="sng" dirty="0">
                <a:solidFill>
                  <a:srgbClr val="653A1D"/>
                </a:solidFill>
                <a:latin typeface="+mn-lt"/>
              </a:rPr>
              <a:t> </a:t>
            </a:r>
            <a:r>
              <a:rPr lang="pt-BR" b="1" i="1" u="sng" dirty="0" err="1">
                <a:solidFill>
                  <a:srgbClr val="653A1D"/>
                </a:solidFill>
                <a:latin typeface="+mn-lt"/>
              </a:rPr>
              <a:t>Dame</a:t>
            </a:r>
            <a:r>
              <a:rPr lang="pt-BR" b="1" i="1" u="sng" dirty="0">
                <a:solidFill>
                  <a:srgbClr val="653A1D"/>
                </a:solidFill>
                <a:latin typeface="+mn-lt"/>
              </a:rPr>
              <a:t> de Paris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.  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117" y="434481"/>
            <a:ext cx="8030648" cy="5544000"/>
          </a:xfrm>
          <a:prstGeom prst="rect">
            <a:avLst/>
          </a:prstGeom>
          <a:ln w="79375" cmpd="tri">
            <a:solidFill>
              <a:srgbClr val="894D1B"/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3836141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22000">
        <p:wipe dir="u"/>
      </p:transition>
    </mc:Choice>
    <mc:Fallback xmlns="">
      <p:transition spd="slow" advTm="22000">
        <p:wipe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51520" y="5795325"/>
            <a:ext cx="871296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É ela - a </a:t>
            </a:r>
            <a:r>
              <a:rPr lang="pt-BR" b="1" i="1" u="sng" dirty="0" err="1" smtClean="0">
                <a:solidFill>
                  <a:srgbClr val="653A1D"/>
                </a:solidFill>
                <a:latin typeface="+mn-lt"/>
              </a:rPr>
              <a:t>Notre</a:t>
            </a:r>
            <a:r>
              <a:rPr lang="pt-BR" b="1" i="1" u="sng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pt-BR" b="1" i="1" u="sng" dirty="0" err="1" smtClean="0">
                <a:solidFill>
                  <a:srgbClr val="653A1D"/>
                </a:solidFill>
                <a:latin typeface="+mn-lt"/>
              </a:rPr>
              <a:t>Dame</a:t>
            </a:r>
            <a:r>
              <a:rPr lang="pt-BR" b="1" i="1" u="sng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- uma das mais belas imagens, se não a mais, que se destacam nas margens do rio Sena, quer quando se passeia pelas ruas próximas, quer – e principalmente – quando se desliza em um dos barcos de turismo cujos passeios provocam emoções arrebatadores nos turistas.   </a:t>
            </a:r>
            <a:endParaRPr lang="pt-BR" sz="1600" b="1" i="1" dirty="0">
              <a:solidFill>
                <a:srgbClr val="653A1D"/>
              </a:solidFill>
              <a:latin typeface="+mn-lt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008" y="510352"/>
            <a:ext cx="8427366" cy="5194226"/>
          </a:xfrm>
          <a:prstGeom prst="rect">
            <a:avLst/>
          </a:prstGeom>
          <a:ln w="79375" cmpd="tri">
            <a:solidFill>
              <a:srgbClr val="894D1B"/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3220313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0">
        <p:fade/>
      </p:transition>
    </mc:Choice>
    <mc:Fallback xmlns="">
      <p:transition spd="med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613" y="431828"/>
            <a:ext cx="8070882" cy="5436000"/>
          </a:xfrm>
          <a:prstGeom prst="rect">
            <a:avLst/>
          </a:prstGeom>
          <a:ln w="79375" cmpd="tri">
            <a:solidFill>
              <a:srgbClr val="894D1B"/>
            </a:solidFill>
            <a:miter lim="800000"/>
          </a:ln>
        </p:spPr>
      </p:pic>
      <p:sp>
        <p:nvSpPr>
          <p:cNvPr id="3" name="CaixaDeTexto 2"/>
          <p:cNvSpPr txBox="1"/>
          <p:nvPr/>
        </p:nvSpPr>
        <p:spPr>
          <a:xfrm>
            <a:off x="107504" y="5872979"/>
            <a:ext cx="892899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Henrique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III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e Catarina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de </a:t>
            </a:r>
            <a:r>
              <a:rPr lang="pt-BR" sz="1600" b="1" i="1" dirty="0" err="1">
                <a:solidFill>
                  <a:srgbClr val="653A1D"/>
                </a:solidFill>
                <a:latin typeface="+mn-lt"/>
              </a:rPr>
              <a:t>Médicis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residiam no Louvre e careciam de vias de comunicação com o outro lado do rio. O rei decidiu a construção de uma ponte robusta e colocou a primeira pedra em 1578. Inaugurada em 1607, apesar de seu nome, </a:t>
            </a:r>
            <a:r>
              <a:rPr lang="pt-BR" b="1" i="1" u="sng" dirty="0" err="1" smtClean="0">
                <a:solidFill>
                  <a:srgbClr val="653A1D"/>
                </a:solidFill>
                <a:latin typeface="+mn-lt"/>
              </a:rPr>
              <a:t>Pont</a:t>
            </a:r>
            <a:r>
              <a:rPr lang="pt-BR" b="1" i="1" u="sng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pt-BR" b="1" i="1" u="sng" dirty="0" err="1" smtClean="0">
                <a:solidFill>
                  <a:srgbClr val="653A1D"/>
                </a:solidFill>
                <a:latin typeface="+mn-lt"/>
              </a:rPr>
              <a:t>Neuf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, é de há muito a ponte mais antiga de Paris. </a:t>
            </a:r>
            <a:endParaRPr lang="pt-BR" sz="1600" b="1" i="1" dirty="0">
              <a:solidFill>
                <a:srgbClr val="653A1D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94209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0"/>
    </mc:Choice>
    <mc:Fallback xmlns="">
      <p:transition advTm="3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6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51520" y="5821748"/>
            <a:ext cx="864096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>
                <a:solidFill>
                  <a:srgbClr val="653A1D"/>
                </a:solidFill>
                <a:latin typeface="+mn-lt"/>
              </a:rPr>
              <a:t>E se a </a:t>
            </a:r>
            <a:r>
              <a:rPr lang="pt-BR" sz="1600" b="1" i="1" dirty="0" err="1">
                <a:solidFill>
                  <a:srgbClr val="653A1D"/>
                </a:solidFill>
                <a:latin typeface="+mn-lt"/>
              </a:rPr>
              <a:t>Pont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 </a:t>
            </a:r>
            <a:r>
              <a:rPr lang="pt-BR" sz="1600" b="1" i="1" dirty="0" err="1">
                <a:solidFill>
                  <a:srgbClr val="653A1D"/>
                </a:solidFill>
                <a:latin typeface="+mn-lt"/>
              </a:rPr>
              <a:t>Neuf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 é a mais antiga de Paris,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no </a:t>
            </a:r>
            <a:r>
              <a:rPr lang="pt-BR" sz="1600" b="1" i="1" dirty="0" err="1" smtClean="0">
                <a:solidFill>
                  <a:srgbClr val="653A1D"/>
                </a:solidFill>
                <a:latin typeface="+mn-lt"/>
              </a:rPr>
              <a:t>Quartier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pt-BR" sz="1600" b="1" i="1" dirty="0" err="1" smtClean="0">
                <a:solidFill>
                  <a:srgbClr val="653A1D"/>
                </a:solidFill>
                <a:latin typeface="+mn-lt"/>
              </a:rPr>
              <a:t>Latin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 a </a:t>
            </a:r>
            <a:r>
              <a:rPr lang="pt-BR" b="1" i="1" u="sng" dirty="0" err="1">
                <a:solidFill>
                  <a:srgbClr val="653A1D"/>
                </a:solidFill>
                <a:latin typeface="+mn-lt"/>
              </a:rPr>
              <a:t>Rue</a:t>
            </a:r>
            <a:r>
              <a:rPr lang="pt-BR" b="1" i="1" u="sng" dirty="0">
                <a:solidFill>
                  <a:srgbClr val="653A1D"/>
                </a:solidFill>
                <a:latin typeface="+mn-lt"/>
              </a:rPr>
              <a:t> </a:t>
            </a:r>
            <a:r>
              <a:rPr lang="pt-BR" b="1" i="1" u="sng" dirty="0" err="1">
                <a:solidFill>
                  <a:srgbClr val="653A1D"/>
                </a:solidFill>
                <a:latin typeface="+mn-lt"/>
              </a:rPr>
              <a:t>Mouffetard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 é remanescente de uma estrada romana. Mais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modernos nela,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são alguns edifícios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que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datam do século XII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...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Sua vitalidade remete a cenas da Idade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Média, principalmente com seu mercado ao ar livre. </a:t>
            </a:r>
            <a:endParaRPr lang="pt-BR" sz="1600" b="1" i="1" dirty="0">
              <a:solidFill>
                <a:srgbClr val="653A1D"/>
              </a:solidFill>
              <a:latin typeface="+mn-lt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785" y="387152"/>
            <a:ext cx="7757790" cy="5436000"/>
          </a:xfrm>
          <a:prstGeom prst="rect">
            <a:avLst/>
          </a:prstGeom>
          <a:ln w="79375" cmpd="tri">
            <a:solidFill>
              <a:srgbClr val="894D1B"/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3745506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000"/>
    </mc:Choice>
    <mc:Fallback xmlns="">
      <p:transition spd="slow" advTm="3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6000" fill="hold">
                                          <p:stCondLst>
                                            <p:cond delay="6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6000" fill="hold">
                                          <p:stCondLst>
                                            <p:cond delay="12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6000" fill="hold">
                                          <p:stCondLst>
                                            <p:cond delay="18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6000" fill="hold">
                                          <p:stCondLst>
                                            <p:cond delay="2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376" y="500040"/>
            <a:ext cx="8034036" cy="5544616"/>
          </a:xfrm>
          <a:prstGeom prst="rect">
            <a:avLst/>
          </a:prstGeom>
          <a:ln w="79375" cmpd="tri">
            <a:solidFill>
              <a:srgbClr val="894D1B"/>
            </a:solidFill>
            <a:miter lim="800000"/>
          </a:ln>
        </p:spPr>
      </p:pic>
      <p:sp>
        <p:nvSpPr>
          <p:cNvPr id="3" name="CaixaDeTexto 2"/>
          <p:cNvSpPr txBox="1"/>
          <p:nvPr/>
        </p:nvSpPr>
        <p:spPr>
          <a:xfrm>
            <a:off x="107504" y="6093296"/>
            <a:ext cx="878497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Admirável também na </a:t>
            </a:r>
            <a:r>
              <a:rPr lang="pt-BR" b="1" i="1" u="sng" dirty="0" err="1">
                <a:solidFill>
                  <a:srgbClr val="653A1D"/>
                </a:solidFill>
                <a:latin typeface="+mn-lt"/>
              </a:rPr>
              <a:t>Rue</a:t>
            </a:r>
            <a:r>
              <a:rPr lang="pt-BR" b="1" i="1" u="sng" dirty="0">
                <a:solidFill>
                  <a:srgbClr val="653A1D"/>
                </a:solidFill>
                <a:latin typeface="+mn-lt"/>
              </a:rPr>
              <a:t> </a:t>
            </a:r>
            <a:r>
              <a:rPr lang="pt-BR" b="1" i="1" u="sng" dirty="0" err="1">
                <a:solidFill>
                  <a:srgbClr val="653A1D"/>
                </a:solidFill>
                <a:latin typeface="+mn-lt"/>
              </a:rPr>
              <a:t>Mouffetard</a:t>
            </a:r>
            <a:r>
              <a:rPr lang="pt-BR" b="1" i="1" u="sng" dirty="0">
                <a:solidFill>
                  <a:srgbClr val="653A1D"/>
                </a:solidFill>
                <a:latin typeface="+mn-lt"/>
              </a:rPr>
              <a:t>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é o fato se encontrar ainda funcionando um realejo ambulante,  que desperta inocente euforia nas crianças e agradável nostalgia nos adultos... Ah, Paris! </a:t>
            </a:r>
            <a:endParaRPr lang="pt-BR" sz="1600" b="1" i="1" dirty="0">
              <a:solidFill>
                <a:srgbClr val="653A1D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75820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000"/>
    </mc:Choice>
    <mc:Fallback xmlns="">
      <p:transition spd="slow" advTm="2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395536" y="5805264"/>
            <a:ext cx="820891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>
                <a:solidFill>
                  <a:srgbClr val="653A1D"/>
                </a:solidFill>
                <a:latin typeface="+mn-lt"/>
              </a:rPr>
              <a:t>Também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no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século XII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deu-se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o início da construção do que hoje é o </a:t>
            </a:r>
            <a:r>
              <a:rPr lang="pt-BR" sz="1600" b="1" i="1" dirty="0" err="1">
                <a:solidFill>
                  <a:srgbClr val="653A1D"/>
                </a:solidFill>
                <a:latin typeface="+mn-lt"/>
              </a:rPr>
              <a:t>landmark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 central de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Paris –  o </a:t>
            </a:r>
            <a:r>
              <a:rPr lang="pt-BR" b="1" i="1" u="sng" dirty="0" smtClean="0">
                <a:solidFill>
                  <a:srgbClr val="653A1D"/>
                </a:solidFill>
                <a:latin typeface="+mn-lt"/>
              </a:rPr>
              <a:t>Museu do Louvre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, inaugurado como tal em 1793. Com uma afluência anual de mais de 8.000.000  pessoas aos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seus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60.600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m² de exposição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, é o museu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mais visitado do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mundo.</a:t>
            </a:r>
            <a:endParaRPr lang="pt-BR" sz="1600" b="1" i="1" dirty="0">
              <a:solidFill>
                <a:srgbClr val="653A1D"/>
              </a:solidFill>
              <a:latin typeface="+mn-lt"/>
            </a:endParaRPr>
          </a:p>
          <a:p>
            <a:r>
              <a:rPr lang="en-US" dirty="0" smtClean="0">
                <a:solidFill>
                  <a:srgbClr val="653A1D"/>
                </a:solidFill>
              </a:rPr>
              <a:t> </a:t>
            </a:r>
            <a:endParaRPr lang="pt-BR" dirty="0">
              <a:solidFill>
                <a:srgbClr val="653A1D"/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0608" y="414943"/>
            <a:ext cx="15074255" cy="5220000"/>
          </a:xfrm>
          <a:prstGeom prst="rect">
            <a:avLst/>
          </a:prstGeom>
          <a:ln w="79375" cmpd="tri">
            <a:solidFill>
              <a:srgbClr val="894D1B"/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2107060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000"/>
    </mc:Choice>
    <mc:Fallback xmlns="">
      <p:transition spd="slow" advTm="4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73056 0.01713 L -0.68246 0.00648 " pathEditMode="relative" rAng="0" ptsTypes="AA">
                                      <p:cBhvr>
                                        <p:cTn id="6" dur="3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0660" y="-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744" y="419522"/>
            <a:ext cx="8011938" cy="5447161"/>
          </a:xfrm>
          <a:prstGeom prst="rect">
            <a:avLst/>
          </a:prstGeom>
          <a:ln w="79375" cmpd="tri">
            <a:solidFill>
              <a:srgbClr val="894D1B"/>
            </a:solidFill>
            <a:miter lim="800000"/>
          </a:ln>
        </p:spPr>
      </p:pic>
      <p:sp>
        <p:nvSpPr>
          <p:cNvPr id="3" name="CaixaDeTexto 2"/>
          <p:cNvSpPr txBox="1"/>
          <p:nvPr/>
        </p:nvSpPr>
        <p:spPr>
          <a:xfrm>
            <a:off x="0" y="5862313"/>
            <a:ext cx="91440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u="sng" dirty="0">
                <a:solidFill>
                  <a:srgbClr val="653A1D"/>
                </a:solidFill>
                <a:latin typeface="+mn-lt"/>
              </a:rPr>
              <a:t>Apollo </a:t>
            </a:r>
            <a:r>
              <a:rPr lang="pt-BR" b="1" i="1" u="sng" dirty="0" err="1">
                <a:solidFill>
                  <a:srgbClr val="653A1D"/>
                </a:solidFill>
                <a:latin typeface="+mn-lt"/>
              </a:rPr>
              <a:t>Gallery</a:t>
            </a:r>
            <a:r>
              <a:rPr lang="pt-BR" b="1" i="1" dirty="0">
                <a:solidFill>
                  <a:srgbClr val="653A1D"/>
                </a:solidFill>
                <a:latin typeface="+mn-lt"/>
              </a:rPr>
              <a:t>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– Louvre -  trabalharam nela artistas como </a:t>
            </a:r>
            <a:r>
              <a:rPr lang="pt-BR" sz="1600" b="1" i="1" dirty="0" err="1" smtClean="0">
                <a:solidFill>
                  <a:srgbClr val="653A1D"/>
                </a:solidFill>
                <a:latin typeface="+mn-lt"/>
              </a:rPr>
              <a:t>Eugène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pt-BR" sz="1600" b="1" i="1" dirty="0" err="1">
                <a:solidFill>
                  <a:srgbClr val="653A1D"/>
                </a:solidFill>
                <a:latin typeface="+mn-lt"/>
              </a:rPr>
              <a:t>Delacroix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 e Charles Le </a:t>
            </a:r>
            <a:r>
              <a:rPr lang="pt-BR" sz="1600" b="1" i="1" dirty="0" err="1">
                <a:solidFill>
                  <a:srgbClr val="653A1D"/>
                </a:solidFill>
                <a:latin typeface="+mn-lt"/>
              </a:rPr>
              <a:t>Brun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.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Dedicada ao Rei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Sol, Louis XIV, aqui se encontram entre </a:t>
            </a:r>
            <a:r>
              <a:rPr lang="en-US" sz="1600" b="1" i="1" dirty="0" smtClean="0">
                <a:solidFill>
                  <a:srgbClr val="653A1D"/>
                </a:solidFill>
                <a:latin typeface="+mn-lt"/>
              </a:rPr>
              <a:t>outros </a:t>
            </a:r>
            <a:r>
              <a:rPr lang="en-US" sz="1600" b="1" i="1" dirty="0" err="1" smtClean="0">
                <a:solidFill>
                  <a:srgbClr val="653A1D"/>
                </a:solidFill>
                <a:latin typeface="+mn-lt"/>
              </a:rPr>
              <a:t>tesouros</a:t>
            </a:r>
            <a:r>
              <a:rPr lang="en-US" sz="1600" b="1" i="1" dirty="0" smtClean="0">
                <a:solidFill>
                  <a:srgbClr val="653A1D"/>
                </a:solidFill>
                <a:latin typeface="+mn-lt"/>
              </a:rPr>
              <a:t> o </a:t>
            </a:r>
            <a:r>
              <a:rPr lang="en-US" sz="1600" b="1" i="1" dirty="0" err="1">
                <a:solidFill>
                  <a:srgbClr val="653A1D"/>
                </a:solidFill>
                <a:latin typeface="+mn-lt"/>
              </a:rPr>
              <a:t>quadro</a:t>
            </a:r>
            <a:r>
              <a:rPr lang="en-US" sz="1600" b="1" i="1" dirty="0">
                <a:solidFill>
                  <a:srgbClr val="653A1D"/>
                </a:solidFill>
                <a:latin typeface="+mn-lt"/>
              </a:rPr>
              <a:t> da </a:t>
            </a:r>
            <a:r>
              <a:rPr lang="en-US" sz="1600" b="1" i="1" dirty="0" err="1">
                <a:solidFill>
                  <a:srgbClr val="653A1D"/>
                </a:solidFill>
                <a:latin typeface="+mn-lt"/>
              </a:rPr>
              <a:t>Coroação</a:t>
            </a:r>
            <a:r>
              <a:rPr lang="en-US" sz="1600" b="1" i="1" dirty="0">
                <a:solidFill>
                  <a:srgbClr val="653A1D"/>
                </a:solidFill>
                <a:latin typeface="+mn-lt"/>
              </a:rPr>
              <a:t> de Louis XIV, o </a:t>
            </a:r>
            <a:r>
              <a:rPr lang="en-US" sz="1600" b="1" i="1" dirty="0" err="1">
                <a:solidFill>
                  <a:srgbClr val="653A1D"/>
                </a:solidFill>
                <a:latin typeface="+mn-lt"/>
              </a:rPr>
              <a:t>cetro</a:t>
            </a:r>
            <a:r>
              <a:rPr lang="en-US" sz="1600" b="1" i="1" dirty="0">
                <a:solidFill>
                  <a:srgbClr val="653A1D"/>
                </a:solidFill>
                <a:latin typeface="+mn-lt"/>
              </a:rPr>
              <a:t> de Carlos </a:t>
            </a:r>
            <a:r>
              <a:rPr lang="en-US" sz="1600" b="1" i="1" dirty="0" smtClean="0">
                <a:solidFill>
                  <a:srgbClr val="653A1D"/>
                </a:solidFill>
                <a:latin typeface="+mn-lt"/>
              </a:rPr>
              <a:t>V e um </a:t>
            </a:r>
            <a:r>
              <a:rPr lang="en-US" sz="1600" b="1" i="1" dirty="0" err="1">
                <a:solidFill>
                  <a:srgbClr val="653A1D"/>
                </a:solidFill>
                <a:latin typeface="+mn-lt"/>
              </a:rPr>
              <a:t>vaso</a:t>
            </a:r>
            <a:r>
              <a:rPr lang="en-US" sz="1600" b="1" i="1" dirty="0">
                <a:solidFill>
                  <a:srgbClr val="653A1D"/>
                </a:solidFill>
                <a:latin typeface="+mn-lt"/>
              </a:rPr>
              <a:t> de </a:t>
            </a:r>
            <a:r>
              <a:rPr lang="en-US" sz="1600" b="1" i="1" dirty="0" err="1">
                <a:solidFill>
                  <a:srgbClr val="653A1D"/>
                </a:solidFill>
                <a:latin typeface="+mn-lt"/>
              </a:rPr>
              <a:t>pórfiro</a:t>
            </a:r>
            <a:r>
              <a:rPr lang="en-US" sz="1600" b="1" i="1" dirty="0">
                <a:solidFill>
                  <a:srgbClr val="653A1D"/>
                </a:solidFill>
                <a:latin typeface="+mn-lt"/>
              </a:rPr>
              <a:t> e </a:t>
            </a:r>
            <a:r>
              <a:rPr lang="en-US" sz="1600" b="1" i="1" dirty="0" err="1">
                <a:solidFill>
                  <a:srgbClr val="653A1D"/>
                </a:solidFill>
                <a:latin typeface="+mn-lt"/>
              </a:rPr>
              <a:t>ouro</a:t>
            </a:r>
            <a:r>
              <a:rPr lang="en-US" sz="1600" b="1" i="1" dirty="0">
                <a:solidFill>
                  <a:srgbClr val="653A1D"/>
                </a:solidFill>
                <a:latin typeface="+mn-lt"/>
              </a:rPr>
              <a:t> do </a:t>
            </a:r>
            <a:r>
              <a:rPr lang="en-US" sz="1600" b="1" i="1" dirty="0" err="1">
                <a:solidFill>
                  <a:srgbClr val="653A1D"/>
                </a:solidFill>
                <a:latin typeface="+mn-lt"/>
              </a:rPr>
              <a:t>século</a:t>
            </a:r>
            <a:r>
              <a:rPr lang="en-US" sz="1600" b="1" i="1" dirty="0">
                <a:solidFill>
                  <a:srgbClr val="653A1D"/>
                </a:solidFill>
                <a:latin typeface="+mn-lt"/>
              </a:rPr>
              <a:t> XII. </a:t>
            </a:r>
            <a:r>
              <a:rPr lang="en-US" sz="1600" b="1" i="1" dirty="0" err="1" smtClean="0">
                <a:solidFill>
                  <a:srgbClr val="653A1D"/>
                </a:solidFill>
                <a:latin typeface="+mn-lt"/>
              </a:rPr>
              <a:t>Restaurada</a:t>
            </a:r>
            <a:r>
              <a:rPr lang="en-US" sz="1600" b="1" i="1" dirty="0" smtClean="0">
                <a:solidFill>
                  <a:srgbClr val="653A1D"/>
                </a:solidFill>
                <a:latin typeface="+mn-lt"/>
              </a:rPr>
              <a:t>, </a:t>
            </a:r>
            <a:r>
              <a:rPr lang="en-US" sz="1600" b="1" i="1" dirty="0" err="1" smtClean="0">
                <a:solidFill>
                  <a:srgbClr val="653A1D"/>
                </a:solidFill>
                <a:latin typeface="+mn-lt"/>
              </a:rPr>
              <a:t>foi</a:t>
            </a:r>
            <a:r>
              <a:rPr lang="en-US" sz="1600" b="1" i="1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en-US" sz="1600" b="1" i="1" dirty="0" err="1" smtClean="0">
                <a:solidFill>
                  <a:srgbClr val="653A1D"/>
                </a:solidFill>
                <a:latin typeface="+mn-lt"/>
              </a:rPr>
              <a:t>reaberta</a:t>
            </a:r>
            <a:r>
              <a:rPr lang="en-US" sz="1600" b="1" i="1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en-US" sz="1600" b="1" i="1" dirty="0" err="1" smtClean="0">
                <a:solidFill>
                  <a:srgbClr val="653A1D"/>
                </a:solidFill>
                <a:latin typeface="+mn-lt"/>
              </a:rPr>
              <a:t>em</a:t>
            </a:r>
            <a:r>
              <a:rPr lang="en-US" sz="1600" b="1" i="1" dirty="0" smtClean="0">
                <a:solidFill>
                  <a:srgbClr val="653A1D"/>
                </a:solidFill>
                <a:latin typeface="+mn-lt"/>
              </a:rPr>
              <a:t> 2004.</a:t>
            </a:r>
            <a:endParaRPr lang="en-US" sz="1600" b="1" i="1" dirty="0">
              <a:solidFill>
                <a:srgbClr val="653A1D"/>
              </a:solidFill>
              <a:latin typeface="+mn-lt"/>
            </a:endParaRPr>
          </a:p>
          <a:p>
            <a:r>
              <a:rPr lang="pt-BR" sz="1600" b="1" i="1" dirty="0">
                <a:solidFill>
                  <a:srgbClr val="653A1D"/>
                </a:solidFill>
                <a:latin typeface="+mn-lt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3449360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6000">
        <p:split orient="vert"/>
      </p:transition>
    </mc:Choice>
    <mc:Fallback xmlns="">
      <p:transition spd="slow" advTm="3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79512" y="1556792"/>
            <a:ext cx="2376264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i="1" dirty="0">
                <a:solidFill>
                  <a:srgbClr val="653A1D"/>
                </a:solidFill>
                <a:latin typeface="+mn-lt"/>
              </a:rPr>
              <a:t>Como Museu, o </a:t>
            </a:r>
            <a:r>
              <a:rPr lang="pt-BR" b="1" i="1" u="sng" dirty="0">
                <a:solidFill>
                  <a:srgbClr val="653A1D"/>
                </a:solidFill>
                <a:latin typeface="+mn-lt"/>
              </a:rPr>
              <a:t>Louvre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 expõe cerca de </a:t>
            </a:r>
            <a:r>
              <a:rPr lang="en-US" sz="1600" b="1" i="1" dirty="0">
                <a:solidFill>
                  <a:srgbClr val="653A1D"/>
                </a:solidFill>
                <a:latin typeface="+mn-lt"/>
              </a:rPr>
              <a:t>35.000 </a:t>
            </a:r>
            <a:r>
              <a:rPr lang="en-US" sz="1600" b="1" i="1" dirty="0" err="1" smtClean="0">
                <a:solidFill>
                  <a:srgbClr val="653A1D"/>
                </a:solidFill>
                <a:latin typeface="+mn-lt"/>
              </a:rPr>
              <a:t>objetos</a:t>
            </a:r>
            <a:r>
              <a:rPr lang="en-US" sz="1600" b="1" i="1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en-US" sz="1600" b="1" i="1" dirty="0">
                <a:solidFill>
                  <a:srgbClr val="653A1D"/>
                </a:solidFill>
                <a:latin typeface="+mn-lt"/>
              </a:rPr>
              <a:t>da </a:t>
            </a:r>
            <a:r>
              <a:rPr lang="en-US" sz="1600" b="1" i="1" dirty="0" err="1">
                <a:solidFill>
                  <a:srgbClr val="653A1D"/>
                </a:solidFill>
                <a:latin typeface="+mn-lt"/>
              </a:rPr>
              <a:t>Pré-História</a:t>
            </a:r>
            <a:r>
              <a:rPr lang="en-US" sz="1600" b="1" i="1" dirty="0">
                <a:solidFill>
                  <a:srgbClr val="653A1D"/>
                </a:solidFill>
                <a:latin typeface="+mn-lt"/>
              </a:rPr>
              <a:t> </a:t>
            </a:r>
            <a:r>
              <a:rPr lang="en-US" sz="1600" b="1" i="1" dirty="0" err="1">
                <a:solidFill>
                  <a:srgbClr val="653A1D"/>
                </a:solidFill>
                <a:latin typeface="+mn-lt"/>
              </a:rPr>
              <a:t>até</a:t>
            </a:r>
            <a:r>
              <a:rPr lang="en-US" sz="1600" b="1" i="1" dirty="0">
                <a:solidFill>
                  <a:srgbClr val="653A1D"/>
                </a:solidFill>
                <a:latin typeface="+mn-lt"/>
              </a:rPr>
              <a:t> o </a:t>
            </a:r>
            <a:r>
              <a:rPr lang="en-US" sz="1600" b="1" i="1" dirty="0" err="1">
                <a:solidFill>
                  <a:srgbClr val="653A1D"/>
                </a:solidFill>
                <a:latin typeface="+mn-lt"/>
              </a:rPr>
              <a:t>século</a:t>
            </a:r>
            <a:r>
              <a:rPr lang="en-US" sz="1600" b="1" i="1" dirty="0">
                <a:solidFill>
                  <a:srgbClr val="653A1D"/>
                </a:solidFill>
                <a:latin typeface="+mn-lt"/>
              </a:rPr>
              <a:t> </a:t>
            </a:r>
            <a:r>
              <a:rPr lang="en-US" sz="1600" b="1" i="1" dirty="0" smtClean="0">
                <a:solidFill>
                  <a:srgbClr val="653A1D"/>
                </a:solidFill>
                <a:latin typeface="+mn-lt"/>
              </a:rPr>
              <a:t>XXI; </a:t>
            </a:r>
            <a:r>
              <a:rPr lang="en-US" sz="1600" b="1" i="1" dirty="0" err="1" smtClean="0">
                <a:solidFill>
                  <a:srgbClr val="653A1D"/>
                </a:solidFill>
                <a:latin typeface="+mn-lt"/>
              </a:rPr>
              <a:t>como</a:t>
            </a:r>
            <a:r>
              <a:rPr lang="en-US" sz="1600" b="1" i="1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en-US" sz="1600" b="1" i="1" dirty="0" err="1" smtClean="0">
                <a:solidFill>
                  <a:srgbClr val="653A1D"/>
                </a:solidFill>
                <a:latin typeface="+mn-lt"/>
              </a:rPr>
              <a:t>monumento</a:t>
            </a:r>
            <a:r>
              <a:rPr lang="en-US" sz="1600" b="1" i="1" dirty="0" smtClean="0">
                <a:solidFill>
                  <a:srgbClr val="653A1D"/>
                </a:solidFill>
                <a:latin typeface="+mn-lt"/>
              </a:rPr>
              <a:t> da </a:t>
            </a:r>
            <a:r>
              <a:rPr lang="en-US" sz="1600" b="1" i="1" dirty="0" err="1" smtClean="0">
                <a:solidFill>
                  <a:srgbClr val="653A1D"/>
                </a:solidFill>
                <a:latin typeface="+mn-lt"/>
              </a:rPr>
              <a:t>história</a:t>
            </a:r>
            <a:r>
              <a:rPr lang="en-US" sz="1600" b="1" i="1" dirty="0" smtClean="0">
                <a:solidFill>
                  <a:srgbClr val="653A1D"/>
                </a:solidFill>
                <a:latin typeface="+mn-lt"/>
              </a:rPr>
              <a:t> da </a:t>
            </a:r>
            <a:r>
              <a:rPr lang="en-US" sz="1600" b="1" i="1" dirty="0" err="1" smtClean="0">
                <a:solidFill>
                  <a:srgbClr val="653A1D"/>
                </a:solidFill>
                <a:latin typeface="+mn-lt"/>
              </a:rPr>
              <a:t>França</a:t>
            </a:r>
            <a:r>
              <a:rPr lang="en-US" sz="1600" b="1" i="1" dirty="0" smtClean="0">
                <a:solidFill>
                  <a:srgbClr val="653A1D"/>
                </a:solidFill>
                <a:latin typeface="+mn-lt"/>
              </a:rPr>
              <a:t>, </a:t>
            </a:r>
            <a:r>
              <a:rPr lang="en-US" sz="1600" b="1" i="1" dirty="0" err="1" smtClean="0">
                <a:solidFill>
                  <a:srgbClr val="653A1D"/>
                </a:solidFill>
                <a:latin typeface="+mn-lt"/>
              </a:rPr>
              <a:t>ostenta</a:t>
            </a:r>
            <a:r>
              <a:rPr lang="en-US" sz="1600" b="1" i="1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en-US" sz="1600" b="1" i="1" dirty="0" err="1" smtClean="0">
                <a:solidFill>
                  <a:srgbClr val="653A1D"/>
                </a:solidFill>
                <a:latin typeface="+mn-lt"/>
              </a:rPr>
              <a:t>inúmeros</a:t>
            </a:r>
            <a:r>
              <a:rPr lang="en-US" sz="1600" b="1" i="1" dirty="0" smtClean="0">
                <a:solidFill>
                  <a:srgbClr val="653A1D"/>
                </a:solidFill>
                <a:latin typeface="+mn-lt"/>
              </a:rPr>
              <a:t> e </a:t>
            </a:r>
            <a:r>
              <a:rPr lang="en-US" sz="1600" b="1" i="1" dirty="0" err="1" smtClean="0">
                <a:solidFill>
                  <a:srgbClr val="653A1D"/>
                </a:solidFill>
                <a:latin typeface="+mn-lt"/>
              </a:rPr>
              <a:t>valiosos</a:t>
            </a:r>
            <a:r>
              <a:rPr lang="en-US" sz="1600" b="1" i="1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en-US" sz="1600" b="1" i="1" dirty="0" err="1" smtClean="0">
                <a:solidFill>
                  <a:srgbClr val="653A1D"/>
                </a:solidFill>
                <a:latin typeface="+mn-lt"/>
              </a:rPr>
              <a:t>detalhes</a:t>
            </a:r>
            <a:r>
              <a:rPr lang="en-US" sz="1600" b="1" i="1" dirty="0" smtClean="0">
                <a:solidFill>
                  <a:srgbClr val="653A1D"/>
                </a:solidFill>
                <a:latin typeface="+mn-lt"/>
              </a:rPr>
              <a:t>, </a:t>
            </a:r>
            <a:r>
              <a:rPr lang="en-US" sz="1600" b="1" i="1" dirty="0" err="1" smtClean="0">
                <a:solidFill>
                  <a:srgbClr val="653A1D"/>
                </a:solidFill>
                <a:latin typeface="+mn-lt"/>
              </a:rPr>
              <a:t>desde</a:t>
            </a:r>
            <a:r>
              <a:rPr lang="en-US" sz="1600" b="1" i="1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en-US" sz="1600" b="1" i="1" dirty="0" err="1" smtClean="0">
                <a:solidFill>
                  <a:srgbClr val="653A1D"/>
                </a:solidFill>
                <a:latin typeface="+mn-lt"/>
              </a:rPr>
              <a:t>sua</a:t>
            </a:r>
            <a:r>
              <a:rPr lang="en-US" sz="1600" b="1" i="1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en-US" sz="1600" b="1" i="1" dirty="0" err="1" smtClean="0">
                <a:solidFill>
                  <a:srgbClr val="653A1D"/>
                </a:solidFill>
                <a:latin typeface="+mn-lt"/>
              </a:rPr>
              <a:t>dimensão</a:t>
            </a:r>
            <a:r>
              <a:rPr lang="en-US" sz="1600" b="1" i="1" dirty="0" smtClean="0">
                <a:solidFill>
                  <a:srgbClr val="653A1D"/>
                </a:solidFill>
                <a:latin typeface="+mn-lt"/>
              </a:rPr>
              <a:t> colossal </a:t>
            </a:r>
            <a:r>
              <a:rPr lang="en-US" sz="1600" b="1" i="1" dirty="0" err="1" smtClean="0">
                <a:solidFill>
                  <a:srgbClr val="653A1D"/>
                </a:solidFill>
                <a:latin typeface="+mn-lt"/>
              </a:rPr>
              <a:t>como</a:t>
            </a:r>
            <a:r>
              <a:rPr lang="en-US" sz="1600" b="1" i="1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en-US" sz="1600" b="1" i="1" dirty="0" err="1" smtClean="0">
                <a:solidFill>
                  <a:srgbClr val="653A1D"/>
                </a:solidFill>
                <a:latin typeface="+mn-lt"/>
              </a:rPr>
              <a:t>palácio</a:t>
            </a:r>
            <a:r>
              <a:rPr lang="en-US" sz="1600" b="1" i="1" dirty="0" smtClean="0">
                <a:solidFill>
                  <a:srgbClr val="653A1D"/>
                </a:solidFill>
                <a:latin typeface="+mn-lt"/>
              </a:rPr>
              <a:t>, </a:t>
            </a:r>
            <a:r>
              <a:rPr lang="en-US" sz="1600" b="1" i="1" dirty="0" err="1" smtClean="0">
                <a:solidFill>
                  <a:srgbClr val="653A1D"/>
                </a:solidFill>
                <a:latin typeface="+mn-lt"/>
              </a:rPr>
              <a:t>esculturas</a:t>
            </a:r>
            <a:r>
              <a:rPr lang="en-US" sz="1600" b="1" i="1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en-US" sz="1600" b="1" i="1" dirty="0" err="1" smtClean="0">
                <a:solidFill>
                  <a:srgbClr val="653A1D"/>
                </a:solidFill>
                <a:latin typeface="+mn-lt"/>
              </a:rPr>
              <a:t>que</a:t>
            </a:r>
            <a:r>
              <a:rPr lang="en-US" sz="1600" b="1" i="1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en-US" sz="1600" b="1" i="1" dirty="0" err="1" smtClean="0">
                <a:solidFill>
                  <a:srgbClr val="653A1D"/>
                </a:solidFill>
                <a:latin typeface="+mn-lt"/>
              </a:rPr>
              <a:t>decoram</a:t>
            </a:r>
            <a:r>
              <a:rPr lang="en-US" sz="1600" b="1" i="1" dirty="0" smtClean="0">
                <a:solidFill>
                  <a:srgbClr val="653A1D"/>
                </a:solidFill>
                <a:latin typeface="+mn-lt"/>
              </a:rPr>
              <a:t> as </a:t>
            </a:r>
            <a:r>
              <a:rPr lang="en-US" sz="1600" b="1" i="1" dirty="0" err="1" smtClean="0">
                <a:solidFill>
                  <a:srgbClr val="653A1D"/>
                </a:solidFill>
                <a:latin typeface="+mn-lt"/>
              </a:rPr>
              <a:t>fachadas</a:t>
            </a:r>
            <a:r>
              <a:rPr lang="en-US" sz="1600" b="1" i="1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en-US" sz="1600" b="1" i="1" dirty="0" err="1" smtClean="0">
                <a:solidFill>
                  <a:srgbClr val="653A1D"/>
                </a:solidFill>
                <a:latin typeface="+mn-lt"/>
              </a:rPr>
              <a:t>todas</a:t>
            </a:r>
            <a:r>
              <a:rPr lang="en-US" sz="1600" b="1" i="1" dirty="0" smtClean="0">
                <a:solidFill>
                  <a:srgbClr val="653A1D"/>
                </a:solidFill>
                <a:latin typeface="+mn-lt"/>
              </a:rPr>
              <a:t>, </a:t>
            </a:r>
            <a:r>
              <a:rPr lang="en-US" sz="1600" b="1" i="1" dirty="0" err="1" smtClean="0">
                <a:solidFill>
                  <a:srgbClr val="653A1D"/>
                </a:solidFill>
                <a:latin typeface="+mn-lt"/>
              </a:rPr>
              <a:t>bem</a:t>
            </a:r>
            <a:r>
              <a:rPr lang="en-US" sz="1600" b="1" i="1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en-US" sz="1600" b="1" i="1" dirty="0" err="1" smtClean="0">
                <a:solidFill>
                  <a:srgbClr val="653A1D"/>
                </a:solidFill>
                <a:latin typeface="+mn-lt"/>
              </a:rPr>
              <a:t>assim</a:t>
            </a:r>
            <a:r>
              <a:rPr lang="en-US" sz="1600" b="1" i="1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en-US" sz="1600" b="1" i="1" dirty="0" err="1" smtClean="0">
                <a:solidFill>
                  <a:srgbClr val="653A1D"/>
                </a:solidFill>
                <a:latin typeface="+mn-lt"/>
              </a:rPr>
              <a:t>como</a:t>
            </a:r>
            <a:r>
              <a:rPr lang="en-US" sz="1600" b="1" i="1" dirty="0" smtClean="0">
                <a:solidFill>
                  <a:srgbClr val="653A1D"/>
                </a:solidFill>
                <a:latin typeface="+mn-lt"/>
              </a:rPr>
              <a:t> o </a:t>
            </a:r>
            <a:r>
              <a:rPr lang="en-US" sz="1600" b="1" i="1" dirty="0" err="1" smtClean="0">
                <a:solidFill>
                  <a:srgbClr val="653A1D"/>
                </a:solidFill>
                <a:latin typeface="+mn-lt"/>
              </a:rPr>
              <a:t>acabamento</a:t>
            </a:r>
            <a:r>
              <a:rPr lang="en-US" sz="1600" b="1" i="1" dirty="0" smtClean="0">
                <a:solidFill>
                  <a:srgbClr val="653A1D"/>
                </a:solidFill>
                <a:latin typeface="+mn-lt"/>
              </a:rPr>
              <a:t> de </a:t>
            </a:r>
            <a:r>
              <a:rPr lang="en-US" sz="1600" b="1" i="1" dirty="0" err="1" smtClean="0">
                <a:solidFill>
                  <a:srgbClr val="653A1D"/>
                </a:solidFill>
                <a:latin typeface="+mn-lt"/>
              </a:rPr>
              <a:t>cada</a:t>
            </a:r>
            <a:r>
              <a:rPr lang="en-US" sz="1600" b="1" i="1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en-US" sz="1600" b="1" i="1" dirty="0" err="1" smtClean="0">
                <a:solidFill>
                  <a:srgbClr val="653A1D"/>
                </a:solidFill>
                <a:latin typeface="+mn-lt"/>
              </a:rPr>
              <a:t>centímetro</a:t>
            </a:r>
            <a:r>
              <a:rPr lang="en-US" sz="1600" b="1" i="1" dirty="0" smtClean="0">
                <a:solidFill>
                  <a:srgbClr val="653A1D"/>
                </a:solidFill>
                <a:latin typeface="+mn-lt"/>
              </a:rPr>
              <a:t> de </a:t>
            </a:r>
            <a:r>
              <a:rPr lang="en-US" sz="1600" b="1" i="1" dirty="0" err="1" smtClean="0">
                <a:solidFill>
                  <a:srgbClr val="653A1D"/>
                </a:solidFill>
                <a:latin typeface="+mn-lt"/>
              </a:rPr>
              <a:t>seu</a:t>
            </a:r>
            <a:r>
              <a:rPr lang="en-US" sz="1600" b="1" i="1" dirty="0" smtClean="0">
                <a:solidFill>
                  <a:srgbClr val="653A1D"/>
                </a:solidFill>
                <a:latin typeface="+mn-lt"/>
              </a:rPr>
              <a:t> exterior </a:t>
            </a:r>
            <a:r>
              <a:rPr lang="en-US" sz="1600" b="1" i="1" dirty="0" err="1" smtClean="0">
                <a:solidFill>
                  <a:srgbClr val="653A1D"/>
                </a:solidFill>
                <a:latin typeface="+mn-lt"/>
              </a:rPr>
              <a:t>que</a:t>
            </a:r>
            <a:r>
              <a:rPr lang="en-US" sz="1600" b="1" i="1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en-US" sz="1600" b="1" i="1" dirty="0" err="1" smtClean="0">
                <a:solidFill>
                  <a:srgbClr val="653A1D"/>
                </a:solidFill>
                <a:latin typeface="+mn-lt"/>
              </a:rPr>
              <a:t>mais</a:t>
            </a:r>
            <a:r>
              <a:rPr lang="en-US" sz="1600" b="1" i="1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en-US" sz="1600" b="1" i="1" dirty="0" err="1" smtClean="0">
                <a:solidFill>
                  <a:srgbClr val="653A1D"/>
                </a:solidFill>
                <a:latin typeface="+mn-lt"/>
              </a:rPr>
              <a:t>lembra</a:t>
            </a:r>
            <a:r>
              <a:rPr lang="en-US" sz="1600" b="1" i="1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en-US" sz="1600" b="1" i="1" dirty="0" err="1" smtClean="0">
                <a:solidFill>
                  <a:srgbClr val="653A1D"/>
                </a:solidFill>
                <a:latin typeface="+mn-lt"/>
              </a:rPr>
              <a:t>uma</a:t>
            </a:r>
            <a:r>
              <a:rPr lang="en-US" sz="1600" b="1" i="1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en-US" sz="1600" b="1" i="1" dirty="0" err="1" smtClean="0">
                <a:solidFill>
                  <a:srgbClr val="653A1D"/>
                </a:solidFill>
                <a:latin typeface="+mn-lt"/>
              </a:rPr>
              <a:t>filigrana</a:t>
            </a:r>
            <a:r>
              <a:rPr lang="en-US" sz="1600" b="1" i="1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en-US" sz="1600" b="1" i="1" dirty="0" err="1" smtClean="0">
                <a:solidFill>
                  <a:srgbClr val="653A1D"/>
                </a:solidFill>
                <a:latin typeface="+mn-lt"/>
              </a:rPr>
              <a:t>em</a:t>
            </a:r>
            <a:r>
              <a:rPr lang="en-US" sz="1600" b="1" i="1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en-US" sz="1600" b="1" i="1" dirty="0" err="1" smtClean="0">
                <a:solidFill>
                  <a:srgbClr val="653A1D"/>
                </a:solidFill>
                <a:latin typeface="+mn-lt"/>
              </a:rPr>
              <a:t>cimento</a:t>
            </a:r>
            <a:r>
              <a:rPr lang="en-US" sz="1600" b="1" i="1" dirty="0" smtClean="0">
                <a:solidFill>
                  <a:srgbClr val="653A1D"/>
                </a:solidFill>
                <a:latin typeface="+mn-lt"/>
              </a:rPr>
              <a:t>...</a:t>
            </a:r>
            <a:endParaRPr lang="pt-BR" sz="1600" b="1" i="1" dirty="0">
              <a:solidFill>
                <a:srgbClr val="653A1D"/>
              </a:solidFill>
              <a:latin typeface="+mn-lt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8114" y="548680"/>
            <a:ext cx="6314366" cy="5688000"/>
          </a:xfrm>
          <a:prstGeom prst="rect">
            <a:avLst/>
          </a:prstGeom>
          <a:ln w="79375" cmpd="tri">
            <a:solidFill>
              <a:srgbClr val="894D1B"/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412836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000"/>
    </mc:Choice>
    <mc:Fallback xmlns="">
      <p:transition spd="slow" advTm="3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199390" y="5878301"/>
            <a:ext cx="878497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i="1" dirty="0">
                <a:solidFill>
                  <a:srgbClr val="653A1D"/>
                </a:solidFill>
                <a:latin typeface="+mn-lt"/>
              </a:rPr>
              <a:t>« </a:t>
            </a:r>
            <a:r>
              <a:rPr lang="fr-FR" b="1" i="1" u="sng" dirty="0">
                <a:solidFill>
                  <a:srgbClr val="653A1D"/>
                </a:solidFill>
                <a:latin typeface="+mn-lt"/>
              </a:rPr>
              <a:t>Les Tuileries</a:t>
            </a:r>
            <a:r>
              <a:rPr lang="fr-FR" sz="1600" b="1" i="1" dirty="0">
                <a:solidFill>
                  <a:srgbClr val="653A1D"/>
                </a:solidFill>
                <a:latin typeface="+mn-lt"/>
              </a:rPr>
              <a:t> » </a:t>
            </a:r>
            <a:r>
              <a:rPr lang="fr-FR" sz="1600" b="1" i="1" dirty="0" smtClean="0">
                <a:solidFill>
                  <a:srgbClr val="653A1D"/>
                </a:solidFill>
                <a:latin typeface="+mn-lt"/>
              </a:rPr>
              <a:t>situa-se entre o Louvre, a rua Rivoli, a Place de La Concorde e o rio Sena. Além de lugar aprazível para descanso, tomar sol, conversar, apreciar belas esculturas de artistas famosos, dá vista para o Obelisco da Place de La Concorde e até – mais adiante - do Arco do Triunfo do Carrossel. </a:t>
            </a:r>
          </a:p>
          <a:p>
            <a:endParaRPr lang="pt-BR" sz="1600" b="1" i="1" dirty="0">
              <a:solidFill>
                <a:srgbClr val="653A1D"/>
              </a:solidFill>
              <a:latin typeface="+mn-lt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5981" y="448365"/>
            <a:ext cx="7795792" cy="5364000"/>
          </a:xfrm>
          <a:prstGeom prst="rect">
            <a:avLst/>
          </a:prstGeom>
          <a:ln w="79375" cmpd="tri">
            <a:solidFill>
              <a:srgbClr val="894D1B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8127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0"/>
    </mc:Choice>
    <mc:Fallback xmlns="">
      <p:transition spd="slow" advTm="3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79512" y="5801698"/>
            <a:ext cx="878497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/>
              <a:t> </a:t>
            </a:r>
            <a:r>
              <a:rPr lang="pt-BR" sz="2000" dirty="0"/>
              <a:t> </a:t>
            </a:r>
            <a:r>
              <a:rPr lang="pt-BR" b="1" i="1" u="sng" dirty="0">
                <a:solidFill>
                  <a:srgbClr val="653A1D"/>
                </a:solidFill>
                <a:latin typeface="+mn-lt"/>
              </a:rPr>
              <a:t>Arco do Triunfo do Carrossel</a:t>
            </a:r>
            <a:r>
              <a:rPr lang="pt-BR" b="1" i="1" dirty="0">
                <a:solidFill>
                  <a:srgbClr val="653A1D"/>
                </a:solidFill>
                <a:latin typeface="+mn-lt"/>
              </a:rPr>
              <a:t>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– (de frente) - 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é um monumento datando de 1809, construído por Napoleão I (Napoleão Bonaparte). Existem entradas sobre cada uma de suas quatro faces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.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Localiza-se na Praça do Carrossel,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no Jardim das </a:t>
            </a:r>
            <a:r>
              <a:rPr lang="pt-BR" sz="1600" b="1" i="1" dirty="0" err="1" smtClean="0">
                <a:solidFill>
                  <a:srgbClr val="653A1D"/>
                </a:solidFill>
                <a:latin typeface="+mn-lt"/>
              </a:rPr>
              <a:t>Tuileries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, à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oeste do Museu do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Louvre.</a:t>
            </a:r>
            <a:endParaRPr lang="pt-BR" sz="1600" b="1" i="1" dirty="0">
              <a:solidFill>
                <a:srgbClr val="653A1D"/>
              </a:solidFill>
              <a:latin typeface="+mn-lt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910" y="407740"/>
            <a:ext cx="7588338" cy="5400000"/>
          </a:xfrm>
          <a:prstGeom prst="rect">
            <a:avLst/>
          </a:prstGeom>
          <a:ln w="79375" cmpd="tri">
            <a:solidFill>
              <a:srgbClr val="894D1B"/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3583040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30000">
        <p:wipe dir="u"/>
      </p:transition>
    </mc:Choice>
    <mc:Fallback xmlns="">
      <p:transition spd="slow" advTm="30000">
        <p:wipe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79512" y="6023029"/>
            <a:ext cx="87849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/>
              <a:t> </a:t>
            </a:r>
            <a:r>
              <a:rPr lang="pt-BR" sz="2000" dirty="0">
                <a:solidFill>
                  <a:srgbClr val="653A1D"/>
                </a:solidFill>
              </a:rPr>
              <a:t> </a:t>
            </a:r>
            <a:r>
              <a:rPr lang="pt-BR" b="1" i="1" u="sng" dirty="0">
                <a:solidFill>
                  <a:srgbClr val="653A1D"/>
                </a:solidFill>
                <a:latin typeface="+mn-lt"/>
              </a:rPr>
              <a:t>Arco do Triunfo do Carrossel</a:t>
            </a:r>
            <a:r>
              <a:rPr lang="pt-BR" b="1" i="1" dirty="0">
                <a:solidFill>
                  <a:srgbClr val="653A1D"/>
                </a:solidFill>
                <a:latin typeface="+mn-lt"/>
              </a:rPr>
              <a:t>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– (do lado inverso)  pode-se admirar também sua arquitetura, bem assim o quanto está inserido no estilo do Palácio que hoje é o Museu do Louvre.</a:t>
            </a:r>
            <a:endParaRPr lang="pt-BR" sz="1600" b="1" i="1" dirty="0">
              <a:solidFill>
                <a:srgbClr val="653A1D"/>
              </a:solidFill>
              <a:latin typeface="+mn-lt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146" y="407739"/>
            <a:ext cx="8103707" cy="5615289"/>
          </a:xfrm>
          <a:prstGeom prst="rect">
            <a:avLst/>
          </a:prstGeom>
          <a:ln w="79375" cmpd="tri">
            <a:solidFill>
              <a:srgbClr val="894D1B"/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3867298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1000">
        <p14:switch dir="r"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816" y="424547"/>
            <a:ext cx="7816616" cy="5400000"/>
          </a:xfrm>
          <a:prstGeom prst="rect">
            <a:avLst/>
          </a:prstGeom>
          <a:ln w="79375" cmpd="tri">
            <a:solidFill>
              <a:srgbClr val="894D1B"/>
            </a:solidFill>
            <a:miter lim="800000"/>
          </a:ln>
        </p:spPr>
      </p:pic>
      <p:sp>
        <p:nvSpPr>
          <p:cNvPr id="3" name="CaixaDeTexto 2"/>
          <p:cNvSpPr txBox="1"/>
          <p:nvPr/>
        </p:nvSpPr>
        <p:spPr>
          <a:xfrm>
            <a:off x="683568" y="5830012"/>
            <a:ext cx="777686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u="sng" dirty="0" err="1">
                <a:solidFill>
                  <a:srgbClr val="653A1D"/>
                </a:solidFill>
                <a:latin typeface="+mn-lt"/>
              </a:rPr>
              <a:t>Musée</a:t>
            </a:r>
            <a:r>
              <a:rPr lang="pt-BR" b="1" i="1" u="sng" dirty="0">
                <a:solidFill>
                  <a:srgbClr val="653A1D"/>
                </a:solidFill>
                <a:latin typeface="+mn-lt"/>
              </a:rPr>
              <a:t> D’</a:t>
            </a:r>
            <a:r>
              <a:rPr lang="pt-BR" b="1" i="1" u="sng" dirty="0" err="1">
                <a:solidFill>
                  <a:srgbClr val="653A1D"/>
                </a:solidFill>
                <a:latin typeface="+mn-lt"/>
              </a:rPr>
              <a:t>Orsay</a:t>
            </a:r>
            <a:r>
              <a:rPr lang="pt-BR" b="1" i="1" dirty="0">
                <a:solidFill>
                  <a:srgbClr val="653A1D"/>
                </a:solidFill>
                <a:latin typeface="+mn-lt"/>
              </a:rPr>
              <a:t>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– 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O edifício que atualmente alberga o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museu era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originalmente uma estação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ferroviária – Gare d’</a:t>
            </a:r>
            <a:r>
              <a:rPr lang="pt-BR" sz="1600" b="1" i="1" dirty="0" err="1" smtClean="0">
                <a:solidFill>
                  <a:srgbClr val="653A1D"/>
                </a:solidFill>
                <a:latin typeface="+mn-lt"/>
              </a:rPr>
              <a:t>Orsay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 – construída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para o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“</a:t>
            </a:r>
            <a:r>
              <a:rPr lang="pt-BR" sz="1600" b="1" i="1" dirty="0" err="1" smtClean="0">
                <a:solidFill>
                  <a:srgbClr val="653A1D"/>
                </a:solidFill>
                <a:latin typeface="+mn-lt"/>
              </a:rPr>
              <a:t>Chemin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de </a:t>
            </a:r>
            <a:r>
              <a:rPr lang="pt-BR" sz="1600" b="1" i="1" dirty="0" err="1" smtClean="0">
                <a:solidFill>
                  <a:srgbClr val="653A1D"/>
                </a:solidFill>
                <a:latin typeface="+mn-lt"/>
              </a:rPr>
              <a:t>Fer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”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de Paris à Orléans, no local onde havia um antigo palácio administrativo, o </a:t>
            </a:r>
            <a:r>
              <a:rPr lang="pt-BR" sz="1600" b="1" i="1" dirty="0" err="1">
                <a:solidFill>
                  <a:srgbClr val="653A1D"/>
                </a:solidFill>
                <a:latin typeface="+mn-lt"/>
              </a:rPr>
              <a:t>Palais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 d'</a:t>
            </a:r>
            <a:r>
              <a:rPr lang="pt-BR" sz="1600" b="1" i="1" dirty="0" err="1">
                <a:solidFill>
                  <a:srgbClr val="653A1D"/>
                </a:solidFill>
                <a:latin typeface="+mn-lt"/>
              </a:rPr>
              <a:t>Orsay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.  </a:t>
            </a:r>
          </a:p>
        </p:txBody>
      </p:sp>
    </p:spTree>
    <p:extLst>
      <p:ext uri="{BB962C8B-B14F-4D97-AF65-F5344CB8AC3E}">
        <p14:creationId xmlns:p14="http://schemas.microsoft.com/office/powerpoint/2010/main" val="3962092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30000">
        <p:fade/>
      </p:transition>
    </mc:Choice>
    <mc:Fallback xmlns="">
      <p:transition spd="slow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636" y="414789"/>
            <a:ext cx="8265306" cy="5400000"/>
          </a:xfrm>
          <a:prstGeom prst="rect">
            <a:avLst/>
          </a:prstGeom>
          <a:ln w="79375" cmpd="tri">
            <a:solidFill>
              <a:srgbClr val="894D1B"/>
            </a:solidFill>
            <a:miter lim="800000"/>
          </a:ln>
        </p:spPr>
      </p:pic>
      <p:sp>
        <p:nvSpPr>
          <p:cNvPr id="3" name="CaixaDeTexto 2"/>
          <p:cNvSpPr txBox="1"/>
          <p:nvPr/>
        </p:nvSpPr>
        <p:spPr>
          <a:xfrm>
            <a:off x="107504" y="5805264"/>
            <a:ext cx="885698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u="sng" dirty="0" err="1" smtClean="0">
                <a:solidFill>
                  <a:srgbClr val="653A1D"/>
                </a:solidFill>
                <a:latin typeface="+mn-lt"/>
              </a:rPr>
              <a:t>Musée</a:t>
            </a:r>
            <a:r>
              <a:rPr lang="pt-BR" b="1" i="1" u="sng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pt-BR" b="1" i="1" u="sng" dirty="0">
                <a:solidFill>
                  <a:srgbClr val="653A1D"/>
                </a:solidFill>
                <a:latin typeface="+mn-lt"/>
              </a:rPr>
              <a:t>d’</a:t>
            </a:r>
            <a:r>
              <a:rPr lang="pt-BR" b="1" i="1" u="sng" dirty="0" err="1">
                <a:solidFill>
                  <a:srgbClr val="653A1D"/>
                </a:solidFill>
                <a:latin typeface="+mn-lt"/>
              </a:rPr>
              <a:t>Orsay</a:t>
            </a:r>
            <a:r>
              <a:rPr lang="pt-BR" b="1" i="1" dirty="0">
                <a:solidFill>
                  <a:srgbClr val="653A1D"/>
                </a:solidFill>
                <a:latin typeface="+mn-lt"/>
              </a:rPr>
              <a:t> </a:t>
            </a:r>
            <a:r>
              <a:rPr lang="pt-BR" sz="1600" b="1" i="1" dirty="0">
                <a:solidFill>
                  <a:srgbClr val="653A1D"/>
                </a:solidFill>
              </a:rPr>
              <a:t>–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 interior </a:t>
            </a:r>
            <a:r>
              <a:rPr lang="pt-BR" sz="1600" b="1" i="1" dirty="0" smtClean="0">
                <a:solidFill>
                  <a:srgbClr val="653A1D"/>
                </a:solidFill>
              </a:rPr>
              <a:t>–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 As coleções vieram do Museu do Louvre, do Museu </a:t>
            </a:r>
            <a:r>
              <a:rPr lang="pt-BR" sz="1600" b="1" i="1" dirty="0" err="1" smtClean="0">
                <a:solidFill>
                  <a:srgbClr val="653A1D"/>
                </a:solidFill>
                <a:latin typeface="+mn-lt"/>
              </a:rPr>
              <a:t>Jeu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 de </a:t>
            </a:r>
            <a:r>
              <a:rPr lang="pt-BR" sz="1600" b="1" i="1" dirty="0" err="1" smtClean="0">
                <a:solidFill>
                  <a:srgbClr val="653A1D"/>
                </a:solidFill>
                <a:latin typeface="+mn-lt"/>
              </a:rPr>
              <a:t>Paume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pt-BR" sz="1600" b="1" i="1" dirty="0">
                <a:solidFill>
                  <a:srgbClr val="653A1D"/>
                </a:solidFill>
              </a:rPr>
              <a:t>–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 Impressionistas </a:t>
            </a:r>
            <a:r>
              <a:rPr lang="pt-BR" sz="1600" b="1" i="1" dirty="0">
                <a:solidFill>
                  <a:srgbClr val="653A1D"/>
                </a:solidFill>
              </a:rPr>
              <a:t>–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e do Museu de Arte Moderna. De modo geral, compreendem o período de arte entre 1848 e 1914. Entre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outras, estão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lá obras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de Van Gogh, Monet, </a:t>
            </a:r>
            <a:r>
              <a:rPr lang="pt-BR" sz="1600" b="1" i="1" dirty="0" err="1">
                <a:solidFill>
                  <a:srgbClr val="653A1D"/>
                </a:solidFill>
                <a:latin typeface="+mn-lt"/>
              </a:rPr>
              <a:t>Degas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, Maurice Denis, Odilon </a:t>
            </a:r>
            <a:r>
              <a:rPr lang="pt-BR" sz="1600" b="1" i="1" dirty="0" err="1">
                <a:solidFill>
                  <a:srgbClr val="653A1D"/>
                </a:solidFill>
                <a:latin typeface="+mn-lt"/>
              </a:rPr>
              <a:t>Redon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786998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30000">
        <p:split orient="vert"/>
      </p:transition>
    </mc:Choice>
    <mc:Fallback xmlns="">
      <p:transition spd="slow" advTm="3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694" y="469078"/>
            <a:ext cx="8061882" cy="5328000"/>
          </a:xfrm>
          <a:prstGeom prst="rect">
            <a:avLst/>
          </a:prstGeom>
          <a:ln w="79375" cmpd="tri">
            <a:solidFill>
              <a:srgbClr val="894D1B"/>
            </a:solidFill>
            <a:miter lim="800000"/>
          </a:ln>
        </p:spPr>
      </p:pic>
      <p:sp>
        <p:nvSpPr>
          <p:cNvPr id="3" name="CaixaDeTexto 2"/>
          <p:cNvSpPr txBox="1"/>
          <p:nvPr/>
        </p:nvSpPr>
        <p:spPr>
          <a:xfrm>
            <a:off x="169987" y="5795638"/>
            <a:ext cx="879450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u="sng" dirty="0" smtClean="0">
                <a:solidFill>
                  <a:srgbClr val="653A1D"/>
                </a:solidFill>
                <a:latin typeface="+mn-lt"/>
              </a:rPr>
              <a:t>Centre Pompidou (</a:t>
            </a:r>
            <a:r>
              <a:rPr lang="pt-BR" b="1" i="1" u="sng" dirty="0" err="1" smtClean="0">
                <a:solidFill>
                  <a:srgbClr val="653A1D"/>
                </a:solidFill>
                <a:latin typeface="+mn-lt"/>
              </a:rPr>
              <a:t>Beaubourg</a:t>
            </a:r>
            <a:r>
              <a:rPr lang="pt-BR" b="1" i="1" u="sng" dirty="0" smtClean="0">
                <a:solidFill>
                  <a:srgbClr val="653A1D"/>
                </a:solidFill>
                <a:latin typeface="+mn-lt"/>
              </a:rPr>
              <a:t>)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– um complexo de arquitetura no estilo high-tech situado na área de </a:t>
            </a:r>
            <a:r>
              <a:rPr lang="pt-BR" sz="1600" b="1" i="1" u="sng" dirty="0" err="1" smtClean="0">
                <a:solidFill>
                  <a:srgbClr val="653A1D"/>
                </a:solidFill>
                <a:latin typeface="+mn-lt"/>
              </a:rPr>
              <a:t>Beaubourg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, acolhe duas Bibliotecas e, especialmente, o </a:t>
            </a:r>
            <a:r>
              <a:rPr lang="pt-BR" b="1" i="1" u="sng" dirty="0" smtClean="0">
                <a:solidFill>
                  <a:srgbClr val="653A1D"/>
                </a:solidFill>
                <a:latin typeface="+mn-lt"/>
              </a:rPr>
              <a:t>Museu Nacional de Arte Moderna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 - maior museu de arte moderna da Europa -  e ainda um centro para música e acústica. </a:t>
            </a:r>
            <a:endParaRPr lang="en-US" sz="1600" b="1" i="1" dirty="0">
              <a:solidFill>
                <a:srgbClr val="653A1D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64084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30000">
        <p:wipe dir="r"/>
      </p:transition>
    </mc:Choice>
    <mc:Fallback xmlns="">
      <p:transition spd="slow" advTm="30000">
        <p:wipe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484786"/>
            <a:ext cx="4737801" cy="5877272"/>
          </a:xfrm>
          <a:prstGeom prst="rect">
            <a:avLst/>
          </a:prstGeom>
          <a:ln w="79375" cmpd="tri">
            <a:solidFill>
              <a:srgbClr val="894D1B"/>
            </a:solidFill>
            <a:miter lim="800000"/>
          </a:ln>
        </p:spPr>
      </p:pic>
      <p:sp>
        <p:nvSpPr>
          <p:cNvPr id="3" name="CaixaDeTexto 2"/>
          <p:cNvSpPr txBox="1"/>
          <p:nvPr/>
        </p:nvSpPr>
        <p:spPr>
          <a:xfrm>
            <a:off x="6156176" y="1772816"/>
            <a:ext cx="208823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i="1" dirty="0">
                <a:solidFill>
                  <a:srgbClr val="653A1D"/>
                </a:solidFill>
                <a:latin typeface="+mn-lt"/>
              </a:rPr>
              <a:t>Não se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pode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afirmar se o charme, a elegância, o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bom gosto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, a feminilidade e a marcante presença da mulher parisiense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são resultantes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da alta qualidade da moda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francesa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ou se é esta quem estimula a mulher a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valorizar desde seus pés até sua cabeça e ser </a:t>
            </a:r>
            <a:r>
              <a:rPr lang="pt-BR" sz="1600" b="1" i="1" dirty="0">
                <a:solidFill>
                  <a:srgbClr val="653A1D"/>
                </a:solidFill>
              </a:rPr>
              <a:t>–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 de um modo geral </a:t>
            </a:r>
            <a:r>
              <a:rPr lang="pt-BR" sz="1600" b="1" i="1" dirty="0">
                <a:solidFill>
                  <a:srgbClr val="653A1D"/>
                </a:solidFill>
              </a:rPr>
              <a:t>–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tão encantadora...</a:t>
            </a:r>
            <a:endParaRPr lang="pt-BR" sz="1600" b="1" i="1" dirty="0">
              <a:solidFill>
                <a:srgbClr val="653A1D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82280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5000"/>
    </mc:Choice>
    <mc:Fallback xmlns="">
      <p:transition advTm="3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1465717" y="6237312"/>
            <a:ext cx="62360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600" b="1" i="1" dirty="0">
                <a:solidFill>
                  <a:srgbClr val="653A1D"/>
                </a:solidFill>
                <a:latin typeface="+mn-lt"/>
              </a:rPr>
              <a:t>Assim é que, para aquela que foi pedida em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casamento à moda antiga,  </a:t>
            </a:r>
            <a:endParaRPr lang="pt-BR" sz="1600" b="1" i="1" dirty="0">
              <a:solidFill>
                <a:srgbClr val="653A1D"/>
              </a:solidFill>
              <a:latin typeface="+mn-lt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07704" y="451910"/>
            <a:ext cx="5256584" cy="5760411"/>
          </a:xfrm>
          <a:prstGeom prst="rect">
            <a:avLst/>
          </a:prstGeom>
          <a:ln w="79375" cmpd="tri">
            <a:solidFill>
              <a:srgbClr val="894D1B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8799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467544" y="6021288"/>
            <a:ext cx="82089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>
                <a:solidFill>
                  <a:srgbClr val="653A1D"/>
                </a:solidFill>
                <a:latin typeface="+mn-lt"/>
              </a:rPr>
              <a:t>... em Paris ela vai encontrar peças para seu enxoval – até mesmo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as que fazem parte da moda íntima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– com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toda  excelência de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requinte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e atendendo ao estilo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de sua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expectativa de noiva.</a:t>
            </a:r>
            <a:endParaRPr lang="pt-BR" sz="1600" b="1" i="1" dirty="0">
              <a:solidFill>
                <a:srgbClr val="653A1D"/>
              </a:solidFill>
              <a:latin typeface="+mn-lt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6628" y="558010"/>
            <a:ext cx="7829769" cy="5328592"/>
          </a:xfrm>
          <a:prstGeom prst="rect">
            <a:avLst/>
          </a:prstGeom>
          <a:ln w="79375" cmpd="tri">
            <a:solidFill>
              <a:srgbClr val="894D1B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7062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00"/>
    </mc:Choice>
    <mc:Fallback xmlns="">
      <p:transition spd="slow" advTm="2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577254"/>
            <a:ext cx="8062883" cy="5444033"/>
          </a:xfrm>
          <a:prstGeom prst="rect">
            <a:avLst/>
          </a:prstGeom>
          <a:ln w="79375" cmpd="tri">
            <a:solidFill>
              <a:srgbClr val="894D1B"/>
            </a:solidFill>
            <a:miter lim="800000"/>
          </a:ln>
        </p:spPr>
      </p:pic>
      <p:sp>
        <p:nvSpPr>
          <p:cNvPr id="4" name="CaixaDeTexto 3"/>
          <p:cNvSpPr txBox="1"/>
          <p:nvPr/>
        </p:nvSpPr>
        <p:spPr>
          <a:xfrm>
            <a:off x="179513" y="6093296"/>
            <a:ext cx="87849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>
                <a:solidFill>
                  <a:srgbClr val="653A1D"/>
                </a:solidFill>
                <a:latin typeface="+mn-lt"/>
              </a:rPr>
              <a:t>Aliás, é em Paris que a moda sempre teve seu berço, sua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escola e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seu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amadurecimento, e pode-se dizer que dela continuam partindo muitas das melhores criações para as passarelas de todos os continentes.</a:t>
            </a:r>
            <a:endParaRPr lang="pt-BR" dirty="0">
              <a:solidFill>
                <a:srgbClr val="653A1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6823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2000">
        <p:wipe/>
      </p:transition>
    </mc:Choice>
    <mc:Fallback xmlns="">
      <p:transition spd="slow" advTm="22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618" y="495722"/>
            <a:ext cx="7692591" cy="5502730"/>
          </a:xfrm>
          <a:prstGeom prst="rect">
            <a:avLst/>
          </a:prstGeom>
          <a:ln w="79375" cmpd="tri">
            <a:solidFill>
              <a:srgbClr val="894D1B"/>
            </a:solidFill>
            <a:miter lim="800000"/>
          </a:ln>
        </p:spPr>
      </p:pic>
      <p:sp>
        <p:nvSpPr>
          <p:cNvPr id="3" name="CaixaDeTexto 2"/>
          <p:cNvSpPr txBox="1"/>
          <p:nvPr/>
        </p:nvSpPr>
        <p:spPr>
          <a:xfrm>
            <a:off x="251519" y="6073418"/>
            <a:ext cx="86409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Esta grife não precisa de minha humilde propaganda e portanto não é comercial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informar que é esta criação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francesa - por óbvio lançada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em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Paris -  o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perfume mais vendido em todo o mundo</a:t>
            </a:r>
            <a:r>
              <a:rPr lang="pt-BR" sz="1600" b="1" i="1" dirty="0">
                <a:solidFill>
                  <a:srgbClr val="864426"/>
                </a:solidFill>
                <a:latin typeface="+mn-lt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68515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4000">
        <p:fade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976" y="404664"/>
            <a:ext cx="7387765" cy="5478926"/>
          </a:xfrm>
          <a:prstGeom prst="rect">
            <a:avLst/>
          </a:prstGeom>
          <a:ln w="79375" cmpd="tri">
            <a:solidFill>
              <a:srgbClr val="894D1B"/>
            </a:solidFill>
            <a:miter lim="800000"/>
          </a:ln>
        </p:spPr>
      </p:pic>
      <p:sp>
        <p:nvSpPr>
          <p:cNvPr id="3" name="CaixaDeTexto 2"/>
          <p:cNvSpPr txBox="1"/>
          <p:nvPr/>
        </p:nvSpPr>
        <p:spPr>
          <a:xfrm>
            <a:off x="241995" y="5915372"/>
            <a:ext cx="87129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Há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também em Paris a mulher despojada, e até mesmo rebelde contra o que considera massificação da moda. Nem por isto é uma parisiense menos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linda, só que prefere frequentar o lado mais descontraído da cidade...  </a:t>
            </a:r>
            <a:endParaRPr lang="pt-BR" sz="1600" b="1" i="1" dirty="0">
              <a:solidFill>
                <a:srgbClr val="653A1D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75981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0">
        <p:wipe dir="r"/>
      </p:transition>
    </mc:Choice>
    <mc:Fallback xmlns="">
      <p:transition spd="slow" advTm="30000">
        <p:wipe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301" y="568558"/>
            <a:ext cx="8414555" cy="5508000"/>
          </a:xfrm>
          <a:prstGeom prst="rect">
            <a:avLst/>
          </a:prstGeom>
          <a:ln w="79375" cmpd="tri">
            <a:solidFill>
              <a:srgbClr val="894D1B"/>
            </a:solidFill>
            <a:miter lim="800000"/>
          </a:ln>
        </p:spPr>
      </p:pic>
      <p:sp>
        <p:nvSpPr>
          <p:cNvPr id="3" name="CaixaDeTexto 2"/>
          <p:cNvSpPr txBox="1"/>
          <p:nvPr/>
        </p:nvSpPr>
        <p:spPr>
          <a:xfrm>
            <a:off x="2307598" y="6186790"/>
            <a:ext cx="458971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600" b="1" i="1" dirty="0">
                <a:solidFill>
                  <a:srgbClr val="653A1D"/>
                </a:solidFill>
                <a:latin typeface="+mn-lt"/>
              </a:rPr>
              <a:t>Paris vista de </a:t>
            </a:r>
            <a:r>
              <a:rPr lang="pt-BR" sz="1600" b="1" i="1" dirty="0" err="1" smtClean="0">
                <a:solidFill>
                  <a:srgbClr val="653A1D"/>
                </a:solidFill>
                <a:latin typeface="+mn-lt"/>
              </a:rPr>
              <a:t>Montmartre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 – bairro boêmio de Paris.</a:t>
            </a:r>
            <a:endParaRPr lang="pt-BR" sz="1600" b="1" i="1" dirty="0">
              <a:solidFill>
                <a:srgbClr val="653A1D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25724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warp dir="in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76672"/>
            <a:ext cx="8016104" cy="5477138"/>
          </a:xfrm>
          <a:prstGeom prst="rect">
            <a:avLst/>
          </a:prstGeom>
          <a:ln w="79375" cmpd="tri">
            <a:solidFill>
              <a:srgbClr val="894D1B"/>
            </a:solidFill>
            <a:miter lim="800000"/>
          </a:ln>
        </p:spPr>
      </p:pic>
      <p:sp>
        <p:nvSpPr>
          <p:cNvPr id="3" name="CaixaDeTexto 2"/>
          <p:cNvSpPr txBox="1"/>
          <p:nvPr/>
        </p:nvSpPr>
        <p:spPr>
          <a:xfrm>
            <a:off x="179512" y="6021288"/>
            <a:ext cx="878497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>
                <a:solidFill>
                  <a:srgbClr val="653A1D"/>
                </a:solidFill>
                <a:latin typeface="+mn-lt"/>
              </a:rPr>
              <a:t>Mas é a </a:t>
            </a:r>
            <a:r>
              <a:rPr lang="pt-BR" b="1" i="1" u="sng" dirty="0" err="1">
                <a:solidFill>
                  <a:srgbClr val="653A1D"/>
                </a:solidFill>
                <a:latin typeface="+mn-lt"/>
              </a:rPr>
              <a:t>Place</a:t>
            </a:r>
            <a:r>
              <a:rPr lang="pt-BR" b="1" i="1" u="sng" dirty="0">
                <a:solidFill>
                  <a:srgbClr val="653A1D"/>
                </a:solidFill>
                <a:latin typeface="+mn-lt"/>
              </a:rPr>
              <a:t> </a:t>
            </a:r>
            <a:r>
              <a:rPr lang="pt-BR" b="1" i="1" u="sng" dirty="0" err="1">
                <a:solidFill>
                  <a:srgbClr val="653A1D"/>
                </a:solidFill>
                <a:latin typeface="+mn-lt"/>
              </a:rPr>
              <a:t>du</a:t>
            </a:r>
            <a:r>
              <a:rPr lang="pt-BR" b="1" i="1" u="sng" dirty="0">
                <a:solidFill>
                  <a:srgbClr val="653A1D"/>
                </a:solidFill>
                <a:latin typeface="+mn-lt"/>
              </a:rPr>
              <a:t> </a:t>
            </a:r>
            <a:r>
              <a:rPr lang="pt-BR" b="1" i="1" u="sng" dirty="0" err="1">
                <a:solidFill>
                  <a:srgbClr val="653A1D"/>
                </a:solidFill>
                <a:latin typeface="+mn-lt"/>
              </a:rPr>
              <a:t>Tertre</a:t>
            </a:r>
            <a:r>
              <a:rPr lang="pt-BR" b="1" i="1" u="sng" dirty="0">
                <a:solidFill>
                  <a:srgbClr val="653A1D"/>
                </a:solidFill>
                <a:latin typeface="+mn-lt"/>
              </a:rPr>
              <a:t>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que mais movimenta </a:t>
            </a:r>
            <a:r>
              <a:rPr lang="pt-BR" sz="1600" b="1" i="1" dirty="0" err="1">
                <a:solidFill>
                  <a:srgbClr val="653A1D"/>
                </a:solidFill>
                <a:latin typeface="+mn-lt"/>
              </a:rPr>
              <a:t>Montmartre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, por ser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onde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artistas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pintam e vendem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seus quadros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aos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turistas, e também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por oferecer agradáveis pontos de encontro no bairro fervilhante.</a:t>
            </a:r>
            <a:endParaRPr lang="pt-BR" sz="1600" b="1" i="1" dirty="0">
              <a:solidFill>
                <a:srgbClr val="653A1D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03970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/>
    </mc:Choice>
    <mc:Fallback xmlns="">
      <p:transition spd="slow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32656"/>
            <a:ext cx="4377724" cy="6192000"/>
          </a:xfrm>
          <a:prstGeom prst="rect">
            <a:avLst/>
          </a:prstGeom>
          <a:ln w="79375" cmpd="tri">
            <a:solidFill>
              <a:srgbClr val="894D1B"/>
            </a:solidFill>
            <a:miter lim="800000"/>
          </a:ln>
        </p:spPr>
      </p:pic>
      <p:sp>
        <p:nvSpPr>
          <p:cNvPr id="3" name="CaixaDeTexto 2"/>
          <p:cNvSpPr txBox="1"/>
          <p:nvPr/>
        </p:nvSpPr>
        <p:spPr>
          <a:xfrm>
            <a:off x="5868144" y="1916832"/>
            <a:ext cx="2376264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Paradoxalmente, se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a opção for degustar a gastronomia parisiense acompanhada de um bom vinho e, por certo, com uma companhia também especial para você, ouse um romântico jantar secreto em </a:t>
            </a:r>
            <a:r>
              <a:rPr lang="pt-BR" sz="1600" b="1" i="1" dirty="0" err="1">
                <a:solidFill>
                  <a:srgbClr val="653A1D"/>
                </a:solidFill>
                <a:latin typeface="+mn-lt"/>
              </a:rPr>
              <a:t>Montmartre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...</a:t>
            </a:r>
          </a:p>
          <a:p>
            <a:endParaRPr lang="pt-BR" sz="1600" b="1" i="1" dirty="0">
              <a:solidFill>
                <a:srgbClr val="653A1D"/>
              </a:solidFill>
              <a:latin typeface="+mn-lt"/>
            </a:endParaRPr>
          </a:p>
          <a:p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Não...  eu não sei onde fica para indicar o endereço...   </a:t>
            </a:r>
            <a:endParaRPr lang="pt-BR" sz="1600" b="1" i="1" dirty="0">
              <a:solidFill>
                <a:srgbClr val="653A1D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47249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0">
        <p14:warp dir="in"/>
      </p:transition>
    </mc:Choice>
    <mc:Fallback xmlns="">
      <p:transition spd="slow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92" y="413792"/>
            <a:ext cx="7437015" cy="5216556"/>
          </a:xfrm>
          <a:prstGeom prst="rect">
            <a:avLst/>
          </a:prstGeom>
          <a:ln w="79375" cmpd="tri">
            <a:solidFill>
              <a:srgbClr val="894D1B"/>
            </a:solidFill>
            <a:miter lim="800000"/>
          </a:ln>
        </p:spPr>
      </p:pic>
      <p:sp>
        <p:nvSpPr>
          <p:cNvPr id="3" name="CaixaDeTexto 2"/>
          <p:cNvSpPr txBox="1"/>
          <p:nvPr/>
        </p:nvSpPr>
        <p:spPr>
          <a:xfrm>
            <a:off x="179512" y="5628481"/>
            <a:ext cx="8784976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No </a:t>
            </a:r>
            <a:r>
              <a:rPr lang="pt-BR" sz="1600" b="1" i="1" dirty="0" err="1">
                <a:solidFill>
                  <a:srgbClr val="653A1D"/>
                </a:solidFill>
                <a:latin typeface="+mn-lt"/>
              </a:rPr>
              <a:t>Quartier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 </a:t>
            </a:r>
            <a:r>
              <a:rPr lang="pt-BR" sz="1600" b="1" i="1" dirty="0" err="1">
                <a:solidFill>
                  <a:srgbClr val="653A1D"/>
                </a:solidFill>
                <a:latin typeface="+mn-lt"/>
              </a:rPr>
              <a:t>Latin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, a </a:t>
            </a:r>
            <a:r>
              <a:rPr lang="pt-BR" b="1" i="1" u="sng" dirty="0" smtClean="0">
                <a:solidFill>
                  <a:srgbClr val="653A1D"/>
                </a:solidFill>
                <a:latin typeface="+mn-lt"/>
              </a:rPr>
              <a:t>Shakespeare &amp; </a:t>
            </a:r>
            <a:r>
              <a:rPr lang="pt-BR" b="1" i="1" u="sng" dirty="0" err="1" smtClean="0">
                <a:solidFill>
                  <a:srgbClr val="653A1D"/>
                </a:solidFill>
                <a:latin typeface="+mn-lt"/>
              </a:rPr>
              <a:t>Co</a:t>
            </a:r>
            <a:r>
              <a:rPr lang="pt-BR" b="1" i="1" dirty="0" smtClean="0">
                <a:solidFill>
                  <a:srgbClr val="653A1D"/>
                </a:solidFill>
                <a:latin typeface="+mn-lt"/>
              </a:rPr>
              <a:t>,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livraria especializada em língua </a:t>
            </a:r>
            <a:r>
              <a:rPr lang="pt-BR" sz="1600" b="1" i="1" dirty="0" err="1" smtClean="0">
                <a:solidFill>
                  <a:srgbClr val="653A1D"/>
                </a:solidFill>
                <a:latin typeface="+mn-lt"/>
              </a:rPr>
              <a:t>anglosaxônica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, tornou-se famosa desde a primeira metade do século XIX, onde </a:t>
            </a:r>
            <a:r>
              <a:rPr lang="es-ES" sz="1600" b="1" i="1" dirty="0" smtClean="0">
                <a:solidFill>
                  <a:srgbClr val="653A1D"/>
                </a:solidFill>
                <a:latin typeface="+mn-lt"/>
              </a:rPr>
              <a:t>os </a:t>
            </a:r>
            <a:r>
              <a:rPr lang="es-ES" sz="1600" b="1" i="1" dirty="0">
                <a:solidFill>
                  <a:srgbClr val="653A1D"/>
                </a:solidFill>
                <a:latin typeface="+mn-lt"/>
              </a:rPr>
              <a:t>clientes </a:t>
            </a:r>
            <a:r>
              <a:rPr lang="es-ES" sz="1600" b="1" i="1" dirty="0" err="1" smtClean="0">
                <a:solidFill>
                  <a:srgbClr val="653A1D"/>
                </a:solidFill>
                <a:latin typeface="+mn-lt"/>
              </a:rPr>
              <a:t>podiam</a:t>
            </a:r>
            <a:r>
              <a:rPr lang="es-ES" sz="1600" b="1" i="1" dirty="0" smtClean="0">
                <a:solidFill>
                  <a:srgbClr val="653A1D"/>
                </a:solidFill>
                <a:latin typeface="+mn-lt"/>
              </a:rPr>
              <a:t> comprar </a:t>
            </a:r>
            <a:r>
              <a:rPr lang="es-ES" sz="1600" b="1" i="1" dirty="0" err="1" smtClean="0">
                <a:solidFill>
                  <a:srgbClr val="653A1D"/>
                </a:solidFill>
                <a:latin typeface="+mn-lt"/>
              </a:rPr>
              <a:t>ou</a:t>
            </a:r>
            <a:r>
              <a:rPr lang="es-ES" sz="1600" b="1" i="1" dirty="0" smtClean="0">
                <a:solidFill>
                  <a:srgbClr val="653A1D"/>
                </a:solidFill>
                <a:latin typeface="+mn-lt"/>
              </a:rPr>
              <a:t> emprestar </a:t>
            </a:r>
            <a:r>
              <a:rPr lang="es-ES" sz="1600" b="1" i="1" dirty="0" err="1" smtClean="0">
                <a:solidFill>
                  <a:srgbClr val="653A1D"/>
                </a:solidFill>
                <a:latin typeface="+mn-lt"/>
              </a:rPr>
              <a:t>livros</a:t>
            </a:r>
            <a:r>
              <a:rPr lang="es-ES" sz="1600" b="1" i="1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es-ES" sz="1600" b="1" i="1" dirty="0">
                <a:solidFill>
                  <a:srgbClr val="653A1D"/>
                </a:solidFill>
                <a:latin typeface="+mn-lt"/>
              </a:rPr>
              <a:t>como </a:t>
            </a:r>
            <a:r>
              <a:rPr lang="es-ES" sz="1600" b="1" i="1" dirty="0" smtClean="0">
                <a:solidFill>
                  <a:srgbClr val="653A1D"/>
                </a:solidFill>
                <a:latin typeface="+mn-lt"/>
              </a:rPr>
              <a:t>o </a:t>
            </a:r>
            <a:r>
              <a:rPr lang="es-ES" sz="1600" b="1" i="1" dirty="0">
                <a:solidFill>
                  <a:srgbClr val="653A1D"/>
                </a:solidFill>
                <a:latin typeface="+mn-lt"/>
              </a:rPr>
              <a:t>controvertido </a:t>
            </a:r>
            <a:r>
              <a:rPr lang="es-ES" sz="1600" b="1" i="1" u="sng" dirty="0" smtClean="0">
                <a:solidFill>
                  <a:srgbClr val="653A1D"/>
                </a:solidFill>
                <a:latin typeface="+mn-lt"/>
              </a:rPr>
              <a:t>O amante </a:t>
            </a:r>
            <a:r>
              <a:rPr lang="es-ES" sz="1600" b="1" i="1" u="sng" dirty="0">
                <a:solidFill>
                  <a:srgbClr val="653A1D"/>
                </a:solidFill>
                <a:latin typeface="+mn-lt"/>
              </a:rPr>
              <a:t>de Lady </a:t>
            </a:r>
            <a:r>
              <a:rPr lang="es-ES" sz="1600" b="1" i="1" u="sng" dirty="0" err="1" smtClean="0">
                <a:solidFill>
                  <a:srgbClr val="653A1D"/>
                </a:solidFill>
                <a:latin typeface="+mn-lt"/>
              </a:rPr>
              <a:t>Chatterley</a:t>
            </a:r>
            <a:r>
              <a:rPr lang="es-ES" sz="1600" b="1" i="1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es-ES" sz="1600" b="1" i="1" dirty="0">
                <a:solidFill>
                  <a:srgbClr val="653A1D"/>
                </a:solidFill>
                <a:latin typeface="+mn-lt"/>
              </a:rPr>
              <a:t>de D. H. Lawrence, </a:t>
            </a:r>
            <a:r>
              <a:rPr lang="es-ES" sz="1600" b="1" i="1" dirty="0" err="1" smtClean="0">
                <a:solidFill>
                  <a:srgbClr val="653A1D"/>
                </a:solidFill>
                <a:latin typeface="+mn-lt"/>
              </a:rPr>
              <a:t>proibido</a:t>
            </a:r>
            <a:r>
              <a:rPr lang="es-ES" sz="1600" b="1" i="1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es-ES" sz="1600" b="1" i="1" dirty="0" err="1" smtClean="0">
                <a:solidFill>
                  <a:srgbClr val="653A1D"/>
                </a:solidFill>
                <a:latin typeface="+mn-lt"/>
              </a:rPr>
              <a:t>na</a:t>
            </a:r>
            <a:r>
              <a:rPr lang="es-ES" sz="1600" b="1" i="1" dirty="0" smtClean="0">
                <a:solidFill>
                  <a:srgbClr val="653A1D"/>
                </a:solidFill>
                <a:latin typeface="+mn-lt"/>
              </a:rPr>
              <a:t> Inglaterra e nos Estados </a:t>
            </a:r>
            <a:r>
              <a:rPr lang="es-ES" sz="1600" b="1" i="1" dirty="0">
                <a:solidFill>
                  <a:srgbClr val="653A1D"/>
                </a:solidFill>
                <a:latin typeface="+mn-lt"/>
              </a:rPr>
              <a:t>Unidos</a:t>
            </a:r>
            <a:r>
              <a:rPr lang="es-ES" sz="1600" b="1" i="1" dirty="0" smtClean="0">
                <a:solidFill>
                  <a:srgbClr val="653A1D"/>
                </a:solidFill>
                <a:latin typeface="+mn-lt"/>
              </a:rPr>
              <a:t>. </a:t>
            </a:r>
            <a:r>
              <a:rPr lang="es-ES" sz="1600" b="1" i="1" dirty="0" err="1" smtClean="0">
                <a:solidFill>
                  <a:srgbClr val="653A1D"/>
                </a:solidFill>
                <a:latin typeface="+mn-lt"/>
              </a:rPr>
              <a:t>Sua</a:t>
            </a:r>
            <a:r>
              <a:rPr lang="es-ES" sz="1600" b="1" i="1" dirty="0">
                <a:solidFill>
                  <a:srgbClr val="653A1D"/>
                </a:solidFill>
                <a:latin typeface="+mn-lt"/>
              </a:rPr>
              <a:t> </a:t>
            </a:r>
            <a:r>
              <a:rPr lang="es-ES" sz="1600" b="1" i="1" dirty="0" err="1" smtClean="0">
                <a:solidFill>
                  <a:srgbClr val="653A1D"/>
                </a:solidFill>
                <a:latin typeface="+mn-lt"/>
              </a:rPr>
              <a:t>proprietária</a:t>
            </a:r>
            <a:r>
              <a:rPr lang="es-ES" sz="1600" b="1" i="1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es-ES" sz="1600" b="1" i="1" dirty="0" err="1" smtClean="0">
                <a:solidFill>
                  <a:srgbClr val="653A1D"/>
                </a:solidFill>
                <a:latin typeface="+mn-lt"/>
              </a:rPr>
              <a:t>foi</a:t>
            </a:r>
            <a:r>
              <a:rPr lang="es-ES" sz="1600" b="1" i="1" dirty="0" smtClean="0">
                <a:solidFill>
                  <a:srgbClr val="653A1D"/>
                </a:solidFill>
                <a:latin typeface="+mn-lt"/>
              </a:rPr>
              <a:t> a </a:t>
            </a:r>
            <a:r>
              <a:rPr lang="es-ES" sz="1600" b="1" i="1" dirty="0" err="1" smtClean="0">
                <a:solidFill>
                  <a:srgbClr val="653A1D"/>
                </a:solidFill>
                <a:latin typeface="+mn-lt"/>
              </a:rPr>
              <a:t>primeira</a:t>
            </a:r>
            <a:r>
              <a:rPr lang="es-ES" sz="1600" b="1" i="1" dirty="0" smtClean="0">
                <a:solidFill>
                  <a:srgbClr val="653A1D"/>
                </a:solidFill>
                <a:latin typeface="+mn-lt"/>
              </a:rPr>
              <a:t> a publicar </a:t>
            </a:r>
            <a:r>
              <a:rPr lang="es-ES" sz="1600" b="1" i="1" u="sng" dirty="0" err="1" smtClean="0">
                <a:solidFill>
                  <a:srgbClr val="653A1D"/>
                </a:solidFill>
                <a:latin typeface="+mn-lt"/>
              </a:rPr>
              <a:t>Ulisses</a:t>
            </a:r>
            <a:r>
              <a:rPr lang="es-ES" sz="1600" b="1" i="1" dirty="0" smtClean="0">
                <a:solidFill>
                  <a:srgbClr val="653A1D"/>
                </a:solidFill>
                <a:latin typeface="+mn-lt"/>
              </a:rPr>
              <a:t> de James </a:t>
            </a:r>
            <a:r>
              <a:rPr lang="es-ES" sz="1600" b="1" i="1" dirty="0" err="1" smtClean="0">
                <a:solidFill>
                  <a:srgbClr val="653A1D"/>
                </a:solidFill>
                <a:latin typeface="+mn-lt"/>
              </a:rPr>
              <a:t>Joice</a:t>
            </a:r>
            <a:r>
              <a:rPr lang="es-ES" sz="1600" b="1" i="1" dirty="0" smtClean="0">
                <a:solidFill>
                  <a:srgbClr val="653A1D"/>
                </a:solidFill>
                <a:latin typeface="+mn-lt"/>
              </a:rPr>
              <a:t>, </a:t>
            </a:r>
            <a:r>
              <a:rPr lang="es-ES" sz="1600" b="1" i="1" dirty="0" err="1" smtClean="0">
                <a:solidFill>
                  <a:srgbClr val="653A1D"/>
                </a:solidFill>
                <a:latin typeface="+mn-lt"/>
              </a:rPr>
              <a:t>em</a:t>
            </a:r>
            <a:r>
              <a:rPr lang="es-ES" sz="1600" b="1" i="1" dirty="0" smtClean="0">
                <a:solidFill>
                  <a:srgbClr val="653A1D"/>
                </a:solidFill>
                <a:latin typeface="+mn-lt"/>
              </a:rPr>
              <a:t> 1922.</a:t>
            </a:r>
            <a:endParaRPr lang="es-ES" sz="1600" b="1" i="1" dirty="0">
              <a:solidFill>
                <a:srgbClr val="653A1D"/>
              </a:solidFill>
              <a:latin typeface="+mn-lt"/>
            </a:endParaRPr>
          </a:p>
          <a:p>
            <a:pPr algn="ctr"/>
            <a:r>
              <a:rPr lang="es-ES" sz="1600" b="1" i="1" dirty="0" smtClean="0">
                <a:solidFill>
                  <a:srgbClr val="653A1D"/>
                </a:solidFill>
                <a:latin typeface="+mn-lt"/>
              </a:rPr>
              <a:t> </a:t>
            </a:r>
            <a:endParaRPr lang="es-ES" sz="1600" b="1" i="1" dirty="0">
              <a:solidFill>
                <a:srgbClr val="653A1D"/>
              </a:solidFill>
              <a:latin typeface="+mn-lt"/>
            </a:endParaRPr>
          </a:p>
          <a:p>
            <a:pPr algn="ctr"/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 </a:t>
            </a:r>
            <a:endParaRPr lang="pt-BR" sz="1600" b="1" i="1" dirty="0">
              <a:solidFill>
                <a:srgbClr val="653A1D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45311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40000">
        <p:split orient="vert"/>
      </p:transition>
    </mc:Choice>
    <mc:Fallback xmlns="">
      <p:transition spd="slow" advTm="4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404664"/>
            <a:ext cx="7855981" cy="5400000"/>
          </a:xfrm>
          <a:prstGeom prst="rect">
            <a:avLst/>
          </a:prstGeom>
          <a:ln w="79375" cmpd="tri">
            <a:solidFill>
              <a:srgbClr val="894D1B"/>
            </a:solidFill>
            <a:miter lim="800000"/>
          </a:ln>
        </p:spPr>
      </p:pic>
      <p:sp>
        <p:nvSpPr>
          <p:cNvPr id="3" name="CaixaDeTexto 2"/>
          <p:cNvSpPr txBox="1"/>
          <p:nvPr/>
        </p:nvSpPr>
        <p:spPr>
          <a:xfrm>
            <a:off x="179512" y="5837783"/>
            <a:ext cx="835292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u="sng" dirty="0">
                <a:solidFill>
                  <a:srgbClr val="653A1D"/>
                </a:solidFill>
                <a:latin typeface="+mn-lt"/>
              </a:rPr>
              <a:t>Shakespeare &amp; </a:t>
            </a:r>
            <a:r>
              <a:rPr lang="pt-BR" b="1" i="1" u="sng" dirty="0" err="1">
                <a:solidFill>
                  <a:srgbClr val="653A1D"/>
                </a:solidFill>
                <a:latin typeface="+mn-lt"/>
              </a:rPr>
              <a:t>Co</a:t>
            </a:r>
            <a:r>
              <a:rPr lang="pt-BR" b="1" i="1" u="sng" dirty="0">
                <a:solidFill>
                  <a:srgbClr val="653A1D"/>
                </a:solidFill>
                <a:latin typeface="+mn-lt"/>
              </a:rPr>
              <a:t>.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era visitada assiduamente por autores da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chamada </a:t>
            </a:r>
            <a:r>
              <a:rPr lang="pt-BR" sz="1600" b="1" i="1" dirty="0" err="1" smtClean="0">
                <a:solidFill>
                  <a:srgbClr val="653A1D"/>
                </a:solidFill>
                <a:latin typeface="+mn-lt"/>
              </a:rPr>
              <a:t>Lost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pt-BR" sz="1600" b="1" i="1" dirty="0" err="1">
                <a:solidFill>
                  <a:srgbClr val="653A1D"/>
                </a:solidFill>
                <a:latin typeface="+mn-lt"/>
              </a:rPr>
              <a:t>Generation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, como Ernest Hemingway, F. Scott Fitzgerald, Gertrude Stein e James Joyce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.</a:t>
            </a:r>
          </a:p>
          <a:p>
            <a:pPr algn="ctr"/>
            <a:r>
              <a:rPr lang="pt-BR" sz="1600" b="1" i="1" dirty="0">
                <a:solidFill>
                  <a:srgbClr val="653A1D"/>
                </a:solidFill>
                <a:latin typeface="+mn-lt"/>
              </a:rPr>
              <a:t>Tinha como particularidade hospedar estudantes em troca de horas de trabalho na livraria. </a:t>
            </a:r>
          </a:p>
        </p:txBody>
      </p:sp>
    </p:spTree>
    <p:extLst>
      <p:ext uri="{BB962C8B-B14F-4D97-AF65-F5344CB8AC3E}">
        <p14:creationId xmlns:p14="http://schemas.microsoft.com/office/powerpoint/2010/main" val="896210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30000">
        <p:fade/>
      </p:transition>
    </mc:Choice>
    <mc:Fallback xmlns="">
      <p:transition spd="slow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496" y="404664"/>
            <a:ext cx="8131960" cy="5652000"/>
          </a:xfrm>
          <a:prstGeom prst="rect">
            <a:avLst/>
          </a:prstGeom>
          <a:ln w="79375" cmpd="tri">
            <a:solidFill>
              <a:srgbClr val="894D1B"/>
            </a:solidFill>
            <a:miter lim="800000"/>
          </a:ln>
        </p:spPr>
      </p:pic>
      <p:sp>
        <p:nvSpPr>
          <p:cNvPr id="3" name="CaixaDeTexto 2"/>
          <p:cNvSpPr txBox="1"/>
          <p:nvPr/>
        </p:nvSpPr>
        <p:spPr>
          <a:xfrm>
            <a:off x="539552" y="6087020"/>
            <a:ext cx="813690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E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no também boêmio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Saint-Germain </a:t>
            </a:r>
            <a:r>
              <a:rPr lang="pt-BR" sz="1600" b="1" i="1" dirty="0" err="1">
                <a:solidFill>
                  <a:srgbClr val="653A1D"/>
                </a:solidFill>
                <a:latin typeface="+mn-lt"/>
              </a:rPr>
              <a:t>des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 </a:t>
            </a:r>
            <a:r>
              <a:rPr lang="pt-BR" sz="1600" b="1" i="1" dirty="0" err="1">
                <a:solidFill>
                  <a:srgbClr val="653A1D"/>
                </a:solidFill>
                <a:latin typeface="+mn-lt"/>
              </a:rPr>
              <a:t>Prés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, bairro que desde o século XVII é palco da vida cultural de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Paris, destaca-se o tradicionalíssimo café </a:t>
            </a:r>
            <a:r>
              <a:rPr lang="pt-BR" b="1" i="1" u="sng" dirty="0" err="1">
                <a:solidFill>
                  <a:srgbClr val="653A1D"/>
                </a:solidFill>
                <a:latin typeface="+mn-lt"/>
              </a:rPr>
              <a:t>Les</a:t>
            </a:r>
            <a:r>
              <a:rPr lang="pt-BR" b="1" i="1" u="sng" dirty="0">
                <a:solidFill>
                  <a:srgbClr val="653A1D"/>
                </a:solidFill>
                <a:latin typeface="+mn-lt"/>
              </a:rPr>
              <a:t> </a:t>
            </a:r>
            <a:r>
              <a:rPr lang="pt-BR" b="1" i="1" u="sng" dirty="0" err="1">
                <a:solidFill>
                  <a:srgbClr val="653A1D"/>
                </a:solidFill>
                <a:latin typeface="+mn-lt"/>
              </a:rPr>
              <a:t>Deux</a:t>
            </a:r>
            <a:r>
              <a:rPr lang="pt-BR" b="1" i="1" u="sng" dirty="0">
                <a:solidFill>
                  <a:srgbClr val="653A1D"/>
                </a:solidFill>
                <a:latin typeface="+mn-lt"/>
              </a:rPr>
              <a:t> </a:t>
            </a:r>
            <a:r>
              <a:rPr lang="pt-BR" b="1" i="1" u="sng" dirty="0" err="1" smtClean="0">
                <a:solidFill>
                  <a:srgbClr val="653A1D"/>
                </a:solidFill>
                <a:latin typeface="+mn-lt"/>
              </a:rPr>
              <a:t>Magots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.</a:t>
            </a:r>
            <a:endParaRPr lang="pt-BR" sz="1600" b="1" i="1" dirty="0">
              <a:solidFill>
                <a:srgbClr val="653A1D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09697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/>
    </mc:Choice>
    <mc:Fallback xmlns="">
      <p:transition spd="slow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775454" y="6253290"/>
            <a:ext cx="755373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i="1" dirty="0">
                <a:solidFill>
                  <a:srgbClr val="653A1D"/>
                </a:solidFill>
                <a:latin typeface="+mn-lt"/>
              </a:rPr>
              <a:t>   - 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“ Vou buscar o cadeado no gravador e te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espero ao entardecer na </a:t>
            </a:r>
            <a:r>
              <a:rPr lang="pt-BR" sz="1600" b="1" i="1" dirty="0" err="1">
                <a:solidFill>
                  <a:srgbClr val="653A1D"/>
                </a:solidFill>
                <a:latin typeface="+mn-lt"/>
              </a:rPr>
              <a:t>Pont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 </a:t>
            </a:r>
            <a:r>
              <a:rPr lang="pt-BR" sz="1600" b="1" i="1" dirty="0" err="1">
                <a:solidFill>
                  <a:srgbClr val="653A1D"/>
                </a:solidFill>
                <a:latin typeface="+mn-lt"/>
              </a:rPr>
              <a:t>des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 </a:t>
            </a:r>
            <a:r>
              <a:rPr lang="pt-BR" sz="1600" b="1" i="1" dirty="0" err="1" smtClean="0">
                <a:solidFill>
                  <a:srgbClr val="653A1D"/>
                </a:solidFill>
                <a:latin typeface="+mn-lt"/>
              </a:rPr>
              <a:t>Arts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 ... “</a:t>
            </a:r>
            <a:endParaRPr lang="pt-BR" sz="1600" b="1" i="1" dirty="0">
              <a:solidFill>
                <a:srgbClr val="653A1D"/>
              </a:solidFill>
              <a:latin typeface="+mn-lt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4745" y="476672"/>
            <a:ext cx="8126618" cy="5688632"/>
          </a:xfrm>
          <a:prstGeom prst="rect">
            <a:avLst/>
          </a:prstGeom>
          <a:ln w="79375" cmpd="tri">
            <a:solidFill>
              <a:srgbClr val="894D1B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7854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447" y="476672"/>
            <a:ext cx="7712391" cy="5328000"/>
          </a:xfrm>
          <a:prstGeom prst="rect">
            <a:avLst/>
          </a:prstGeom>
          <a:ln w="79375" cmpd="tri">
            <a:solidFill>
              <a:srgbClr val="894D1B"/>
            </a:solidFill>
            <a:miter lim="800000"/>
          </a:ln>
        </p:spPr>
      </p:pic>
      <p:sp>
        <p:nvSpPr>
          <p:cNvPr id="3" name="CaixaDeTexto 2"/>
          <p:cNvSpPr txBox="1"/>
          <p:nvPr/>
        </p:nvSpPr>
        <p:spPr>
          <a:xfrm>
            <a:off x="107504" y="5827577"/>
            <a:ext cx="9001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u="sng" dirty="0" err="1" smtClean="0">
                <a:solidFill>
                  <a:srgbClr val="653A1D"/>
                </a:solidFill>
                <a:latin typeface="+mn-lt"/>
              </a:rPr>
              <a:t>Pont</a:t>
            </a:r>
            <a:r>
              <a:rPr lang="pt-BR" b="1" i="1" u="sng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pt-BR" b="1" i="1" u="sng" dirty="0">
                <a:solidFill>
                  <a:srgbClr val="653A1D"/>
                </a:solidFill>
                <a:latin typeface="+mn-lt"/>
              </a:rPr>
              <a:t>Alexandre </a:t>
            </a:r>
            <a:r>
              <a:rPr lang="pt-BR" b="1" i="1" u="sng" dirty="0" smtClean="0">
                <a:solidFill>
                  <a:srgbClr val="653A1D"/>
                </a:solidFill>
                <a:latin typeface="+mn-lt"/>
              </a:rPr>
              <a:t>III</a:t>
            </a:r>
            <a:r>
              <a:rPr lang="pt-BR" b="1" i="1" dirty="0" smtClean="0">
                <a:solidFill>
                  <a:srgbClr val="653A1D"/>
                </a:solidFill>
                <a:latin typeface="+mn-lt"/>
              </a:rPr>
              <a:t>-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compõe conjunto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arquitetônico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com o Grand </a:t>
            </a:r>
            <a:r>
              <a:rPr lang="pt-BR" sz="1600" b="1" i="1" dirty="0" err="1">
                <a:solidFill>
                  <a:srgbClr val="653A1D"/>
                </a:solidFill>
                <a:latin typeface="+mn-lt"/>
              </a:rPr>
              <a:t>Palais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 e Petit </a:t>
            </a:r>
            <a:r>
              <a:rPr lang="pt-BR" sz="1600" b="1" i="1" dirty="0" err="1">
                <a:solidFill>
                  <a:srgbClr val="653A1D"/>
                </a:solidFill>
                <a:latin typeface="+mn-lt"/>
              </a:rPr>
              <a:t>Palais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, limitando-se ao norte pela </a:t>
            </a:r>
            <a:r>
              <a:rPr lang="pt-BR" sz="1600" b="1" i="1" dirty="0" err="1" smtClean="0">
                <a:solidFill>
                  <a:srgbClr val="653A1D"/>
                </a:solidFill>
                <a:latin typeface="+mn-lt"/>
              </a:rPr>
              <a:t>Avenue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pt-BR" sz="1600" b="1" i="1" dirty="0" err="1" smtClean="0">
                <a:solidFill>
                  <a:srgbClr val="653A1D"/>
                </a:solidFill>
                <a:latin typeface="+mn-lt"/>
              </a:rPr>
              <a:t>des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pt-BR" sz="1600" b="1" i="1" dirty="0" err="1" smtClean="0">
                <a:solidFill>
                  <a:srgbClr val="653A1D"/>
                </a:solidFill>
                <a:latin typeface="+mn-lt"/>
              </a:rPr>
              <a:t>Champs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pt-BR" sz="1600" b="1" i="1" dirty="0" err="1" smtClean="0">
                <a:solidFill>
                  <a:srgbClr val="653A1D"/>
                </a:solidFill>
                <a:latin typeface="+mn-lt"/>
              </a:rPr>
              <a:t>Élysées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. É uma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das mais emblemáticas pontes de Paris. Foi construída entre 1896 e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1900, e tem como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decoração querubins, ninfas e cavalos alados nas extremidades.</a:t>
            </a:r>
          </a:p>
        </p:txBody>
      </p:sp>
    </p:spTree>
    <p:extLst>
      <p:ext uri="{BB962C8B-B14F-4D97-AF65-F5344CB8AC3E}">
        <p14:creationId xmlns:p14="http://schemas.microsoft.com/office/powerpoint/2010/main" val="794399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000"/>
    </mc:Choice>
    <mc:Fallback xmlns="">
      <p:transition spd="slow" advTm="3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08720" y="708187"/>
            <a:ext cx="15136630" cy="4680000"/>
          </a:xfrm>
          <a:prstGeom prst="rect">
            <a:avLst/>
          </a:prstGeom>
          <a:ln w="79375" cmpd="tri">
            <a:solidFill>
              <a:srgbClr val="894D1B"/>
            </a:solidFill>
            <a:miter lim="800000"/>
          </a:ln>
        </p:spPr>
      </p:pic>
      <p:sp>
        <p:nvSpPr>
          <p:cNvPr id="3" name="CaixaDeTexto 2"/>
          <p:cNvSpPr txBox="1"/>
          <p:nvPr/>
        </p:nvSpPr>
        <p:spPr>
          <a:xfrm>
            <a:off x="35496" y="5631631"/>
            <a:ext cx="903649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i="1" u="sng" dirty="0" smtClean="0">
                <a:solidFill>
                  <a:srgbClr val="653A1D"/>
                </a:solidFill>
                <a:latin typeface="+mn-lt"/>
              </a:rPr>
              <a:t>Pont des Arts</a:t>
            </a:r>
            <a:r>
              <a:rPr lang="en-US" sz="1600" b="1" i="1" dirty="0">
                <a:solidFill>
                  <a:srgbClr val="653A1D"/>
                </a:solidFill>
                <a:latin typeface="+mn-lt"/>
              </a:rPr>
              <a:t> </a:t>
            </a:r>
            <a:r>
              <a:rPr lang="en-US" sz="1600" b="1" i="1" dirty="0" err="1">
                <a:solidFill>
                  <a:srgbClr val="653A1D"/>
                </a:solidFill>
                <a:latin typeface="+mn-lt"/>
              </a:rPr>
              <a:t>ou</a:t>
            </a:r>
            <a:r>
              <a:rPr lang="en-US" sz="1600" b="1" i="1" dirty="0">
                <a:solidFill>
                  <a:srgbClr val="653A1D"/>
                </a:solidFill>
                <a:latin typeface="+mn-lt"/>
              </a:rPr>
              <a:t> </a:t>
            </a:r>
            <a:r>
              <a:rPr lang="en-US" b="1" i="1" u="sng" dirty="0" err="1" smtClean="0">
                <a:solidFill>
                  <a:srgbClr val="653A1D"/>
                </a:solidFill>
                <a:latin typeface="+mn-lt"/>
              </a:rPr>
              <a:t>Passerelle</a:t>
            </a:r>
            <a:r>
              <a:rPr lang="en-US" b="1" i="1" u="sng" dirty="0" smtClean="0">
                <a:solidFill>
                  <a:srgbClr val="653A1D"/>
                </a:solidFill>
                <a:latin typeface="+mn-lt"/>
              </a:rPr>
              <a:t> des Arts</a:t>
            </a:r>
            <a:r>
              <a:rPr lang="en-US" b="1" i="1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en-US" sz="1600" b="1" i="1" dirty="0" smtClean="0">
                <a:solidFill>
                  <a:srgbClr val="653A1D"/>
                </a:solidFill>
                <a:latin typeface="+mn-lt"/>
              </a:rPr>
              <a:t>-  </a:t>
            </a:r>
            <a:r>
              <a:rPr lang="en-US" sz="1600" b="1" i="1" dirty="0" err="1">
                <a:solidFill>
                  <a:srgbClr val="653A1D"/>
                </a:solidFill>
                <a:latin typeface="+mn-lt"/>
              </a:rPr>
              <a:t>porque</a:t>
            </a:r>
            <a:r>
              <a:rPr lang="en-US" sz="1600" b="1" i="1" dirty="0">
                <a:solidFill>
                  <a:srgbClr val="653A1D"/>
                </a:solidFill>
                <a:latin typeface="+mn-lt"/>
              </a:rPr>
              <a:t> </a:t>
            </a:r>
            <a:r>
              <a:rPr lang="en-US" sz="1600" b="1" i="1" dirty="0" err="1">
                <a:solidFill>
                  <a:srgbClr val="653A1D"/>
                </a:solidFill>
                <a:latin typeface="+mn-lt"/>
              </a:rPr>
              <a:t>uma</a:t>
            </a:r>
            <a:r>
              <a:rPr lang="en-US" sz="1600" b="1" i="1" dirty="0">
                <a:solidFill>
                  <a:srgbClr val="653A1D"/>
                </a:solidFill>
                <a:latin typeface="+mn-lt"/>
              </a:rPr>
              <a:t> </a:t>
            </a:r>
            <a:r>
              <a:rPr lang="en-US" sz="1600" b="1" i="1" dirty="0" err="1">
                <a:solidFill>
                  <a:srgbClr val="653A1D"/>
                </a:solidFill>
                <a:latin typeface="+mn-lt"/>
              </a:rPr>
              <a:t>ponte</a:t>
            </a:r>
            <a:r>
              <a:rPr lang="en-US" sz="1600" b="1" i="1" dirty="0">
                <a:solidFill>
                  <a:srgbClr val="653A1D"/>
                </a:solidFill>
                <a:latin typeface="+mn-lt"/>
              </a:rPr>
              <a:t> </a:t>
            </a:r>
            <a:r>
              <a:rPr lang="en-US" sz="1600" b="1" i="1" dirty="0" err="1">
                <a:solidFill>
                  <a:srgbClr val="653A1D"/>
                </a:solidFill>
                <a:latin typeface="+mn-lt"/>
              </a:rPr>
              <a:t>para</a:t>
            </a:r>
            <a:r>
              <a:rPr lang="en-US" sz="1600" b="1" i="1" dirty="0">
                <a:solidFill>
                  <a:srgbClr val="653A1D"/>
                </a:solidFill>
                <a:latin typeface="+mn-lt"/>
              </a:rPr>
              <a:t> </a:t>
            </a:r>
            <a:r>
              <a:rPr lang="en-US" sz="1600" b="1" i="1" dirty="0" err="1" smtClean="0">
                <a:solidFill>
                  <a:srgbClr val="653A1D"/>
                </a:solidFill>
                <a:latin typeface="+mn-lt"/>
              </a:rPr>
              <a:t>pedestres</a:t>
            </a:r>
            <a:r>
              <a:rPr lang="en-US" sz="1600" b="1" i="1" dirty="0" smtClean="0">
                <a:solidFill>
                  <a:srgbClr val="653A1D"/>
                </a:solidFill>
                <a:latin typeface="+mn-lt"/>
              </a:rPr>
              <a:t> - </a:t>
            </a:r>
            <a:r>
              <a:rPr lang="en-US" sz="1600" b="1" i="1" dirty="0" err="1" smtClean="0">
                <a:solidFill>
                  <a:srgbClr val="653A1D"/>
                </a:solidFill>
                <a:latin typeface="+mn-lt"/>
              </a:rPr>
              <a:t>cruza</a:t>
            </a:r>
            <a:r>
              <a:rPr lang="en-US" sz="1600" b="1" i="1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en-US" sz="1600" b="1" i="1" dirty="0">
                <a:solidFill>
                  <a:srgbClr val="653A1D"/>
                </a:solidFill>
                <a:latin typeface="+mn-lt"/>
              </a:rPr>
              <a:t>o </a:t>
            </a:r>
            <a:r>
              <a:rPr lang="en-US" sz="1600" b="1" i="1" dirty="0" err="1">
                <a:solidFill>
                  <a:srgbClr val="653A1D"/>
                </a:solidFill>
                <a:latin typeface="+mn-lt"/>
              </a:rPr>
              <a:t>Sena</a:t>
            </a:r>
            <a:r>
              <a:rPr lang="en-US" sz="1600" b="1" i="1" dirty="0">
                <a:solidFill>
                  <a:srgbClr val="653A1D"/>
                </a:solidFill>
                <a:latin typeface="+mn-lt"/>
              </a:rPr>
              <a:t> </a:t>
            </a:r>
            <a:r>
              <a:rPr lang="en-US" sz="1600" b="1" i="1" dirty="0" err="1">
                <a:solidFill>
                  <a:srgbClr val="653A1D"/>
                </a:solidFill>
                <a:latin typeface="+mn-lt"/>
              </a:rPr>
              <a:t>desde</a:t>
            </a:r>
            <a:r>
              <a:rPr lang="en-US" sz="1600" b="1" i="1" dirty="0">
                <a:solidFill>
                  <a:srgbClr val="653A1D"/>
                </a:solidFill>
                <a:latin typeface="+mn-lt"/>
              </a:rPr>
              <a:t> o </a:t>
            </a:r>
            <a:r>
              <a:rPr lang="en-US" sz="1600" b="1" i="1" dirty="0" err="1">
                <a:solidFill>
                  <a:srgbClr val="653A1D"/>
                </a:solidFill>
                <a:latin typeface="+mn-lt"/>
              </a:rPr>
              <a:t>Instituto</a:t>
            </a:r>
            <a:r>
              <a:rPr lang="en-US" sz="1600" b="1" i="1" dirty="0">
                <a:solidFill>
                  <a:srgbClr val="653A1D"/>
                </a:solidFill>
                <a:latin typeface="+mn-lt"/>
              </a:rPr>
              <a:t> de </a:t>
            </a:r>
            <a:r>
              <a:rPr lang="en-US" sz="1600" b="1" i="1" dirty="0" err="1">
                <a:solidFill>
                  <a:srgbClr val="653A1D"/>
                </a:solidFill>
                <a:latin typeface="+mn-lt"/>
              </a:rPr>
              <a:t>França</a:t>
            </a:r>
            <a:r>
              <a:rPr lang="en-US" sz="1600" b="1" i="1" dirty="0">
                <a:solidFill>
                  <a:srgbClr val="653A1D"/>
                </a:solidFill>
                <a:latin typeface="+mn-lt"/>
              </a:rPr>
              <a:t> </a:t>
            </a:r>
            <a:r>
              <a:rPr lang="en-US" sz="1600" b="1" i="1" dirty="0" err="1">
                <a:solidFill>
                  <a:srgbClr val="653A1D"/>
                </a:solidFill>
                <a:latin typeface="+mn-lt"/>
              </a:rPr>
              <a:t>até</a:t>
            </a:r>
            <a:r>
              <a:rPr lang="en-US" sz="1600" b="1" i="1" dirty="0">
                <a:solidFill>
                  <a:srgbClr val="653A1D"/>
                </a:solidFill>
                <a:latin typeface="+mn-lt"/>
              </a:rPr>
              <a:t> a </a:t>
            </a:r>
            <a:r>
              <a:rPr lang="en-US" sz="1600" b="1" i="1" dirty="0" err="1">
                <a:solidFill>
                  <a:srgbClr val="653A1D"/>
                </a:solidFill>
                <a:latin typeface="+mn-lt"/>
              </a:rPr>
              <a:t>praça</a:t>
            </a:r>
            <a:r>
              <a:rPr lang="en-US" sz="1600" b="1" i="1" dirty="0">
                <a:solidFill>
                  <a:srgbClr val="653A1D"/>
                </a:solidFill>
                <a:latin typeface="+mn-lt"/>
              </a:rPr>
              <a:t> central </a:t>
            </a:r>
            <a:r>
              <a:rPr lang="en-US" sz="1600" b="1" i="1" dirty="0" smtClean="0">
                <a:solidFill>
                  <a:srgbClr val="653A1D"/>
                </a:solidFill>
                <a:latin typeface="+mn-lt"/>
              </a:rPr>
              <a:t>do </a:t>
            </a:r>
            <a:r>
              <a:rPr lang="en-US" sz="1600" b="1" i="1" dirty="0" err="1">
                <a:solidFill>
                  <a:srgbClr val="653A1D"/>
                </a:solidFill>
                <a:latin typeface="+mn-lt"/>
              </a:rPr>
              <a:t>palácio</a:t>
            </a:r>
            <a:r>
              <a:rPr lang="en-US" sz="1600" b="1" i="1" dirty="0">
                <a:solidFill>
                  <a:srgbClr val="653A1D"/>
                </a:solidFill>
                <a:latin typeface="+mn-lt"/>
              </a:rPr>
              <a:t> do Louvre. </a:t>
            </a:r>
            <a:r>
              <a:rPr lang="en-US" sz="1600" b="1" i="1" dirty="0" err="1">
                <a:solidFill>
                  <a:srgbClr val="653A1D"/>
                </a:solidFill>
                <a:latin typeface="+mn-lt"/>
              </a:rPr>
              <a:t>Passou</a:t>
            </a:r>
            <a:r>
              <a:rPr lang="en-US" sz="1600" b="1" i="1" dirty="0">
                <a:solidFill>
                  <a:srgbClr val="653A1D"/>
                </a:solidFill>
                <a:latin typeface="+mn-lt"/>
              </a:rPr>
              <a:t> a </a:t>
            </a:r>
            <a:r>
              <a:rPr lang="en-US" sz="1600" b="1" i="1" dirty="0" err="1">
                <a:solidFill>
                  <a:srgbClr val="653A1D"/>
                </a:solidFill>
                <a:latin typeface="+mn-lt"/>
              </a:rPr>
              <a:t>ser</a:t>
            </a:r>
            <a:r>
              <a:rPr lang="en-US" sz="1600" b="1" i="1" dirty="0">
                <a:solidFill>
                  <a:srgbClr val="653A1D"/>
                </a:solidFill>
                <a:latin typeface="+mn-lt"/>
              </a:rPr>
              <a:t> </a:t>
            </a:r>
            <a:r>
              <a:rPr lang="en-US" sz="1600" b="1" i="1" dirty="0" err="1">
                <a:solidFill>
                  <a:srgbClr val="653A1D"/>
                </a:solidFill>
                <a:latin typeface="+mn-lt"/>
              </a:rPr>
              <a:t>conhecida</a:t>
            </a:r>
            <a:r>
              <a:rPr lang="en-US" sz="1600" b="1" i="1" dirty="0">
                <a:solidFill>
                  <a:srgbClr val="653A1D"/>
                </a:solidFill>
                <a:latin typeface="+mn-lt"/>
              </a:rPr>
              <a:t> </a:t>
            </a:r>
            <a:r>
              <a:rPr lang="en-US" sz="1600" b="1" i="1" dirty="0" err="1">
                <a:solidFill>
                  <a:srgbClr val="653A1D"/>
                </a:solidFill>
                <a:latin typeface="+mn-lt"/>
              </a:rPr>
              <a:t>como</a:t>
            </a:r>
            <a:r>
              <a:rPr lang="en-US" sz="1600" b="1" i="1" dirty="0">
                <a:solidFill>
                  <a:srgbClr val="653A1D"/>
                </a:solidFill>
                <a:latin typeface="+mn-lt"/>
              </a:rPr>
              <a:t> Ponte do </a:t>
            </a:r>
            <a:r>
              <a:rPr lang="en-US" sz="1600" b="1" i="1" dirty="0" smtClean="0">
                <a:solidFill>
                  <a:srgbClr val="653A1D"/>
                </a:solidFill>
                <a:latin typeface="+mn-lt"/>
              </a:rPr>
              <a:t>Amor, </a:t>
            </a:r>
            <a:r>
              <a:rPr lang="en-US" sz="1600" b="1" i="1" dirty="0" err="1" smtClean="0">
                <a:solidFill>
                  <a:srgbClr val="653A1D"/>
                </a:solidFill>
                <a:latin typeface="+mn-lt"/>
              </a:rPr>
              <a:t>como</a:t>
            </a:r>
            <a:r>
              <a:rPr lang="en-US" sz="1600" b="1" i="1" dirty="0" smtClean="0">
                <a:solidFill>
                  <a:srgbClr val="653A1D"/>
                </a:solidFill>
                <a:latin typeface="+mn-lt"/>
              </a:rPr>
              <a:t> o </a:t>
            </a:r>
            <a:r>
              <a:rPr lang="en-US" sz="1600" b="1" i="1" dirty="0" err="1" smtClean="0">
                <a:solidFill>
                  <a:srgbClr val="653A1D"/>
                </a:solidFill>
                <a:latin typeface="+mn-lt"/>
              </a:rPr>
              <a:t>são</a:t>
            </a:r>
            <a:r>
              <a:rPr lang="en-US" sz="1600" b="1" i="1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en-US" sz="1600" b="1" i="1" dirty="0" err="1" smtClean="0">
                <a:solidFill>
                  <a:srgbClr val="653A1D"/>
                </a:solidFill>
                <a:latin typeface="+mn-lt"/>
              </a:rPr>
              <a:t>também</a:t>
            </a:r>
            <a:r>
              <a:rPr lang="en-US" sz="1600" b="1" i="1" dirty="0" smtClean="0">
                <a:solidFill>
                  <a:srgbClr val="653A1D"/>
                </a:solidFill>
                <a:latin typeface="+mn-lt"/>
              </a:rPr>
              <a:t> a Ponte </a:t>
            </a:r>
            <a:r>
              <a:rPr lang="en-US" sz="1600" b="1" i="1" dirty="0" err="1" smtClean="0">
                <a:solidFill>
                  <a:srgbClr val="653A1D"/>
                </a:solidFill>
                <a:latin typeface="+mn-lt"/>
              </a:rPr>
              <a:t>Vecchio</a:t>
            </a:r>
            <a:r>
              <a:rPr lang="en-US" sz="1600" b="1" i="1" dirty="0" smtClean="0">
                <a:solidFill>
                  <a:srgbClr val="653A1D"/>
                </a:solidFill>
                <a:latin typeface="+mn-lt"/>
              </a:rPr>
              <a:t> de </a:t>
            </a:r>
            <a:r>
              <a:rPr lang="en-US" sz="1600" b="1" i="1" dirty="0" err="1" smtClean="0">
                <a:solidFill>
                  <a:srgbClr val="653A1D"/>
                </a:solidFill>
                <a:latin typeface="+mn-lt"/>
              </a:rPr>
              <a:t>Florença</a:t>
            </a:r>
            <a:r>
              <a:rPr lang="en-US" sz="1600" b="1" i="1" dirty="0" smtClean="0">
                <a:solidFill>
                  <a:srgbClr val="653A1D"/>
                </a:solidFill>
                <a:latin typeface="+mn-lt"/>
              </a:rPr>
              <a:t> e a Ponte da Academia </a:t>
            </a:r>
            <a:r>
              <a:rPr lang="en-US" sz="1600" b="1" i="1" dirty="0" err="1" smtClean="0">
                <a:solidFill>
                  <a:srgbClr val="653A1D"/>
                </a:solidFill>
                <a:latin typeface="+mn-lt"/>
              </a:rPr>
              <a:t>em</a:t>
            </a:r>
            <a:r>
              <a:rPr lang="en-US" sz="1600" b="1" i="1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en-US" sz="1600" b="1" i="1" dirty="0" err="1" smtClean="0">
                <a:solidFill>
                  <a:srgbClr val="653A1D"/>
                </a:solidFill>
                <a:latin typeface="+mn-lt"/>
              </a:rPr>
              <a:t>Veneza</a:t>
            </a:r>
            <a:r>
              <a:rPr lang="en-US" sz="1600" b="1" i="1" dirty="0" smtClean="0">
                <a:solidFill>
                  <a:srgbClr val="653A1D"/>
                </a:solidFill>
                <a:latin typeface="+mn-lt"/>
              </a:rPr>
              <a:t>. </a:t>
            </a:r>
            <a:endParaRPr lang="en-US" sz="1600" b="1" i="1" dirty="0">
              <a:solidFill>
                <a:srgbClr val="653A1D"/>
              </a:solidFill>
              <a:latin typeface="+mn-lt"/>
            </a:endParaRPr>
          </a:p>
          <a:p>
            <a:endParaRPr lang="pt-BR" sz="1600" b="1" i="1" dirty="0">
              <a:solidFill>
                <a:srgbClr val="653A1D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38346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000"/>
    </mc:Choice>
    <mc:Fallback xmlns="">
      <p:transition spd="slow" advTm="3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1111 0.02408 L -0.69375 0.02408 " pathEditMode="relative" rAng="0" ptsTypes="AA">
                                      <p:cBhvr>
                                        <p:cTn id="6" dur="2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24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2963" y="521630"/>
            <a:ext cx="8065699" cy="5327650"/>
          </a:xfrm>
          <a:prstGeom prst="rect">
            <a:avLst/>
          </a:prstGeom>
          <a:ln w="79375" cmpd="tri">
            <a:solidFill>
              <a:srgbClr val="894D1B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107504" y="5877272"/>
            <a:ext cx="88569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Os enamorados de Paris acreditam na lenda de que a promessa de “amor eterno” </a:t>
            </a:r>
            <a:r>
              <a:rPr lang="pt-BR" sz="1600" b="1" i="1" dirty="0">
                <a:solidFill>
                  <a:srgbClr val="653A1D"/>
                </a:solidFill>
              </a:rPr>
              <a:t>–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através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da simbologia de cadeados com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seus nomes gravados, fixados na </a:t>
            </a:r>
            <a:r>
              <a:rPr lang="pt-BR" sz="1600" b="1" i="1" dirty="0" err="1" smtClean="0">
                <a:solidFill>
                  <a:srgbClr val="653A1D"/>
                </a:solidFill>
                <a:latin typeface="+mn-lt"/>
              </a:rPr>
              <a:t>Pont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pt-BR" sz="1600" b="1" i="1" dirty="0" err="1" smtClean="0">
                <a:solidFill>
                  <a:srgbClr val="653A1D"/>
                </a:solidFill>
                <a:latin typeface="+mn-lt"/>
              </a:rPr>
              <a:t>des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 </a:t>
            </a:r>
            <a:r>
              <a:rPr lang="pt-BR" sz="1600" b="1" i="1" dirty="0" err="1" smtClean="0">
                <a:solidFill>
                  <a:srgbClr val="653A1D"/>
                </a:solidFill>
                <a:latin typeface="+mn-lt"/>
              </a:rPr>
              <a:t>Arts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 e com as respectivas chaves atiradas ao rio </a:t>
            </a:r>
            <a:r>
              <a:rPr lang="pt-BR" sz="1600" b="1" i="1" dirty="0" smtClean="0">
                <a:solidFill>
                  <a:srgbClr val="653A1D"/>
                </a:solidFill>
              </a:rPr>
              <a:t>–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 manterá a união dos apaixonados por toda vida.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2178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1000"/>
    </mc:Choice>
    <mc:Fallback xmlns="">
      <p:transition advTm="3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9000">
              <a:srgbClr val="DBB26F"/>
            </a:gs>
            <a:gs pos="76000">
              <a:srgbClr val="D6AB64"/>
            </a:gs>
            <a:gs pos="27000">
              <a:srgbClr val="E3BB73"/>
            </a:gs>
            <a:gs pos="48000">
              <a:srgbClr val="D6AB64"/>
            </a:gs>
            <a:gs pos="9000">
              <a:srgbClr val="DBB46F"/>
            </a:gs>
          </a:gsLst>
          <a:lin ang="30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457605"/>
            <a:ext cx="5762185" cy="5472000"/>
          </a:xfrm>
          <a:prstGeom prst="rect">
            <a:avLst/>
          </a:prstGeom>
          <a:ln w="79375" cmpd="tri">
            <a:solidFill>
              <a:srgbClr val="894D1B"/>
            </a:solidFill>
            <a:miter lim="800000"/>
          </a:ln>
        </p:spPr>
      </p:pic>
      <p:sp>
        <p:nvSpPr>
          <p:cNvPr id="3" name="CaixaDeTexto 2"/>
          <p:cNvSpPr txBox="1"/>
          <p:nvPr/>
        </p:nvSpPr>
        <p:spPr>
          <a:xfrm>
            <a:off x="1472016" y="6053540"/>
            <a:ext cx="6196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>
                <a:solidFill>
                  <a:srgbClr val="653A1D"/>
                </a:solidFill>
                <a:latin typeface="+mn-lt"/>
              </a:rPr>
              <a:t> </a:t>
            </a:r>
            <a:r>
              <a:rPr lang="pt-BR" sz="1600" b="1" i="1" dirty="0" smtClean="0">
                <a:solidFill>
                  <a:srgbClr val="653A1D"/>
                </a:solidFill>
              </a:rPr>
              <a:t>–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“Venha ... venha... é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ali a ponte onde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vamos trancar o cadeado e, então, 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nunca mais 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a gente vai se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separar</a:t>
            </a:r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...”</a:t>
            </a:r>
            <a:endParaRPr lang="pt-BR" sz="1600" b="1" i="1" dirty="0">
              <a:solidFill>
                <a:srgbClr val="653A1D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4515528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5750" advTm="16000">
        <p14:warp dir="in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852" y="526367"/>
            <a:ext cx="8090596" cy="5580000"/>
          </a:xfrm>
          <a:prstGeom prst="rect">
            <a:avLst/>
          </a:prstGeom>
          <a:ln w="79375" cmpd="tri">
            <a:solidFill>
              <a:srgbClr val="894D1B"/>
            </a:solidFill>
            <a:miter lim="800000"/>
          </a:ln>
        </p:spPr>
      </p:pic>
      <p:sp>
        <p:nvSpPr>
          <p:cNvPr id="3" name="CaixaDeTexto 2"/>
          <p:cNvSpPr txBox="1"/>
          <p:nvPr/>
        </p:nvSpPr>
        <p:spPr>
          <a:xfrm>
            <a:off x="3635896" y="6237312"/>
            <a:ext cx="158248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 ... anos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depois...</a:t>
            </a:r>
          </a:p>
        </p:txBody>
      </p:sp>
    </p:spTree>
    <p:extLst>
      <p:ext uri="{BB962C8B-B14F-4D97-AF65-F5344CB8AC3E}">
        <p14:creationId xmlns:p14="http://schemas.microsoft.com/office/powerpoint/2010/main" val="3098602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/>
    </mc:Choice>
    <mc:Fallback xmlns=""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852" y="526367"/>
            <a:ext cx="8090596" cy="5580000"/>
          </a:xfrm>
          <a:prstGeom prst="rect">
            <a:avLst/>
          </a:prstGeom>
          <a:ln w="79375" cmpd="tri">
            <a:solidFill>
              <a:srgbClr val="894D1B"/>
            </a:solidFill>
            <a:miter lim="800000"/>
          </a:ln>
        </p:spPr>
      </p:pic>
      <p:sp>
        <p:nvSpPr>
          <p:cNvPr id="3" name="CaixaDeTexto 2"/>
          <p:cNvSpPr txBox="1"/>
          <p:nvPr/>
        </p:nvSpPr>
        <p:spPr>
          <a:xfrm>
            <a:off x="3635896" y="6237312"/>
            <a:ext cx="158248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 ... anos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depois...</a:t>
            </a:r>
          </a:p>
        </p:txBody>
      </p:sp>
    </p:spTree>
    <p:extLst>
      <p:ext uri="{BB962C8B-B14F-4D97-AF65-F5344CB8AC3E}">
        <p14:creationId xmlns:p14="http://schemas.microsoft.com/office/powerpoint/2010/main" val="700636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sndAc>
          <p:endSnd/>
        </p:sndAc>
      </p:transition>
    </mc:Choice>
    <mc:Fallback xmlns="">
      <p:transition advClick="0" advTm="3000">
        <p:sndAc>
          <p:endSnd/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852" y="526367"/>
            <a:ext cx="8090596" cy="5580000"/>
          </a:xfrm>
          <a:prstGeom prst="rect">
            <a:avLst/>
          </a:prstGeom>
          <a:ln w="79375" cmpd="tri">
            <a:solidFill>
              <a:srgbClr val="894D1B"/>
            </a:solidFill>
            <a:miter lim="800000"/>
          </a:ln>
        </p:spPr>
      </p:pic>
      <p:sp>
        <p:nvSpPr>
          <p:cNvPr id="3" name="CaixaDeTexto 2"/>
          <p:cNvSpPr txBox="1"/>
          <p:nvPr/>
        </p:nvSpPr>
        <p:spPr>
          <a:xfrm>
            <a:off x="3635896" y="6237312"/>
            <a:ext cx="158248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i="1" dirty="0" smtClean="0">
                <a:solidFill>
                  <a:srgbClr val="653A1D"/>
                </a:solidFill>
                <a:latin typeface="+mn-lt"/>
              </a:rPr>
              <a:t> ... anos </a:t>
            </a:r>
            <a:r>
              <a:rPr lang="pt-BR" sz="1600" b="1" i="1" dirty="0">
                <a:solidFill>
                  <a:srgbClr val="653A1D"/>
                </a:solidFill>
                <a:latin typeface="+mn-lt"/>
              </a:rPr>
              <a:t>depois...</a:t>
            </a:r>
          </a:p>
        </p:txBody>
      </p:sp>
    </p:spTree>
    <p:extLst>
      <p:ext uri="{BB962C8B-B14F-4D97-AF65-F5344CB8AC3E}">
        <p14:creationId xmlns:p14="http://schemas.microsoft.com/office/powerpoint/2010/main" val="1897873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>
        <p:sndAc>
          <p:stSnd>
            <p:snd r:embed="rId2" name="REDUZ NOVO parlez-moi.WAV"/>
          </p:stSnd>
        </p:sndAc>
      </p:transition>
    </mc:Choice>
    <mc:Fallback xmlns="">
      <p:transition advClick="0" advTm="10000">
        <p:sndAc>
          <p:stSnd>
            <p:snd r:embed="rId4" name="REDUZ NOVO parlez-mo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02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2660" y="477078"/>
            <a:ext cx="8502445" cy="5817471"/>
          </a:xfrm>
          <a:prstGeom prst="rect">
            <a:avLst/>
          </a:prstGeom>
          <a:ln w="79375" cmpd="tri">
            <a:solidFill>
              <a:srgbClr val="894D1B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>
            <a:spLocks noChangeArrowheads="1"/>
          </p:cNvSpPr>
          <p:nvPr/>
        </p:nvSpPr>
        <p:spPr bwMode="auto">
          <a:xfrm>
            <a:off x="395536" y="1119515"/>
            <a:ext cx="8893175" cy="187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zh-CN" sz="1400" b="1" i="1" dirty="0" err="1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Imagens</a:t>
            </a:r>
            <a:r>
              <a:rPr lang="en-US" altLang="zh-CN" sz="1400" b="1" i="1" dirty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: </a:t>
            </a:r>
            <a:r>
              <a:rPr lang="en-US" altLang="zh-CN" sz="1400" b="1" i="1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</a:t>
            </a:r>
            <a:r>
              <a:rPr lang="en-US" altLang="zh-CN" sz="1400" b="1" i="1" dirty="0" err="1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todas</a:t>
            </a:r>
            <a:r>
              <a:rPr lang="en-US" altLang="zh-CN" sz="1400" b="1" i="1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</a:t>
            </a:r>
            <a:r>
              <a:rPr lang="en-US" altLang="zh-CN" sz="1400" b="1" i="1" dirty="0" err="1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tiradas</a:t>
            </a:r>
            <a:r>
              <a:rPr lang="en-US" altLang="zh-CN" sz="1400" b="1" i="1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da Net, com </a:t>
            </a:r>
            <a:r>
              <a:rPr lang="en-US" altLang="zh-CN" sz="1400" b="1" i="1" dirty="0" err="1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indicação</a:t>
            </a:r>
            <a:r>
              <a:rPr lang="en-US" altLang="zh-CN" sz="1400" b="1" i="1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de </a:t>
            </a:r>
            <a:r>
              <a:rPr lang="en-US" altLang="zh-CN" sz="1400" b="1" i="1" dirty="0" err="1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autoria</a:t>
            </a:r>
            <a:endParaRPr lang="en-US" altLang="zh-CN" sz="1400" b="1" i="1" dirty="0" smtClean="0">
              <a:solidFill>
                <a:schemeClr val="bg1">
                  <a:lumMod val="95000"/>
                </a:schemeClr>
              </a:solidFill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  <a:p>
            <a:pPr eaLnBrk="1" hangingPunct="1">
              <a:defRPr/>
            </a:pPr>
            <a:endParaRPr lang="en-US" altLang="zh-CN" sz="1400" b="1" i="1" dirty="0">
              <a:solidFill>
                <a:schemeClr val="bg1">
                  <a:lumMod val="95000"/>
                </a:schemeClr>
              </a:solidFill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pt-BR" altLang="zh-CN" sz="1400" b="1" i="1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             Música : 1 – </a:t>
            </a:r>
            <a:r>
              <a:rPr lang="pt-BR" altLang="zh-CN" sz="2000" b="1" i="1" dirty="0" err="1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J’ai</a:t>
            </a:r>
            <a:r>
              <a:rPr lang="pt-BR" altLang="zh-CN" sz="2000" b="1" i="1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</a:t>
            </a:r>
            <a:r>
              <a:rPr lang="pt-BR" altLang="zh-CN" sz="2000" b="1" i="1" dirty="0" err="1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deux</a:t>
            </a:r>
            <a:r>
              <a:rPr lang="pt-BR" altLang="zh-CN" sz="2000" b="1" i="1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</a:t>
            </a:r>
            <a:r>
              <a:rPr lang="pt-BR" altLang="zh-CN" sz="2000" b="1" i="1" dirty="0" err="1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amours</a:t>
            </a:r>
            <a:r>
              <a:rPr lang="pt-BR" altLang="zh-CN" sz="2000" b="1" i="1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</a:t>
            </a:r>
            <a:r>
              <a:rPr lang="pt-BR" altLang="zh-CN" sz="1400" b="1" i="1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</a:t>
            </a:r>
            <a:endParaRPr lang="en-US" b="1" i="1" dirty="0" smtClean="0">
              <a:solidFill>
                <a:schemeClr val="bg1">
                  <a:lumMod val="95000"/>
                </a:schemeClr>
              </a:solidFill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en-US" sz="1600" i="1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                              </a:t>
            </a:r>
            <a:r>
              <a:rPr lang="pt-BR" sz="1400" b="1" i="1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Madeleine </a:t>
            </a:r>
            <a:r>
              <a:rPr lang="pt-BR" sz="1400" b="1" i="1" dirty="0" err="1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Peyroux</a:t>
            </a:r>
            <a:endParaRPr lang="pt-BR" sz="1600" b="1" i="1" dirty="0">
              <a:solidFill>
                <a:schemeClr val="bg1">
                  <a:lumMod val="95000"/>
                </a:schemeClr>
              </a:solidFill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pt-BR" sz="1400" i="1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</a:t>
            </a:r>
            <a:r>
              <a:rPr lang="pt-BR" sz="1600" b="1" i="1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  </a:t>
            </a:r>
          </a:p>
          <a:p>
            <a:pPr eaLnBrk="1" hangingPunct="1">
              <a:defRPr/>
            </a:pPr>
            <a:r>
              <a:rPr lang="pt-BR" sz="1600" b="1" i="1" dirty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</a:t>
            </a:r>
            <a:r>
              <a:rPr lang="pt-BR" sz="1600" b="1" i="1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                                                 2 – </a:t>
            </a:r>
            <a:r>
              <a:rPr lang="pt-BR" sz="2000" b="1" i="1" dirty="0" err="1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Parlez</a:t>
            </a:r>
            <a:r>
              <a:rPr lang="pt-BR" sz="2000" b="1" i="1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-moi d’</a:t>
            </a:r>
            <a:r>
              <a:rPr lang="pt-BR" sz="2000" b="1" i="1" dirty="0" err="1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amour</a:t>
            </a:r>
            <a:endParaRPr lang="pt-BR" sz="1050" i="1" u="sng" dirty="0">
              <a:solidFill>
                <a:schemeClr val="bg1">
                  <a:lumMod val="95000"/>
                </a:schemeClr>
              </a:solidFill>
              <a:latin typeface="+mj-lt"/>
              <a:ea typeface="宋体" pitchFamily="2" charset="-122"/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pt-BR" sz="1400" i="1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                                                               “</a:t>
            </a:r>
            <a:r>
              <a:rPr lang="pt-BR" sz="1400" b="1" i="1" dirty="0" err="1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Midnight</a:t>
            </a:r>
            <a:r>
              <a:rPr lang="pt-BR" sz="1400" b="1" i="1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</a:t>
            </a:r>
            <a:r>
              <a:rPr lang="pt-BR" sz="1400" b="1" i="1" dirty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in </a:t>
            </a:r>
            <a:r>
              <a:rPr lang="pt-BR" sz="1400" b="1" i="1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Paris” </a:t>
            </a:r>
            <a:r>
              <a:rPr lang="pt-BR" sz="1400" b="1" i="1" dirty="0" err="1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Soundtrack</a:t>
            </a:r>
            <a:endParaRPr lang="pt-BR" sz="1400" b="1" i="1" dirty="0">
              <a:solidFill>
                <a:schemeClr val="bg1">
                  <a:lumMod val="95000"/>
                </a:schemeClr>
              </a:solidFill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</p:txBody>
      </p:sp>
      <p:sp>
        <p:nvSpPr>
          <p:cNvPr id="5" name="CaixaDeTexto 4"/>
          <p:cNvSpPr txBox="1">
            <a:spLocks noChangeArrowheads="1"/>
          </p:cNvSpPr>
          <p:nvPr/>
        </p:nvSpPr>
        <p:spPr bwMode="auto">
          <a:xfrm>
            <a:off x="517451" y="4149080"/>
            <a:ext cx="7416824" cy="1969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zh-CN" sz="1400" b="1" i="1" dirty="0" err="1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Criação</a:t>
            </a:r>
            <a:r>
              <a:rPr lang="en-US" altLang="zh-CN" sz="1400" b="1" i="1" dirty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altLang="zh-CN" sz="1400" b="1" i="1" dirty="0" err="1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pesquisa</a:t>
            </a:r>
            <a:r>
              <a:rPr lang="en-US" altLang="zh-CN" sz="1400" b="1" i="1" dirty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altLang="zh-CN" sz="1400" b="1" i="1" dirty="0" err="1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compilação</a:t>
            </a:r>
            <a:r>
              <a:rPr lang="en-US" altLang="zh-CN" sz="1400" b="1" i="1" dirty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 e </a:t>
            </a:r>
            <a:r>
              <a:rPr lang="en-US" altLang="zh-CN" sz="1400" b="1" i="1" dirty="0" err="1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formatação</a:t>
            </a:r>
            <a:r>
              <a:rPr lang="en-US" altLang="zh-CN" sz="1400" b="1" i="1" dirty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eaLnBrk="1" hangingPunct="1"/>
            <a:r>
              <a:rPr lang="pt-BR" sz="2000" b="1" i="1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       </a:t>
            </a:r>
            <a:r>
              <a:rPr lang="pt-BR" sz="2000" b="1" i="1" u="sng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Delza </a:t>
            </a:r>
            <a:r>
              <a:rPr lang="pt-BR" sz="2000" b="1" i="1" u="sng" dirty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Dias </a:t>
            </a:r>
            <a:r>
              <a:rPr lang="pt-BR" sz="2000" b="1" i="1" u="sng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Ferreira</a:t>
            </a:r>
          </a:p>
          <a:p>
            <a:pPr eaLnBrk="1" hangingPunct="1"/>
            <a:r>
              <a:rPr lang="pt-BR" sz="2000" b="1" i="1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                                  </a:t>
            </a:r>
            <a:r>
              <a:rPr lang="pt-BR" sz="1400" b="1" i="1" dirty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  <a:hlinkClick r:id="rId3"/>
              </a:rPr>
              <a:t>delzadfer@gmail.com</a:t>
            </a:r>
            <a:endParaRPr lang="pt-BR" sz="1400" b="1" i="1" dirty="0">
              <a:solidFill>
                <a:schemeClr val="bg1">
                  <a:lumMod val="95000"/>
                </a:schemeClr>
              </a:solidFill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  <a:p>
            <a:pPr eaLnBrk="1" hangingPunct="1"/>
            <a:endParaRPr lang="pt-BR" altLang="zh-CN" sz="1200" b="1" i="1" dirty="0" smtClean="0">
              <a:solidFill>
                <a:schemeClr val="bg1">
                  <a:lumMod val="95000"/>
                </a:schemeClr>
              </a:solidFill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  <a:p>
            <a:pPr eaLnBrk="1" hangingPunct="1"/>
            <a:r>
              <a:rPr lang="pt-BR" altLang="zh-CN" sz="1200" b="1" i="1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Versão </a:t>
            </a:r>
            <a:r>
              <a:rPr lang="pt-BR" altLang="zh-CN" sz="1200" b="1" i="1" dirty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para o Inglês </a:t>
            </a:r>
            <a:r>
              <a:rPr lang="pt-BR" sz="1200" b="1" i="1" dirty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: </a:t>
            </a:r>
            <a:r>
              <a:rPr lang="pt-BR" sz="1400" b="1" i="1" u="sng" dirty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Flavio M. de Freitas Guimarães</a:t>
            </a:r>
            <a:endParaRPr lang="pt-BR" sz="1200" b="1" i="1" u="sng" dirty="0">
              <a:solidFill>
                <a:schemeClr val="bg1">
                  <a:lumMod val="95000"/>
                </a:schemeClr>
              </a:solidFill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  <a:p>
            <a:pPr eaLnBrk="1" hangingPunct="1"/>
            <a:r>
              <a:rPr lang="pt-BR" altLang="zh-CN" sz="1200" b="1" i="1" dirty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Webmaster e Revisão – </a:t>
            </a:r>
            <a:r>
              <a:rPr lang="pt-BR" altLang="zh-CN" sz="1400" b="1" i="1" u="sng" dirty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Claudia Ricci</a:t>
            </a:r>
            <a:endParaRPr lang="pt-BR" sz="1200" b="1" i="1" u="sng" dirty="0">
              <a:solidFill>
                <a:schemeClr val="bg1">
                  <a:lumMod val="95000"/>
                </a:schemeClr>
              </a:solidFill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  <a:p>
            <a:pPr eaLnBrk="1" hangingPunct="1"/>
            <a:r>
              <a:rPr lang="pt-BR" sz="1400" b="1" i="1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                 </a:t>
            </a:r>
            <a:r>
              <a:rPr lang="pt-BR" sz="1400" b="1" i="1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  <a:hlinkClick r:id="rId4"/>
              </a:rPr>
              <a:t>www.culturesandart.com</a:t>
            </a:r>
            <a:r>
              <a:rPr lang="pt-BR" sz="1400" b="1" i="1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  </a:t>
            </a:r>
          </a:p>
          <a:p>
            <a:pPr eaLnBrk="1" hangingPunct="1"/>
            <a:r>
              <a:rPr lang="pt-BR" sz="1400" b="1" i="1" dirty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</a:t>
            </a:r>
            <a:r>
              <a:rPr lang="pt-BR" sz="1400" b="1" i="1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                                                               São Paulo, VI - 2013</a:t>
            </a:r>
            <a:endParaRPr lang="pt-BR" sz="1100" dirty="0">
              <a:solidFill>
                <a:schemeClr val="bg1">
                  <a:lumMod val="95000"/>
                </a:schemeClr>
              </a:solidFill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</p:txBody>
      </p:sp>
      <p:pic>
        <p:nvPicPr>
          <p:cNvPr id="6" name="Picture 2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331640" y="5900091"/>
            <a:ext cx="1905000" cy="358775"/>
          </a:xfrm>
          <a:prstGeom prst="rect">
            <a:avLst/>
          </a:prstGeom>
          <a:noFill/>
          <a:ln w="9525" cap="sq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6302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5000"/>
    </mc:Choice>
    <mc:Fallback xmlns="">
      <p:transition advClick="0" advTm="3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90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6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4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77320"/>
            <a:ext cx="8523697" cy="5832000"/>
          </a:xfrm>
          <a:prstGeom prst="rect">
            <a:avLst/>
          </a:prstGeom>
          <a:ln w="79375" cmpd="tri">
            <a:solidFill>
              <a:srgbClr val="894D1B"/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4147316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4000">
        <p14:prism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3139" y="477320"/>
            <a:ext cx="6024475" cy="5832000"/>
          </a:xfrm>
          <a:prstGeom prst="rect">
            <a:avLst/>
          </a:prstGeom>
          <a:ln w="79375" cmpd="tri">
            <a:solidFill>
              <a:srgbClr val="894D1B"/>
            </a:solidFill>
            <a:miter lim="800000"/>
          </a:ln>
        </p:spPr>
      </p:pic>
      <p:sp>
        <p:nvSpPr>
          <p:cNvPr id="4" name="CaixaDeTexto 3"/>
          <p:cNvSpPr txBox="1">
            <a:spLocks noChangeArrowheads="1"/>
          </p:cNvSpPr>
          <p:nvPr/>
        </p:nvSpPr>
        <p:spPr bwMode="auto">
          <a:xfrm>
            <a:off x="2930407" y="2646437"/>
            <a:ext cx="3271838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pt-BR" altLang="zh-CN" sz="4800" b="1" i="1" u="sng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Fim</a:t>
            </a:r>
            <a:endParaRPr lang="pt-BR" altLang="zh-CN" sz="4800" b="1" i="1" u="sng" dirty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1431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8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8000"/>
                            </p:stCondLst>
                            <p:childTnLst>
                              <p:par>
                                <p:cTn id="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1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1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theme/theme1.xml><?xml version="1.0" encoding="utf-8"?>
<a:theme xmlns:a="http://schemas.openxmlformats.org/drawingml/2006/main" name="Default Theme">
  <a:themeElements>
    <a:clrScheme name="Capa Dura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Personalizada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F095F"/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apa Dura">
    <a:dk1>
      <a:sysClr val="windowText" lastClr="000000"/>
    </a:dk1>
    <a:lt1>
      <a:sysClr val="window" lastClr="FFFFFF"/>
    </a:lt1>
    <a:dk2>
      <a:srgbClr val="895D1D"/>
    </a:dk2>
    <a:lt2>
      <a:srgbClr val="ECE9C6"/>
    </a:lt2>
    <a:accent1>
      <a:srgbClr val="873624"/>
    </a:accent1>
    <a:accent2>
      <a:srgbClr val="D6862D"/>
    </a:accent2>
    <a:accent3>
      <a:srgbClr val="D0BE40"/>
    </a:accent3>
    <a:accent4>
      <a:srgbClr val="877F6C"/>
    </a:accent4>
    <a:accent5>
      <a:srgbClr val="972109"/>
    </a:accent5>
    <a:accent6>
      <a:srgbClr val="AEB795"/>
    </a:accent6>
    <a:hlink>
      <a:srgbClr val="CC9900"/>
    </a:hlink>
    <a:folHlink>
      <a:srgbClr val="B2B2B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5663</TotalTime>
  <Words>2181</Words>
  <Application>Microsoft Office PowerPoint</Application>
  <PresentationFormat>Apresentação na tela (4:3)</PresentationFormat>
  <Paragraphs>104</Paragraphs>
  <Slides>62</Slides>
  <Notes>4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62</vt:i4>
      </vt:variant>
    </vt:vector>
  </HeadingPairs>
  <TitlesOfParts>
    <vt:vector size="63" baseType="lpstr">
      <vt:lpstr>Default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Delza</dc:creator>
  <cp:lastModifiedBy>Delza</cp:lastModifiedBy>
  <cp:revision>713</cp:revision>
  <dcterms:created xsi:type="dcterms:W3CDTF">2010-10-11T23:28:14Z</dcterms:created>
  <dcterms:modified xsi:type="dcterms:W3CDTF">2013-06-14T22:12:26Z</dcterms:modified>
</cp:coreProperties>
</file>