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1" r:id="rId2"/>
    <p:sldId id="302" r:id="rId3"/>
    <p:sldId id="303" r:id="rId4"/>
    <p:sldId id="304" r:id="rId5"/>
    <p:sldId id="305" r:id="rId6"/>
    <p:sldId id="306" r:id="rId7"/>
    <p:sldId id="310" r:id="rId8"/>
    <p:sldId id="311" r:id="rId9"/>
    <p:sldId id="256" r:id="rId10"/>
    <p:sldId id="309" r:id="rId11"/>
    <p:sldId id="257" r:id="rId12"/>
    <p:sldId id="259" r:id="rId13"/>
    <p:sldId id="263" r:id="rId14"/>
    <p:sldId id="315" r:id="rId15"/>
    <p:sldId id="265" r:id="rId16"/>
    <p:sldId id="266" r:id="rId17"/>
    <p:sldId id="267" r:id="rId18"/>
    <p:sldId id="268" r:id="rId19"/>
    <p:sldId id="307" r:id="rId20"/>
    <p:sldId id="269" r:id="rId21"/>
    <p:sldId id="299" r:id="rId22"/>
    <p:sldId id="312" r:id="rId23"/>
    <p:sldId id="300" r:id="rId24"/>
    <p:sldId id="320" r:id="rId25"/>
    <p:sldId id="316" r:id="rId26"/>
    <p:sldId id="272" r:id="rId27"/>
    <p:sldId id="275" r:id="rId28"/>
    <p:sldId id="274" r:id="rId29"/>
    <p:sldId id="295" r:id="rId30"/>
    <p:sldId id="296" r:id="rId31"/>
    <p:sldId id="318" r:id="rId32"/>
    <p:sldId id="288" r:id="rId33"/>
    <p:sldId id="297" r:id="rId34"/>
    <p:sldId id="298" r:id="rId35"/>
    <p:sldId id="289" r:id="rId36"/>
    <p:sldId id="290" r:id="rId37"/>
    <p:sldId id="291" r:id="rId38"/>
    <p:sldId id="292" r:id="rId39"/>
    <p:sldId id="278" r:id="rId40"/>
    <p:sldId id="279" r:id="rId41"/>
    <p:sldId id="282" r:id="rId42"/>
    <p:sldId id="280" r:id="rId43"/>
    <p:sldId id="283" r:id="rId44"/>
    <p:sldId id="284" r:id="rId45"/>
    <p:sldId id="285" r:id="rId46"/>
    <p:sldId id="319" r:id="rId47"/>
    <p:sldId id="286" r:id="rId48"/>
    <p:sldId id="313" r:id="rId49"/>
    <p:sldId id="314" r:id="rId5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39" autoAdjust="0"/>
    <p:restoredTop sz="94630" autoAdjust="0"/>
  </p:normalViewPr>
  <p:slideViewPr>
    <p:cSldViewPr>
      <p:cViewPr>
        <p:scale>
          <a:sx n="59" d="100"/>
          <a:sy n="59" d="100"/>
        </p:scale>
        <p:origin x="-1068" y="-5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F3B6579D-9A34-49D5-B4E7-A244A8819D24}" type="datetimeFigureOut">
              <a:rPr lang="en-US"/>
              <a:pPr>
                <a:defRPr/>
              </a:pPr>
              <a:t>3/1/2022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5BC8D1F-7B3B-4414-B5E4-BEF733F27A19}" type="slidenum">
              <a:rPr lang="en-GB"/>
              <a:pPr>
                <a:defRPr/>
              </a:pPr>
              <a:t>‹#›</a:t>
            </a:fld>
            <a:endParaRPr lang="en-GB"/>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2AE167F7-AAED-4CD3-85DE-F6833DC5D68E}" type="datetimeFigureOut">
              <a:rPr lang="en-US"/>
              <a:pPr>
                <a:defRPr/>
              </a:pPr>
              <a:t>3/1/2022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48A619E-49DC-4B6A-A422-4F0536D52878}" type="slidenum">
              <a:rPr lang="en-GB"/>
              <a:pPr>
                <a:defRPr/>
              </a:pPr>
              <a:t>‹#›</a:t>
            </a:fld>
            <a:endParaRPr lang="en-GB"/>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E1D7142-E2E9-4501-808C-0F7A91D6BC2E}" type="datetimeFigureOut">
              <a:rPr lang="en-US"/>
              <a:pPr>
                <a:defRPr/>
              </a:pPr>
              <a:t>3/1/2022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DFEE1F3-3AFD-4380-BBB6-797FD83129BC}" type="slidenum">
              <a:rPr lang="en-GB"/>
              <a:pPr>
                <a:defRPr/>
              </a:pPr>
              <a:t>‹#›</a:t>
            </a:fld>
            <a:endParaRPr lang="en-GB"/>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54833021-CCC8-4CE5-9DAE-9E3554A0B062}" type="datetimeFigureOut">
              <a:rPr lang="en-US"/>
              <a:pPr>
                <a:defRPr/>
              </a:pPr>
              <a:t>3/1/2022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24A0307-486D-4E19-AD46-D7419193D2DC}" type="slidenum">
              <a:rPr lang="en-GB"/>
              <a:pPr>
                <a:defRPr/>
              </a:pPr>
              <a:t>‹#›</a:t>
            </a:fld>
            <a:endParaRPr lang="en-GB"/>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8CE97926-B8DC-4936-A3CB-9B52B9D16A8E}" type="datetimeFigureOut">
              <a:rPr lang="en-US"/>
              <a:pPr>
                <a:defRPr/>
              </a:pPr>
              <a:t>3/1/2022</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F07B0BB8-779B-4929-96A7-56C8A3ADB172}" type="slidenum">
              <a:rPr lang="en-GB"/>
              <a:pPr>
                <a:defRPr/>
              </a:pPr>
              <a:t>‹#›</a:t>
            </a:fld>
            <a:endParaRPr lang="en-GB"/>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44579ED0-67DC-4A71-8022-0EDFECE8A386}" type="datetimeFigureOut">
              <a:rPr lang="en-US"/>
              <a:pPr>
                <a:defRPr/>
              </a:pPr>
              <a:t>3/1/2022</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6BCB8E09-CE3C-452E-B95D-2D8A4522B855}" type="slidenum">
              <a:rPr lang="en-GB"/>
              <a:pPr>
                <a:defRPr/>
              </a:pPr>
              <a:t>‹#›</a:t>
            </a:fld>
            <a:endParaRPr lang="en-GB"/>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9D932C7-711F-46D3-8F6C-DE105732F5A2}" type="datetimeFigureOut">
              <a:rPr lang="en-US"/>
              <a:pPr>
                <a:defRPr/>
              </a:pPr>
              <a:t>3/1/2022</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F2828C9D-DA5B-4A99-86D9-F573A1799876}" type="slidenum">
              <a:rPr lang="en-GB"/>
              <a:pPr>
                <a:defRPr/>
              </a:pPr>
              <a:t>‹#›</a:t>
            </a:fld>
            <a:endParaRPr lang="en-GB"/>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FEA1286-ECF5-43B2-8E11-94024A02C56E}" type="datetimeFigureOut">
              <a:rPr lang="en-US"/>
              <a:pPr>
                <a:defRPr/>
              </a:pPr>
              <a:t>3/1/2022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71F7180-555C-40C5-BEAE-8C408C310640}" type="slidenum">
              <a:rPr lang="en-GB"/>
              <a:pPr>
                <a:defRPr/>
              </a:pPr>
              <a:t>‹#›</a:t>
            </a:fld>
            <a:endParaRPr lang="en-GB"/>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889AF1C-C1D6-4BEA-B2D2-25E8124B9868}" type="datetimeFigureOut">
              <a:rPr lang="en-US"/>
              <a:pPr>
                <a:defRPr/>
              </a:pPr>
              <a:t>3/1/2022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9E36CB5-59FF-4D27-94F3-8812320E5B6D}" type="slidenum">
              <a:rPr lang="en-GB"/>
              <a:pPr>
                <a:defRPr/>
              </a:pPr>
              <a:t>‹#›</a:t>
            </a:fld>
            <a:endParaRPr lang="en-GB"/>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74FCB55-60D9-49AA-8DE6-BCBCFBEAA859}" type="datetimeFigureOut">
              <a:rPr lang="en-US"/>
              <a:pPr>
                <a:defRPr/>
              </a:pPr>
              <a:t>3/1/2022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4F94317-5362-447D-BB0C-6D113073DFA2}" type="slidenum">
              <a:rPr lang="en-GB"/>
              <a:pPr>
                <a:defRPr/>
              </a:pPr>
              <a:t>‹#›</a:t>
            </a:fld>
            <a:endParaRPr lang="en-GB"/>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1CAD856B-BEC5-4F63-BB1A-B3D9B7D3DF85}" type="datetimeFigureOut">
              <a:rPr lang="en-US"/>
              <a:pPr>
                <a:defRPr/>
              </a:pPr>
              <a:t>3/1/2022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2802B67-8713-4FC4-B478-640F6793E634}" type="slidenum">
              <a:rPr lang="en-GB"/>
              <a:pPr>
                <a:defRPr/>
              </a:pPr>
              <a:t>‹#›</a:t>
            </a:fld>
            <a:endParaRPr lang="en-GB"/>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2442AF8-6F3F-4BB9-93A2-0C0299C3C261}" type="datetimeFigureOut">
              <a:rPr lang="en-US"/>
              <a:pPr>
                <a:defRPr/>
              </a:pPr>
              <a:t>3/1/2022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1943CC3-2284-4909-B152-159ABA6FD328}"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4857752" y="2214554"/>
            <a:ext cx="3643338" cy="1384995"/>
          </a:xfrm>
          <a:prstGeom prst="rect">
            <a:avLst/>
          </a:prstGeom>
          <a:noFill/>
          <a:ln w="9525">
            <a:noFill/>
            <a:miter lim="800000"/>
            <a:headEnd/>
            <a:tailEnd/>
          </a:ln>
        </p:spPr>
        <p:txBody>
          <a:bodyPr wrap="square">
            <a:spAutoFit/>
          </a:bodyPr>
          <a:lstStyle/>
          <a:p>
            <a:pPr algn="ctr"/>
            <a:r>
              <a:rPr lang="en-GB" sz="2800" b="1" dirty="0" smtClean="0">
                <a:solidFill>
                  <a:schemeClr val="accent2">
                    <a:lumMod val="20000"/>
                    <a:lumOff val="80000"/>
                  </a:schemeClr>
                </a:solidFill>
                <a:effectLst>
                  <a:glow rad="139700">
                    <a:schemeClr val="accent6">
                      <a:satMod val="175000"/>
                      <a:alpha val="40000"/>
                    </a:schemeClr>
                  </a:glow>
                </a:effectLst>
                <a:latin typeface="Mistral" pitchFamily="66" charset="0"/>
              </a:rPr>
              <a:t>KIEV - </a:t>
            </a:r>
            <a:r>
              <a:rPr lang="fr-FR" sz="2800" b="1" dirty="0" smtClean="0">
                <a:solidFill>
                  <a:schemeClr val="accent2">
                    <a:lumMod val="20000"/>
                    <a:lumOff val="80000"/>
                  </a:schemeClr>
                </a:solidFill>
                <a:effectLst>
                  <a:glow rad="139700">
                    <a:schemeClr val="accent6">
                      <a:satMod val="175000"/>
                      <a:alpha val="40000"/>
                    </a:schemeClr>
                  </a:glow>
                </a:effectLst>
                <a:latin typeface="Mistral" pitchFamily="66" charset="0"/>
              </a:rPr>
              <a:t>MUSÉE  NATIONAL  DU  MÉMORIAL  AUX VICTIMES  DU  HOLODOMOR</a:t>
            </a:r>
            <a:endParaRPr lang="fr-FR" sz="2800" b="1" dirty="0">
              <a:solidFill>
                <a:schemeClr val="accent2">
                  <a:lumMod val="20000"/>
                  <a:lumOff val="80000"/>
                </a:schemeClr>
              </a:solidFill>
              <a:effectLst>
                <a:glow rad="139700">
                  <a:schemeClr val="accent6">
                    <a:satMod val="175000"/>
                    <a:alpha val="40000"/>
                  </a:schemeClr>
                </a:glow>
              </a:effectLst>
              <a:latin typeface="Mistral" pitchFamily="66" charset="0"/>
            </a:endParaRPr>
          </a:p>
        </p:txBody>
      </p:sp>
      <p:pic>
        <p:nvPicPr>
          <p:cNvPr id="6147" name="Picture 3" descr="C:\Users\angim\Desktop\Clipboard03.jpg"/>
          <p:cNvPicPr>
            <a:picLocks noChangeAspect="1" noChangeArrowheads="1"/>
          </p:cNvPicPr>
          <p:nvPr/>
        </p:nvPicPr>
        <p:blipFill>
          <a:blip r:embed="rId3"/>
          <a:srcRect/>
          <a:stretch>
            <a:fillRect/>
          </a:stretch>
        </p:blipFill>
        <p:spPr bwMode="auto">
          <a:xfrm>
            <a:off x="428596" y="285728"/>
            <a:ext cx="4000528" cy="6263326"/>
          </a:xfrm>
          <a:prstGeom prst="rect">
            <a:avLst/>
          </a:prstGeom>
          <a:noFill/>
          <a:effectLst>
            <a:softEdge rad="317500"/>
          </a:effectLst>
        </p:spPr>
      </p:pic>
      <p:sp>
        <p:nvSpPr>
          <p:cNvPr id="6" name="Rectangle 5"/>
          <p:cNvSpPr/>
          <p:nvPr/>
        </p:nvSpPr>
        <p:spPr>
          <a:xfrm>
            <a:off x="6643688" y="5929313"/>
            <a:ext cx="1827212" cy="400050"/>
          </a:xfrm>
          <a:prstGeom prst="rect">
            <a:avLst/>
          </a:prstGeom>
        </p:spPr>
        <p:txBody>
          <a:bodyPr wrap="none">
            <a:spAutoFit/>
          </a:bodyPr>
          <a:lstStyle/>
          <a:p>
            <a:pPr fontAlgn="auto">
              <a:spcBef>
                <a:spcPts val="0"/>
              </a:spcBef>
              <a:spcAft>
                <a:spcPts val="0"/>
              </a:spcAft>
              <a:defRPr/>
            </a:pPr>
            <a:r>
              <a:rPr lang="en-GB" sz="2000" b="1" dirty="0" err="1">
                <a:solidFill>
                  <a:schemeClr val="accent2">
                    <a:lumMod val="20000"/>
                    <a:lumOff val="80000"/>
                  </a:schemeClr>
                </a:solidFill>
                <a:latin typeface="Mistral" pitchFamily="66" charset="0"/>
                <a:cs typeface="+mn-cs"/>
              </a:rPr>
              <a:t>Avansare</a:t>
            </a:r>
            <a:r>
              <a:rPr lang="en-GB" sz="2000" b="1" dirty="0">
                <a:solidFill>
                  <a:schemeClr val="accent2">
                    <a:lumMod val="20000"/>
                    <a:lumOff val="80000"/>
                  </a:schemeClr>
                </a:solidFill>
                <a:latin typeface="Mistral" pitchFamily="66" charset="0"/>
                <a:cs typeface="+mn-cs"/>
              </a:rPr>
              <a:t>  automata</a:t>
            </a:r>
          </a:p>
        </p:txBody>
      </p:sp>
      <p:pic>
        <p:nvPicPr>
          <p:cNvPr id="5" name="Traditional Ukrainian Folk Song - Mysats na nebi (Moon in the Sky).wav">
            <a:hlinkClick r:id="" action="ppaction://media"/>
          </p:cNvPr>
          <p:cNvPicPr>
            <a:picLocks noRot="1" noChangeAspect="1"/>
          </p:cNvPicPr>
          <p:nvPr>
            <a:wavAudioFile r:embed="rId1" name="Traditional Ukrainian Folk Song - Mysats na nebi (Moon in the Sky).wav"/>
          </p:nvPr>
        </p:nvPicPr>
        <p:blipFill>
          <a:blip r:embed="rId4"/>
          <a:srcRect/>
          <a:stretch>
            <a:fillRect/>
          </a:stretch>
        </p:blipFill>
        <p:spPr bwMode="auto">
          <a:xfrm>
            <a:off x="285750" y="6215063"/>
            <a:ext cx="304800" cy="304800"/>
          </a:xfrm>
          <a:prstGeom prst="rect">
            <a:avLst/>
          </a:prstGeom>
          <a:noFill/>
          <a:ln w="9525">
            <a:noFill/>
            <a:miter lim="800000"/>
            <a:headEnd/>
            <a:tailEnd/>
          </a:ln>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par>
                          <p:cTn id="7" fill="hold">
                            <p:stCondLst>
                              <p:cond delay="0"/>
                            </p:stCondLst>
                            <p:childTnLst>
                              <p:par>
                                <p:cTn id="8" presetID="22" presetClass="entr" presetSubtype="4" fill="hold" nodeType="afterEffect">
                                  <p:stCondLst>
                                    <p:cond delay="0"/>
                                  </p:stCondLst>
                                  <p:childTnLst>
                                    <p:set>
                                      <p:cBhvr>
                                        <p:cTn id="9" dur="1" fill="hold">
                                          <p:stCondLst>
                                            <p:cond delay="0"/>
                                          </p:stCondLst>
                                        </p:cTn>
                                        <p:tgtEl>
                                          <p:spTgt spid="6147"/>
                                        </p:tgtEl>
                                        <p:attrNameLst>
                                          <p:attrName>style.visibility</p:attrName>
                                        </p:attrNameLst>
                                      </p:cBhvr>
                                      <p:to>
                                        <p:strVal val="visible"/>
                                      </p:to>
                                    </p:set>
                                    <p:animEffect transition="in" filter="wipe(down)">
                                      <p:cBhvr>
                                        <p:cTn id="10" dur="2000"/>
                                        <p:tgtEl>
                                          <p:spTgt spid="6147"/>
                                        </p:tgtEl>
                                      </p:cBhvr>
                                    </p:animEffect>
                                  </p:childTnLst>
                                </p:cTn>
                              </p:par>
                            </p:childTnLst>
                          </p:cTn>
                        </p:par>
                        <p:par>
                          <p:cTn id="11" fill="hold">
                            <p:stCondLst>
                              <p:cond delay="2000"/>
                            </p:stCondLst>
                            <p:childTnLst>
                              <p:par>
                                <p:cTn id="12" presetID="53" presetClass="entr" presetSubtype="0" fill="hold" nodeType="afterEffect">
                                  <p:stCondLst>
                                    <p:cond delay="0"/>
                                  </p:stCondLst>
                                  <p:childTnLst>
                                    <p:set>
                                      <p:cBhvr>
                                        <p:cTn id="13" dur="1" fill="hold">
                                          <p:stCondLst>
                                            <p:cond delay="0"/>
                                          </p:stCondLst>
                                        </p:cTn>
                                        <p:tgtEl>
                                          <p:spTgt spid="2050">
                                            <p:txEl>
                                              <p:pRg st="0" end="0"/>
                                            </p:txEl>
                                          </p:spTgt>
                                        </p:tgtEl>
                                        <p:attrNameLst>
                                          <p:attrName>style.visibility</p:attrName>
                                        </p:attrNameLst>
                                      </p:cBhvr>
                                      <p:to>
                                        <p:strVal val="visible"/>
                                      </p:to>
                                    </p:set>
                                    <p:anim calcmode="lin" valueType="num">
                                      <p:cBhvr>
                                        <p:cTn id="14" dur="2000" fill="hold"/>
                                        <p:tgtEl>
                                          <p:spTgt spid="2050">
                                            <p:txEl>
                                              <p:pRg st="0" end="0"/>
                                            </p:txEl>
                                          </p:spTgt>
                                        </p:tgtEl>
                                        <p:attrNameLst>
                                          <p:attrName>ppt_w</p:attrName>
                                        </p:attrNameLst>
                                      </p:cBhvr>
                                      <p:tavLst>
                                        <p:tav tm="0">
                                          <p:val>
                                            <p:fltVal val="0"/>
                                          </p:val>
                                        </p:tav>
                                        <p:tav tm="100000">
                                          <p:val>
                                            <p:strVal val="#ppt_w"/>
                                          </p:val>
                                        </p:tav>
                                      </p:tavLst>
                                    </p:anim>
                                    <p:anim calcmode="lin" valueType="num">
                                      <p:cBhvr>
                                        <p:cTn id="15" dur="2000" fill="hold"/>
                                        <p:tgtEl>
                                          <p:spTgt spid="2050">
                                            <p:txEl>
                                              <p:pRg st="0" end="0"/>
                                            </p:txEl>
                                          </p:spTgt>
                                        </p:tgtEl>
                                        <p:attrNameLst>
                                          <p:attrName>ppt_h</p:attrName>
                                        </p:attrNameLst>
                                      </p:cBhvr>
                                      <p:tavLst>
                                        <p:tav tm="0">
                                          <p:val>
                                            <p:fltVal val="0"/>
                                          </p:val>
                                        </p:tav>
                                        <p:tav tm="100000">
                                          <p:val>
                                            <p:strVal val="#ppt_h"/>
                                          </p:val>
                                        </p:tav>
                                      </p:tavLst>
                                    </p:anim>
                                    <p:animEffect transition="in" filter="fade">
                                      <p:cBhvr>
                                        <p:cTn id="16" dur="2000"/>
                                        <p:tgtEl>
                                          <p:spTgt spid="2050">
                                            <p:txEl>
                                              <p:pRg st="0" end="0"/>
                                            </p:txEl>
                                          </p:spTgt>
                                        </p:tgtEl>
                                      </p:cBhvr>
                                    </p:animEffect>
                                  </p:childTnLst>
                                </p:cTn>
                              </p:par>
                            </p:childTnLst>
                          </p:cTn>
                        </p:par>
                        <p:par>
                          <p:cTn id="17" fill="hold">
                            <p:stCondLst>
                              <p:cond delay="4000"/>
                            </p:stCondLst>
                            <p:childTnLst>
                              <p:par>
                                <p:cTn id="18" presetID="53" presetClass="entr" presetSubtype="0" fill="hold" nodeType="after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anim calcmode="lin" valueType="num">
                                      <p:cBhvr>
                                        <p:cTn id="20"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1" dur="2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22"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p:cTn id="23"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noChangeArrowheads="1"/>
          </p:cNvSpPr>
          <p:nvPr/>
        </p:nvSpPr>
        <p:spPr bwMode="auto">
          <a:xfrm>
            <a:off x="857224" y="1571612"/>
            <a:ext cx="7215237" cy="3785652"/>
          </a:xfrm>
          <a:prstGeom prst="rect">
            <a:avLst/>
          </a:prstGeom>
          <a:noFill/>
          <a:ln w="9525">
            <a:noFill/>
            <a:miter lim="800000"/>
            <a:headEnd/>
            <a:tailEnd/>
          </a:ln>
        </p:spPr>
        <p:txBody>
          <a:bodyPr wrap="square">
            <a:spAutoFit/>
          </a:bodyPr>
          <a:lstStyle/>
          <a:p>
            <a:r>
              <a:rPr lang="fr-FR" sz="2000" b="1" dirty="0">
                <a:solidFill>
                  <a:schemeClr val="accent2">
                    <a:lumMod val="20000"/>
                    <a:lumOff val="80000"/>
                  </a:schemeClr>
                </a:solidFill>
                <a:latin typeface="Comic Sans MS" pitchFamily="66" charset="0"/>
              </a:rPr>
              <a:t>Le musée national du mémorial aux victimes du </a:t>
            </a:r>
            <a:r>
              <a:rPr lang="fr-FR" sz="2000" b="1" dirty="0" err="1" smtClean="0">
                <a:solidFill>
                  <a:schemeClr val="accent2">
                    <a:lumMod val="20000"/>
                    <a:lumOff val="80000"/>
                  </a:schemeClr>
                </a:solidFill>
                <a:latin typeface="Comic Sans MS" pitchFamily="66" charset="0"/>
              </a:rPr>
              <a:t>Holodomor</a:t>
            </a:r>
            <a:r>
              <a:rPr lang="fr-FR" sz="2000" b="1" dirty="0" smtClean="0">
                <a:solidFill>
                  <a:schemeClr val="accent2">
                    <a:lumMod val="20000"/>
                    <a:lumOff val="80000"/>
                  </a:schemeClr>
                </a:solidFill>
                <a:latin typeface="Comic Sans MS" pitchFamily="66" charset="0"/>
              </a:rPr>
              <a:t>, </a:t>
            </a:r>
            <a:r>
              <a:rPr lang="fr-FR" sz="2000" b="1" dirty="0">
                <a:solidFill>
                  <a:schemeClr val="accent2">
                    <a:lumMod val="20000"/>
                    <a:lumOff val="80000"/>
                  </a:schemeClr>
                </a:solidFill>
                <a:latin typeface="Comic Sans MS" pitchFamily="66" charset="0"/>
              </a:rPr>
              <a:t>anciennement connu sous le nom de mémorial en commémoration des victimes de famines en Ukraine est un musée national et un centre de classe mondiale consacré aux victimes de l'</a:t>
            </a:r>
            <a:r>
              <a:rPr lang="fr-FR" sz="2000" b="1" dirty="0" err="1">
                <a:solidFill>
                  <a:schemeClr val="accent2">
                    <a:lumMod val="20000"/>
                    <a:lumOff val="80000"/>
                  </a:schemeClr>
                </a:solidFill>
                <a:latin typeface="Comic Sans MS" pitchFamily="66" charset="0"/>
              </a:rPr>
              <a:t>Holodomor</a:t>
            </a:r>
            <a:r>
              <a:rPr lang="fr-FR" sz="2000" b="1" dirty="0">
                <a:solidFill>
                  <a:schemeClr val="accent2">
                    <a:lumMod val="20000"/>
                    <a:lumOff val="80000"/>
                  </a:schemeClr>
                </a:solidFill>
                <a:latin typeface="Comic Sans MS" pitchFamily="66" charset="0"/>
              </a:rPr>
              <a:t>, famine qui toucha l'Ukraine (RSS d'Ukraine) en 1932-1933, dans le cadre des famines soviétiques qui impactèrent l'URSS. Le musée a ouvert ses portes le jour du 75e anniversaire du </a:t>
            </a:r>
            <a:r>
              <a:rPr lang="fr-FR" sz="2000" b="1" dirty="0" err="1">
                <a:solidFill>
                  <a:schemeClr val="accent2">
                    <a:lumMod val="20000"/>
                    <a:lumOff val="80000"/>
                  </a:schemeClr>
                </a:solidFill>
                <a:latin typeface="Comic Sans MS" pitchFamily="66" charset="0"/>
              </a:rPr>
              <a:t>Holodomor</a:t>
            </a:r>
            <a:r>
              <a:rPr lang="fr-FR" sz="2000" b="1" dirty="0">
                <a:solidFill>
                  <a:schemeClr val="accent2">
                    <a:lumMod val="20000"/>
                    <a:lumOff val="80000"/>
                  </a:schemeClr>
                </a:solidFill>
                <a:latin typeface="Comic Sans MS" pitchFamily="66" charset="0"/>
              </a:rPr>
              <a:t> en 2008 et a obtenu le statut d'un musée national en 2010. Le musée est situé sur une colline sur la rive droite du Dniepr à Kiev. À côté se trouve le monastère, la laure des Grottes de Kiev.</a:t>
            </a:r>
            <a:endParaRPr lang="en-GB" sz="2000" b="1" dirty="0">
              <a:solidFill>
                <a:schemeClr val="accent2">
                  <a:lumMod val="20000"/>
                  <a:lumOff val="80000"/>
                </a:schemeClr>
              </a:solidFill>
              <a:latin typeface="Comic Sans MS" pitchFamily="66" charset="0"/>
            </a:endParaRPr>
          </a:p>
        </p:txBody>
      </p:sp>
      <p:pic>
        <p:nvPicPr>
          <p:cNvPr id="3" name="Picture 4" descr="MAOUS CU CLIC"/>
          <p:cNvPicPr>
            <a:picLocks noChangeAspect="1" noChangeArrowheads="1" noCrop="1"/>
          </p:cNvPicPr>
          <p:nvPr/>
        </p:nvPicPr>
        <p:blipFill>
          <a:blip r:embed="rId2"/>
          <a:srcRect/>
          <a:stretch>
            <a:fillRect/>
          </a:stretch>
        </p:blipFill>
        <p:spPr bwMode="auto">
          <a:xfrm>
            <a:off x="8358214" y="6286520"/>
            <a:ext cx="407988" cy="39846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3000" fill="hold"/>
                                        <p:tgtEl>
                                          <p:spTgt spid="3074"/>
                                        </p:tgtEl>
                                        <p:attrNameLst>
                                          <p:attrName>ppt_w</p:attrName>
                                        </p:attrNameLst>
                                      </p:cBhvr>
                                      <p:tavLst>
                                        <p:tav tm="0">
                                          <p:val>
                                            <p:fltVal val="0"/>
                                          </p:val>
                                        </p:tav>
                                        <p:tav tm="100000">
                                          <p:val>
                                            <p:strVal val="#ppt_w"/>
                                          </p:val>
                                        </p:tav>
                                      </p:tavLst>
                                    </p:anim>
                                    <p:anim calcmode="lin" valueType="num">
                                      <p:cBhvr>
                                        <p:cTn id="8" dur="3000" fill="hold"/>
                                        <p:tgtEl>
                                          <p:spTgt spid="3074"/>
                                        </p:tgtEl>
                                        <p:attrNameLst>
                                          <p:attrName>ppt_h</p:attrName>
                                        </p:attrNameLst>
                                      </p:cBhvr>
                                      <p:tavLst>
                                        <p:tav tm="0">
                                          <p:val>
                                            <p:fltVal val="0"/>
                                          </p:val>
                                        </p:tav>
                                        <p:tav tm="100000">
                                          <p:val>
                                            <p:strVal val="#ppt_h"/>
                                          </p:val>
                                        </p:tav>
                                      </p:tavLst>
                                    </p:anim>
                                    <p:animEffect transition="in" filter="fade">
                                      <p:cBhvr>
                                        <p:cTn id="9"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angim\Desktop\Clipboard01.jpg"/>
          <p:cNvPicPr>
            <a:picLocks noChangeAspect="1" noChangeArrowheads="1"/>
          </p:cNvPicPr>
          <p:nvPr/>
        </p:nvPicPr>
        <p:blipFill>
          <a:blip r:embed="rId2"/>
          <a:srcRect/>
          <a:stretch>
            <a:fillRect/>
          </a:stretch>
        </p:blipFill>
        <p:spPr bwMode="auto">
          <a:xfrm>
            <a:off x="0" y="314324"/>
            <a:ext cx="9144000" cy="6215062"/>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p:cTn id="7" dur="3000" fill="hold"/>
                                        <p:tgtEl>
                                          <p:spTgt spid="4099"/>
                                        </p:tgtEl>
                                        <p:attrNameLst>
                                          <p:attrName>ppt_w</p:attrName>
                                        </p:attrNameLst>
                                      </p:cBhvr>
                                      <p:tavLst>
                                        <p:tav tm="0">
                                          <p:val>
                                            <p:fltVal val="0"/>
                                          </p:val>
                                        </p:tav>
                                        <p:tav tm="100000">
                                          <p:val>
                                            <p:strVal val="#ppt_w"/>
                                          </p:val>
                                        </p:tav>
                                      </p:tavLst>
                                    </p:anim>
                                    <p:anim calcmode="lin" valueType="num">
                                      <p:cBhvr>
                                        <p:cTn id="8" dur="3000" fill="hold"/>
                                        <p:tgtEl>
                                          <p:spTgt spid="4099"/>
                                        </p:tgtEl>
                                        <p:attrNameLst>
                                          <p:attrName>ppt_h</p:attrName>
                                        </p:attrNameLst>
                                      </p:cBhvr>
                                      <p:tavLst>
                                        <p:tav tm="0">
                                          <p:val>
                                            <p:fltVal val="0"/>
                                          </p:val>
                                        </p:tav>
                                        <p:tav tm="100000">
                                          <p:val>
                                            <p:strVal val="#ppt_h"/>
                                          </p:val>
                                        </p:tav>
                                      </p:tavLst>
                                    </p:anim>
                                    <p:animEffect transition="in" filter="fade">
                                      <p:cBhvr>
                                        <p:cTn id="9" dur="3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Users\angim\Desktop\Clipboard02.jpg"/>
          <p:cNvPicPr>
            <a:picLocks noChangeAspect="1" noChangeArrowheads="1"/>
          </p:cNvPicPr>
          <p:nvPr/>
        </p:nvPicPr>
        <p:blipFill>
          <a:blip r:embed="rId2"/>
          <a:srcRect/>
          <a:stretch>
            <a:fillRect/>
          </a:stretch>
        </p:blipFill>
        <p:spPr bwMode="auto">
          <a:xfrm>
            <a:off x="0" y="357166"/>
            <a:ext cx="9144000" cy="6072188"/>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3073"/>
                                        </p:tgtEl>
                                        <p:attrNameLst>
                                          <p:attrName>style.visibility</p:attrName>
                                        </p:attrNameLst>
                                      </p:cBhvr>
                                      <p:to>
                                        <p:strVal val="visible"/>
                                      </p:to>
                                    </p:set>
                                    <p:anim calcmode="lin" valueType="num">
                                      <p:cBhvr>
                                        <p:cTn id="7" dur="3000" fill="hold"/>
                                        <p:tgtEl>
                                          <p:spTgt spid="3073"/>
                                        </p:tgtEl>
                                        <p:attrNameLst>
                                          <p:attrName>ppt_w</p:attrName>
                                        </p:attrNameLst>
                                      </p:cBhvr>
                                      <p:tavLst>
                                        <p:tav tm="0">
                                          <p:val>
                                            <p:strVal val="#ppt_w*0.70"/>
                                          </p:val>
                                        </p:tav>
                                        <p:tav tm="100000">
                                          <p:val>
                                            <p:strVal val="#ppt_w"/>
                                          </p:val>
                                        </p:tav>
                                      </p:tavLst>
                                    </p:anim>
                                    <p:anim calcmode="lin" valueType="num">
                                      <p:cBhvr>
                                        <p:cTn id="8" dur="3000" fill="hold"/>
                                        <p:tgtEl>
                                          <p:spTgt spid="3073"/>
                                        </p:tgtEl>
                                        <p:attrNameLst>
                                          <p:attrName>ppt_h</p:attrName>
                                        </p:attrNameLst>
                                      </p:cBhvr>
                                      <p:tavLst>
                                        <p:tav tm="0">
                                          <p:val>
                                            <p:strVal val="#ppt_h"/>
                                          </p:val>
                                        </p:tav>
                                        <p:tav tm="100000">
                                          <p:val>
                                            <p:strVal val="#ppt_h"/>
                                          </p:val>
                                        </p:tav>
                                      </p:tavLst>
                                    </p:anim>
                                    <p:animEffect transition="in" filter="fade">
                                      <p:cBhvr>
                                        <p:cTn id="9" dur="3000"/>
                                        <p:tgtEl>
                                          <p:spTgt spid="30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Парк Слави 01.jpg"/>
          <p:cNvPicPr>
            <a:picLocks noChangeAspect="1" noChangeArrowheads="1"/>
          </p:cNvPicPr>
          <p:nvPr/>
        </p:nvPicPr>
        <p:blipFill>
          <a:blip r:embed="rId2"/>
          <a:srcRect/>
          <a:stretch>
            <a:fillRect/>
          </a:stretch>
        </p:blipFill>
        <p:spPr bwMode="auto">
          <a:xfrm>
            <a:off x="2214563" y="0"/>
            <a:ext cx="4572000" cy="6858000"/>
          </a:xfrm>
          <a:prstGeom prst="rect">
            <a:avLst/>
          </a:prstGeom>
          <a:noFill/>
          <a:ln w="9525">
            <a:noFill/>
            <a:miter lim="800000"/>
            <a:headEnd/>
            <a:tailEnd/>
          </a:ln>
          <a:effectLst>
            <a:softEdge rad="317500"/>
          </a:effec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3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ChangeArrowheads="1"/>
          </p:cNvSpPr>
          <p:nvPr/>
        </p:nvSpPr>
        <p:spPr bwMode="auto">
          <a:xfrm>
            <a:off x="571472" y="571480"/>
            <a:ext cx="7929562" cy="5632311"/>
          </a:xfrm>
          <a:prstGeom prst="rect">
            <a:avLst/>
          </a:prstGeom>
          <a:noFill/>
          <a:ln w="9525">
            <a:noFill/>
            <a:miter lim="800000"/>
            <a:headEnd/>
            <a:tailEnd/>
          </a:ln>
        </p:spPr>
        <p:txBody>
          <a:bodyPr>
            <a:spAutoFit/>
          </a:bodyPr>
          <a:lstStyle/>
          <a:p>
            <a:r>
              <a:rPr lang="fr-FR" sz="2000" b="1" dirty="0">
                <a:solidFill>
                  <a:schemeClr val="accent2">
                    <a:lumMod val="20000"/>
                    <a:lumOff val="80000"/>
                  </a:schemeClr>
                </a:solidFill>
                <a:latin typeface="Comic Sans MS" pitchFamily="66" charset="0"/>
              </a:rPr>
              <a:t>"</a:t>
            </a:r>
            <a:r>
              <a:rPr lang="fr-FR" sz="2000" b="1" i="1" dirty="0">
                <a:solidFill>
                  <a:schemeClr val="accent2">
                    <a:lumMod val="20000"/>
                    <a:lumOff val="80000"/>
                  </a:schemeClr>
                </a:solidFill>
                <a:latin typeface="Comic Sans MS" pitchFamily="66" charset="0"/>
              </a:rPr>
              <a:t>Nous n'oublierons jamais le crime horrible des organisateurs de </a:t>
            </a:r>
            <a:r>
              <a:rPr lang="fr-FR" sz="2000" b="1" i="1" dirty="0" err="1">
                <a:solidFill>
                  <a:schemeClr val="accent2">
                    <a:lumMod val="20000"/>
                    <a:lumOff val="80000"/>
                  </a:schemeClr>
                </a:solidFill>
                <a:latin typeface="Comic Sans MS" pitchFamily="66" charset="0"/>
              </a:rPr>
              <a:t>Holodomor</a:t>
            </a:r>
            <a:r>
              <a:rPr lang="fr-FR" sz="2000" b="1" dirty="0">
                <a:solidFill>
                  <a:schemeClr val="accent2">
                    <a:lumMod val="20000"/>
                    <a:lumOff val="80000"/>
                  </a:schemeClr>
                </a:solidFill>
                <a:latin typeface="Comic Sans MS" pitchFamily="66" charset="0"/>
              </a:rPr>
              <a:t>" ("</a:t>
            </a:r>
            <a:r>
              <a:rPr lang="fr-FR" sz="2000" b="1" i="1" dirty="0">
                <a:solidFill>
                  <a:schemeClr val="accent2">
                    <a:lumMod val="20000"/>
                    <a:lumOff val="80000"/>
                  </a:schemeClr>
                </a:solidFill>
                <a:latin typeface="Comic Sans MS" pitchFamily="66" charset="0"/>
              </a:rPr>
              <a:t>extermination par la faim</a:t>
            </a:r>
            <a:r>
              <a:rPr lang="fr-FR" sz="2000" b="1" dirty="0">
                <a:solidFill>
                  <a:schemeClr val="accent2">
                    <a:lumMod val="20000"/>
                    <a:lumOff val="80000"/>
                  </a:schemeClr>
                </a:solidFill>
                <a:latin typeface="Comic Sans MS" pitchFamily="66" charset="0"/>
              </a:rPr>
              <a:t>" en ukrainien), a déclaré dans un communiqué le président ukrainien Petro </a:t>
            </a:r>
            <a:r>
              <a:rPr lang="fr-FR" sz="2000" b="1" dirty="0" err="1">
                <a:solidFill>
                  <a:schemeClr val="accent2">
                    <a:lumMod val="20000"/>
                    <a:lumOff val="80000"/>
                  </a:schemeClr>
                </a:solidFill>
                <a:latin typeface="Comic Sans MS" pitchFamily="66" charset="0"/>
              </a:rPr>
              <a:t>Porochenko</a:t>
            </a:r>
            <a:r>
              <a:rPr lang="fr-FR" sz="2000" b="1" dirty="0">
                <a:solidFill>
                  <a:schemeClr val="accent2">
                    <a:lumMod val="20000"/>
                    <a:lumOff val="80000"/>
                  </a:schemeClr>
                </a:solidFill>
                <a:latin typeface="Comic Sans MS" pitchFamily="66" charset="0"/>
              </a:rPr>
              <a:t>. </a:t>
            </a:r>
          </a:p>
          <a:p>
            <a:r>
              <a:rPr lang="fr-FR" sz="2000" b="1" dirty="0">
                <a:solidFill>
                  <a:schemeClr val="accent2">
                    <a:lumMod val="20000"/>
                    <a:lumOff val="80000"/>
                  </a:schemeClr>
                </a:solidFill>
                <a:latin typeface="Comic Sans MS" pitchFamily="66" charset="0"/>
              </a:rPr>
              <a:t>En 1932, le régime de Staline avait déclenché une campagne de collectivisation forcée au cours de laquelle les autorités soviétiques avaient réquisitionné blé, légumes et bétail, acculant les paysans à la famine, notamment en Ukraine. </a:t>
            </a:r>
          </a:p>
          <a:p>
            <a:r>
              <a:rPr lang="fr-FR" sz="2000" b="1" dirty="0">
                <a:solidFill>
                  <a:schemeClr val="accent2">
                    <a:lumMod val="20000"/>
                    <a:lumOff val="80000"/>
                  </a:schemeClr>
                </a:solidFill>
                <a:latin typeface="Comic Sans MS" pitchFamily="66" charset="0"/>
              </a:rPr>
              <a:t>Selon des historiens ukrainiens et occidentaux, cette famine, intentionnellement provoquée par le pouvoir soviétique, visait à briser les velléités d'indépendance de l'Ukraine. </a:t>
            </a:r>
          </a:p>
          <a:p>
            <a:r>
              <a:rPr lang="fr-FR" sz="2000" b="1" dirty="0">
                <a:solidFill>
                  <a:schemeClr val="accent2">
                    <a:lumMod val="20000"/>
                    <a:lumOff val="80000"/>
                  </a:schemeClr>
                </a:solidFill>
                <a:latin typeface="Comic Sans MS" pitchFamily="66" charset="0"/>
              </a:rPr>
              <a:t>La Russie, de son côté, dénonce cette interprétation, alors que l'Ukraine cherche à faire reconnaître cette famine comme un "</a:t>
            </a:r>
            <a:r>
              <a:rPr lang="fr-FR" sz="2000" b="1" i="1" dirty="0">
                <a:solidFill>
                  <a:schemeClr val="accent2">
                    <a:lumMod val="20000"/>
                    <a:lumOff val="80000"/>
                  </a:schemeClr>
                </a:solidFill>
                <a:latin typeface="Comic Sans MS" pitchFamily="66" charset="0"/>
              </a:rPr>
              <a:t>génocide</a:t>
            </a:r>
            <a:r>
              <a:rPr lang="fr-FR" sz="2000" b="1" dirty="0">
                <a:solidFill>
                  <a:schemeClr val="accent2">
                    <a:lumMod val="20000"/>
                    <a:lumOff val="80000"/>
                  </a:schemeClr>
                </a:solidFill>
                <a:latin typeface="Comic Sans MS" pitchFamily="66" charset="0"/>
              </a:rPr>
              <a:t>" par l'ONU. </a:t>
            </a:r>
            <a:endParaRPr lang="fr-FR" sz="2000" b="1" dirty="0" smtClean="0">
              <a:solidFill>
                <a:schemeClr val="accent2">
                  <a:lumMod val="20000"/>
                  <a:lumOff val="80000"/>
                </a:schemeClr>
              </a:solidFill>
              <a:latin typeface="Comic Sans MS" pitchFamily="66" charset="0"/>
            </a:endParaRPr>
          </a:p>
          <a:p>
            <a:endParaRPr lang="fr-FR" sz="2000" b="1" dirty="0" smtClean="0">
              <a:solidFill>
                <a:schemeClr val="accent2">
                  <a:lumMod val="20000"/>
                  <a:lumOff val="80000"/>
                </a:schemeClr>
              </a:solidFill>
              <a:latin typeface="Comic Sans MS" pitchFamily="66" charset="0"/>
            </a:endParaRPr>
          </a:p>
          <a:p>
            <a:r>
              <a:rPr lang="fr-FR" sz="2000" b="1" dirty="0" smtClean="0">
                <a:solidFill>
                  <a:schemeClr val="accent2">
                    <a:lumMod val="20000"/>
                    <a:lumOff val="80000"/>
                  </a:schemeClr>
                </a:solidFill>
                <a:latin typeface="Comic Sans MS" pitchFamily="66" charset="0"/>
              </a:rPr>
              <a:t>Le musée a été inclus dans le programme officiel de visites en Ukraine par les chefs d'État, de délégations et des fonctionnaires étrangers (2010)</a:t>
            </a:r>
            <a:endParaRPr lang="fr-FR" sz="2000" b="1" dirty="0">
              <a:solidFill>
                <a:schemeClr val="accent2">
                  <a:lumMod val="20000"/>
                  <a:lumOff val="80000"/>
                </a:schemeClr>
              </a:solidFill>
              <a:latin typeface="Comic Sans MS" pitchFamily="66" charset="0"/>
            </a:endParaRPr>
          </a:p>
        </p:txBody>
      </p:sp>
      <p:pic>
        <p:nvPicPr>
          <p:cNvPr id="3" name="Picture 4" descr="MAOUS CU CLIC"/>
          <p:cNvPicPr>
            <a:picLocks noChangeAspect="1" noChangeArrowheads="1" noCrop="1"/>
          </p:cNvPicPr>
          <p:nvPr/>
        </p:nvPicPr>
        <p:blipFill>
          <a:blip r:embed="rId2"/>
          <a:srcRect/>
          <a:stretch>
            <a:fillRect/>
          </a:stretch>
        </p:blipFill>
        <p:spPr bwMode="auto">
          <a:xfrm>
            <a:off x="8358214" y="6286520"/>
            <a:ext cx="407988" cy="39846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3000" fill="hold"/>
                                        <p:tgtEl>
                                          <p:spTgt spid="7170"/>
                                        </p:tgtEl>
                                        <p:attrNameLst>
                                          <p:attrName>ppt_w</p:attrName>
                                        </p:attrNameLst>
                                      </p:cBhvr>
                                      <p:tavLst>
                                        <p:tav tm="0">
                                          <p:val>
                                            <p:fltVal val="0"/>
                                          </p:val>
                                        </p:tav>
                                        <p:tav tm="100000">
                                          <p:val>
                                            <p:strVal val="#ppt_w"/>
                                          </p:val>
                                        </p:tav>
                                      </p:tavLst>
                                    </p:anim>
                                    <p:anim calcmode="lin" valueType="num">
                                      <p:cBhvr>
                                        <p:cTn id="8" dur="3000" fill="hold"/>
                                        <p:tgtEl>
                                          <p:spTgt spid="7170"/>
                                        </p:tgtEl>
                                        <p:attrNameLst>
                                          <p:attrName>ppt_h</p:attrName>
                                        </p:attrNameLst>
                                      </p:cBhvr>
                                      <p:tavLst>
                                        <p:tav tm="0">
                                          <p:val>
                                            <p:fltVal val="0"/>
                                          </p:val>
                                        </p:tav>
                                        <p:tav tm="100000">
                                          <p:val>
                                            <p:strVal val="#ppt_h"/>
                                          </p:val>
                                        </p:tav>
                                      </p:tavLst>
                                    </p:anim>
                                    <p:animEffect transition="in" filter="fade">
                                      <p:cBhvr>
                                        <p:cTn id="9" dur="3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Парк Славы, Мемориал Неизвестному солдату, Мемориал жертвам Голодомора.  Киев. Аэросъемка с дрона - YouTube"/>
          <p:cNvPicPr>
            <a:picLocks noChangeAspect="1" noChangeArrowheads="1"/>
          </p:cNvPicPr>
          <p:nvPr/>
        </p:nvPicPr>
        <p:blipFill>
          <a:blip r:embed="rId2"/>
          <a:srcRect/>
          <a:stretch>
            <a:fillRect/>
          </a:stretch>
        </p:blipFill>
        <p:spPr bwMode="auto">
          <a:xfrm>
            <a:off x="0" y="861690"/>
            <a:ext cx="9144000" cy="5143501"/>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outHorizontal)">
                                      <p:cBhvr>
                                        <p:cTn id="7"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ngim\Desktop\Clipboard01.jpg"/>
          <p:cNvPicPr>
            <a:picLocks noChangeAspect="1" noChangeArrowheads="1"/>
          </p:cNvPicPr>
          <p:nvPr/>
        </p:nvPicPr>
        <p:blipFill>
          <a:blip r:embed="rId2"/>
          <a:srcRect/>
          <a:stretch>
            <a:fillRect/>
          </a:stretch>
        </p:blipFill>
        <p:spPr bwMode="auto">
          <a:xfrm>
            <a:off x="0" y="428604"/>
            <a:ext cx="9144000" cy="6098977"/>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3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ChangeArrowheads="1"/>
          </p:cNvSpPr>
          <p:nvPr/>
        </p:nvSpPr>
        <p:spPr bwMode="auto">
          <a:xfrm>
            <a:off x="1000100" y="928670"/>
            <a:ext cx="7286677" cy="5324535"/>
          </a:xfrm>
          <a:prstGeom prst="rect">
            <a:avLst/>
          </a:prstGeom>
          <a:noFill/>
          <a:ln w="9525">
            <a:noFill/>
            <a:miter lim="800000"/>
            <a:headEnd/>
            <a:tailEnd/>
          </a:ln>
        </p:spPr>
        <p:txBody>
          <a:bodyPr wrap="square">
            <a:spAutoFit/>
          </a:bodyPr>
          <a:lstStyle/>
          <a:p>
            <a:r>
              <a:rPr lang="en-GB" sz="2000" b="1" dirty="0">
                <a:solidFill>
                  <a:schemeClr val="accent2">
                    <a:lumMod val="20000"/>
                    <a:lumOff val="80000"/>
                  </a:schemeClr>
                </a:solidFill>
                <a:latin typeface="Comic Sans MS" pitchFamily="66" charset="0"/>
              </a:rPr>
              <a:t>A memorial to the victims of the </a:t>
            </a:r>
            <a:r>
              <a:rPr lang="en-GB" sz="2000" b="1" dirty="0" err="1">
                <a:solidFill>
                  <a:schemeClr val="accent2">
                    <a:lumMod val="20000"/>
                    <a:lumOff val="80000"/>
                  </a:schemeClr>
                </a:solidFill>
                <a:latin typeface="Comic Sans MS" pitchFamily="66" charset="0"/>
              </a:rPr>
              <a:t>Holodomor</a:t>
            </a:r>
            <a:r>
              <a:rPr lang="en-GB" sz="2000" b="1" dirty="0">
                <a:solidFill>
                  <a:schemeClr val="accent2">
                    <a:lumMod val="20000"/>
                    <a:lumOff val="80000"/>
                  </a:schemeClr>
                </a:solidFill>
                <a:latin typeface="Comic Sans MS" pitchFamily="66" charset="0"/>
              </a:rPr>
              <a:t> of 1932-1933 in Ukraine is located on St. Michael's Square in Kyiv near the wall of the St. Michael's Golden-Domed Monastery, to the left of the bell tower. It was opened on September 12, 1993 on the occasion of the 60th anniversary of the </a:t>
            </a:r>
            <a:r>
              <a:rPr lang="en-GB" sz="2000" b="1" dirty="0" err="1">
                <a:solidFill>
                  <a:schemeClr val="accent2">
                    <a:lumMod val="20000"/>
                    <a:lumOff val="80000"/>
                  </a:schemeClr>
                </a:solidFill>
                <a:latin typeface="Comic Sans MS" pitchFamily="66" charset="0"/>
              </a:rPr>
              <a:t>Holodomor</a:t>
            </a:r>
            <a:r>
              <a:rPr lang="en-GB" sz="2000" b="1" dirty="0">
                <a:solidFill>
                  <a:schemeClr val="accent2">
                    <a:lumMod val="20000"/>
                    <a:lumOff val="80000"/>
                  </a:schemeClr>
                </a:solidFill>
                <a:latin typeface="Comic Sans MS" pitchFamily="66" charset="0"/>
              </a:rPr>
              <a:t> of 1932-1933, one of the greatest global tragedies in the history of the Ukrainian people.</a:t>
            </a:r>
          </a:p>
          <a:p>
            <a:r>
              <a:rPr lang="en-GB" sz="2000" b="1" dirty="0">
                <a:solidFill>
                  <a:schemeClr val="accent2">
                    <a:lumMod val="20000"/>
                    <a:lumOff val="80000"/>
                  </a:schemeClr>
                </a:solidFill>
                <a:latin typeface="Comic Sans MS" pitchFamily="66" charset="0"/>
              </a:rPr>
              <a:t/>
            </a:r>
            <a:br>
              <a:rPr lang="en-GB" sz="2000" b="1" dirty="0">
                <a:solidFill>
                  <a:schemeClr val="accent2">
                    <a:lumMod val="20000"/>
                    <a:lumOff val="80000"/>
                  </a:schemeClr>
                </a:solidFill>
                <a:latin typeface="Comic Sans MS" pitchFamily="66" charset="0"/>
              </a:rPr>
            </a:br>
            <a:endParaRPr lang="en-GB" sz="2000" b="1" dirty="0">
              <a:solidFill>
                <a:schemeClr val="accent2">
                  <a:lumMod val="20000"/>
                  <a:lumOff val="80000"/>
                </a:schemeClr>
              </a:solidFill>
              <a:latin typeface="Comic Sans MS" pitchFamily="66" charset="0"/>
            </a:endParaRPr>
          </a:p>
          <a:p>
            <a:r>
              <a:rPr lang="en-GB" sz="2000" b="1" dirty="0">
                <a:solidFill>
                  <a:schemeClr val="accent2">
                    <a:lumMod val="20000"/>
                    <a:lumOff val="80000"/>
                  </a:schemeClr>
                </a:solidFill>
                <a:latin typeface="Comic Sans MS" pitchFamily="66" charset="0"/>
              </a:rPr>
              <a:t>It symbolizes the cross, the mother-guardian, as a symbol of Ukraine, with her hands down in despair and a child on her chest . Authors - sculptor </a:t>
            </a:r>
            <a:r>
              <a:rPr lang="en-GB" sz="2000" b="1" dirty="0" err="1">
                <a:solidFill>
                  <a:schemeClr val="accent2">
                    <a:lumMod val="20000"/>
                    <a:lumOff val="80000"/>
                  </a:schemeClr>
                </a:solidFill>
                <a:latin typeface="Comic Sans MS" pitchFamily="66" charset="0"/>
              </a:rPr>
              <a:t>Vasyl</a:t>
            </a:r>
            <a:r>
              <a:rPr lang="en-GB" sz="2000" b="1" dirty="0">
                <a:solidFill>
                  <a:schemeClr val="accent2">
                    <a:lumMod val="20000"/>
                    <a:lumOff val="80000"/>
                  </a:schemeClr>
                </a:solidFill>
                <a:latin typeface="Comic Sans MS" pitchFamily="66" charset="0"/>
              </a:rPr>
              <a:t> </a:t>
            </a:r>
            <a:r>
              <a:rPr lang="en-GB" sz="2000" b="1" dirty="0" err="1">
                <a:solidFill>
                  <a:schemeClr val="accent2">
                    <a:lumMod val="20000"/>
                    <a:lumOff val="80000"/>
                  </a:schemeClr>
                </a:solidFill>
                <a:latin typeface="Comic Sans MS" pitchFamily="66" charset="0"/>
              </a:rPr>
              <a:t>Perevalsky</a:t>
            </a:r>
            <a:r>
              <a:rPr lang="en-GB" sz="2000" b="1" dirty="0">
                <a:solidFill>
                  <a:schemeClr val="accent2">
                    <a:lumMod val="20000"/>
                    <a:lumOff val="80000"/>
                  </a:schemeClr>
                </a:solidFill>
                <a:latin typeface="Comic Sans MS" pitchFamily="66" charset="0"/>
              </a:rPr>
              <a:t>, architect </a:t>
            </a:r>
            <a:r>
              <a:rPr lang="en-GB" sz="2000" b="1" dirty="0" err="1">
                <a:solidFill>
                  <a:schemeClr val="accent2">
                    <a:lumMod val="20000"/>
                    <a:lumOff val="80000"/>
                  </a:schemeClr>
                </a:solidFill>
                <a:latin typeface="Comic Sans MS" pitchFamily="66" charset="0"/>
              </a:rPr>
              <a:t>Mykola</a:t>
            </a:r>
            <a:r>
              <a:rPr lang="en-GB" sz="2000" b="1" dirty="0">
                <a:solidFill>
                  <a:schemeClr val="accent2">
                    <a:lumMod val="20000"/>
                    <a:lumOff val="80000"/>
                  </a:schemeClr>
                </a:solidFill>
                <a:latin typeface="Comic Sans MS" pitchFamily="66" charset="0"/>
              </a:rPr>
              <a:t> </a:t>
            </a:r>
            <a:r>
              <a:rPr lang="en-GB" sz="2000" b="1" dirty="0" err="1">
                <a:solidFill>
                  <a:schemeClr val="accent2">
                    <a:lumMod val="20000"/>
                    <a:lumOff val="80000"/>
                  </a:schemeClr>
                </a:solidFill>
                <a:latin typeface="Comic Sans MS" pitchFamily="66" charset="0"/>
              </a:rPr>
              <a:t>Kysly</a:t>
            </a:r>
            <a:r>
              <a:rPr lang="en-GB" sz="2000" b="1" dirty="0">
                <a:solidFill>
                  <a:schemeClr val="accent2">
                    <a:lumMod val="20000"/>
                    <a:lumOff val="80000"/>
                  </a:schemeClr>
                </a:solidFill>
                <a:latin typeface="Comic Sans MS" pitchFamily="66" charset="0"/>
              </a:rPr>
              <a:t>.</a:t>
            </a:r>
          </a:p>
          <a:p>
            <a:r>
              <a:rPr lang="en-GB" sz="2000" b="1" dirty="0">
                <a:solidFill>
                  <a:schemeClr val="accent2">
                    <a:lumMod val="20000"/>
                    <a:lumOff val="80000"/>
                  </a:schemeClr>
                </a:solidFill>
                <a:latin typeface="Comic Sans MS" pitchFamily="66" charset="0"/>
              </a:rPr>
              <a:t/>
            </a:r>
            <a:br>
              <a:rPr lang="en-GB" sz="2000" b="1" dirty="0">
                <a:solidFill>
                  <a:schemeClr val="accent2">
                    <a:lumMod val="20000"/>
                    <a:lumOff val="80000"/>
                  </a:schemeClr>
                </a:solidFill>
                <a:latin typeface="Comic Sans MS" pitchFamily="66" charset="0"/>
              </a:rPr>
            </a:br>
            <a:endParaRPr lang="en-GB" sz="2000" b="1" dirty="0">
              <a:solidFill>
                <a:schemeClr val="accent2">
                  <a:lumMod val="20000"/>
                  <a:lumOff val="80000"/>
                </a:schemeClr>
              </a:solidFill>
              <a:latin typeface="Comic Sans MS" pitchFamily="66" charset="0"/>
            </a:endParaRPr>
          </a:p>
          <a:p>
            <a:endParaRPr lang="en-GB" sz="2000" b="1" dirty="0">
              <a:solidFill>
                <a:schemeClr val="accent2">
                  <a:lumMod val="20000"/>
                  <a:lumOff val="80000"/>
                </a:schemeClr>
              </a:solidFill>
              <a:latin typeface="Comic Sans MS" pitchFamily="66" charset="0"/>
            </a:endParaRPr>
          </a:p>
        </p:txBody>
      </p:sp>
      <p:pic>
        <p:nvPicPr>
          <p:cNvPr id="3" name="Picture 4" descr="MAOUS CU CLIC"/>
          <p:cNvPicPr>
            <a:picLocks noChangeAspect="1" noChangeArrowheads="1" noCrop="1"/>
          </p:cNvPicPr>
          <p:nvPr/>
        </p:nvPicPr>
        <p:blipFill>
          <a:blip r:embed="rId2"/>
          <a:srcRect/>
          <a:stretch>
            <a:fillRect/>
          </a:stretch>
        </p:blipFill>
        <p:spPr bwMode="auto">
          <a:xfrm>
            <a:off x="8358214" y="6286520"/>
            <a:ext cx="407988" cy="39846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3000" fill="hold"/>
                                        <p:tgtEl>
                                          <p:spTgt spid="8194"/>
                                        </p:tgtEl>
                                        <p:attrNameLst>
                                          <p:attrName>ppt_w</p:attrName>
                                        </p:attrNameLst>
                                      </p:cBhvr>
                                      <p:tavLst>
                                        <p:tav tm="0">
                                          <p:val>
                                            <p:fltVal val="0"/>
                                          </p:val>
                                        </p:tav>
                                        <p:tav tm="100000">
                                          <p:val>
                                            <p:strVal val="#ppt_w"/>
                                          </p:val>
                                        </p:tav>
                                      </p:tavLst>
                                    </p:anim>
                                    <p:anim calcmode="lin" valueType="num">
                                      <p:cBhvr>
                                        <p:cTn id="8" dur="3000" fill="hold"/>
                                        <p:tgtEl>
                                          <p:spTgt spid="8194"/>
                                        </p:tgtEl>
                                        <p:attrNameLst>
                                          <p:attrName>ppt_h</p:attrName>
                                        </p:attrNameLst>
                                      </p:cBhvr>
                                      <p:tavLst>
                                        <p:tav tm="0">
                                          <p:val>
                                            <p:fltVal val="0"/>
                                          </p:val>
                                        </p:tav>
                                        <p:tav tm="100000">
                                          <p:val>
                                            <p:strVal val="#ppt_h"/>
                                          </p:val>
                                        </p:tav>
                                      </p:tavLst>
                                    </p:anim>
                                    <p:animEffect transition="in" filter="fade">
                                      <p:cBhvr>
                                        <p:cTn id="9" dur="3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1538" y="928670"/>
            <a:ext cx="6786610" cy="4955203"/>
          </a:xfrm>
          <a:prstGeom prst="rect">
            <a:avLst/>
          </a:prstGeom>
        </p:spPr>
        <p:txBody>
          <a:bodyPr wrap="square">
            <a:spAutoFit/>
          </a:bodyPr>
          <a:lstStyle/>
          <a:p>
            <a:r>
              <a:rPr lang="en-GB" sz="2000" b="1" dirty="0" smtClean="0">
                <a:solidFill>
                  <a:schemeClr val="accent2">
                    <a:lumMod val="20000"/>
                    <a:lumOff val="80000"/>
                  </a:schemeClr>
                </a:solidFill>
                <a:latin typeface="Comic Sans MS" pitchFamily="66" charset="0"/>
              </a:rPr>
              <a:t>Description</a:t>
            </a:r>
          </a:p>
          <a:p>
            <a:r>
              <a:rPr lang="en-GB" sz="2000" b="1" dirty="0" smtClean="0">
                <a:solidFill>
                  <a:schemeClr val="accent2">
                    <a:lumMod val="20000"/>
                    <a:lumOff val="80000"/>
                  </a:schemeClr>
                </a:solidFill>
                <a:latin typeface="Comic Sans MS" pitchFamily="66" charset="0"/>
              </a:rPr>
              <a:t>A stele made of gray granite stands on a low granite pedestal. There is a carved hole in the shape of a wide cross, in which a stylized figure of the Mother of God made of ferrous metal (bronze) is fixed. In the </a:t>
            </a:r>
            <a:r>
              <a:rPr lang="en-GB" sz="2000" b="1" dirty="0" err="1" smtClean="0">
                <a:solidFill>
                  <a:schemeClr val="accent2">
                    <a:lumMod val="20000"/>
                    <a:lumOff val="80000"/>
                  </a:schemeClr>
                </a:solidFill>
                <a:latin typeface="Comic Sans MS" pitchFamily="66" charset="0"/>
              </a:rPr>
              <a:t>center</a:t>
            </a:r>
            <a:r>
              <a:rPr lang="en-GB" sz="2000" b="1" dirty="0" smtClean="0">
                <a:solidFill>
                  <a:schemeClr val="accent2">
                    <a:lumMod val="20000"/>
                    <a:lumOff val="80000"/>
                  </a:schemeClr>
                </a:solidFill>
                <a:latin typeface="Comic Sans MS" pitchFamily="66" charset="0"/>
              </a:rPr>
              <a:t> of the Mother of God, a silhouette of a child with widely spaced arms is carved into the lumen (according to the principle of the canonical iconic composition "Mother of God </a:t>
            </a:r>
            <a:r>
              <a:rPr lang="en-GB" sz="2000" b="1" dirty="0" err="1" smtClean="0">
                <a:solidFill>
                  <a:schemeClr val="accent2">
                    <a:lumMod val="20000"/>
                    <a:lumOff val="80000"/>
                  </a:schemeClr>
                </a:solidFill>
                <a:latin typeface="Comic Sans MS" pitchFamily="66" charset="0"/>
              </a:rPr>
              <a:t>Hodegetria</a:t>
            </a:r>
            <a:r>
              <a:rPr lang="en-GB" sz="2000" b="1" dirty="0" smtClean="0">
                <a:solidFill>
                  <a:schemeClr val="accent2">
                    <a:lumMod val="20000"/>
                    <a:lumOff val="80000"/>
                  </a:schemeClr>
                </a:solidFill>
                <a:latin typeface="Comic Sans MS" pitchFamily="66" charset="0"/>
              </a:rPr>
              <a:t>"). The dates "1932 and 1933" are engraved on the stone in the upper part of the stele. Land brought from all regions of Ukraine and the Autonomous Republic of Crimea was poured at the foot of the memorial.</a:t>
            </a:r>
          </a:p>
          <a:p>
            <a:r>
              <a:rPr lang="en-GB" dirty="0" smtClean="0">
                <a:latin typeface="Calibri" pitchFamily="34" charset="0"/>
              </a:rPr>
              <a:t/>
            </a:r>
            <a:br>
              <a:rPr lang="en-GB" dirty="0" smtClean="0">
                <a:latin typeface="Calibri" pitchFamily="34" charset="0"/>
              </a:rPr>
            </a:br>
            <a:endParaRPr lang="en-GB" dirty="0">
              <a:latin typeface="Calibri" pitchFamily="34" charset="0"/>
            </a:endParaRPr>
          </a:p>
        </p:txBody>
      </p:sp>
      <p:pic>
        <p:nvPicPr>
          <p:cNvPr id="3" name="Picture 4" descr="MAOUS CU CLIC"/>
          <p:cNvPicPr>
            <a:picLocks noChangeAspect="1" noChangeArrowheads="1" noCrop="1"/>
          </p:cNvPicPr>
          <p:nvPr/>
        </p:nvPicPr>
        <p:blipFill>
          <a:blip r:embed="rId2"/>
          <a:srcRect/>
          <a:stretch>
            <a:fillRect/>
          </a:stretch>
        </p:blipFill>
        <p:spPr bwMode="auto">
          <a:xfrm>
            <a:off x="8358214" y="6286520"/>
            <a:ext cx="407988" cy="39846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2">
                                            <p:txEl>
                                              <p:pRg st="0" end="0"/>
                                            </p:txEl>
                                          </p:spTgt>
                                        </p:tgtEl>
                                      </p:cBhvr>
                                    </p:animEffect>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3000"/>
                                        <p:tgtEl>
                                          <p:spTgt spid="2">
                                            <p:txEl>
                                              <p:pRg st="1" end="1"/>
                                            </p:txEl>
                                          </p:spTgt>
                                        </p:tgtEl>
                                      </p:cBhvr>
                                    </p:animEffect>
                                  </p:childTnLst>
                                </p:cTn>
                              </p:par>
                            </p:childTnLst>
                          </p:cTn>
                        </p:par>
                        <p:par>
                          <p:cTn id="16" fill="hold">
                            <p:stCondLst>
                              <p:cond delay="6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3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3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3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2" descr="Inline image"/>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n-GB">
              <a:latin typeface="Calibri" pitchFamily="34" charset="0"/>
            </a:endParaRPr>
          </a:p>
        </p:txBody>
      </p:sp>
      <p:sp>
        <p:nvSpPr>
          <p:cNvPr id="9219" name="AutoShape 4" descr="Inline image"/>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n-GB">
              <a:latin typeface="Calibri" pitchFamily="34" charset="0"/>
            </a:endParaRPr>
          </a:p>
        </p:txBody>
      </p:sp>
      <p:pic>
        <p:nvPicPr>
          <p:cNvPr id="9220" name="Picture 6" descr="C:\Users\angim\Desktop\download.png"/>
          <p:cNvPicPr>
            <a:picLocks noChangeAspect="1" noChangeArrowheads="1"/>
          </p:cNvPicPr>
          <p:nvPr/>
        </p:nvPicPr>
        <p:blipFill>
          <a:blip r:embed="rId2"/>
          <a:srcRect/>
          <a:stretch>
            <a:fillRect/>
          </a:stretch>
        </p:blipFill>
        <p:spPr bwMode="auto">
          <a:xfrm>
            <a:off x="928662" y="642918"/>
            <a:ext cx="7334250" cy="5500687"/>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box(out)">
                                      <p:cBhvr>
                                        <p:cTn id="7" dur="3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4071934" y="1785926"/>
            <a:ext cx="4572000" cy="3785652"/>
          </a:xfrm>
          <a:prstGeom prst="rect">
            <a:avLst/>
          </a:prstGeom>
          <a:noFill/>
          <a:ln w="9525">
            <a:noFill/>
            <a:miter lim="800000"/>
            <a:headEnd/>
            <a:tailEnd/>
          </a:ln>
        </p:spPr>
        <p:txBody>
          <a:bodyPr>
            <a:spAutoFit/>
          </a:bodyPr>
          <a:lstStyle/>
          <a:p>
            <a:r>
              <a:rPr lang="en-GB" sz="2000" b="1" dirty="0" smtClean="0">
                <a:solidFill>
                  <a:schemeClr val="accent2">
                    <a:lumMod val="20000"/>
                    <a:lumOff val="80000"/>
                  </a:schemeClr>
                </a:solidFill>
                <a:latin typeface="Comic Sans MS" pitchFamily="66" charset="0"/>
              </a:rPr>
              <a:t>The </a:t>
            </a:r>
            <a:r>
              <a:rPr lang="en-GB" sz="2000" b="1" dirty="0">
                <a:solidFill>
                  <a:schemeClr val="accent2">
                    <a:lumMod val="20000"/>
                    <a:lumOff val="80000"/>
                  </a:schemeClr>
                </a:solidFill>
                <a:latin typeface="Comic Sans MS" pitchFamily="66" charset="0"/>
              </a:rPr>
              <a:t>Candle of Remembrance is a 32-meter concrete chapel made in the shape of a white candle with a gilded openwork flame. The sides of the candle are decorated with ornaments from the windows, reminiscent of Ukrainian embroidery. These carved crosses-windows symbolize the souls of Ukrainians who died of starvation.</a:t>
            </a:r>
          </a:p>
          <a:p>
            <a:r>
              <a:rPr lang="en-GB" sz="2000" b="1" dirty="0">
                <a:solidFill>
                  <a:schemeClr val="accent2">
                    <a:lumMod val="20000"/>
                    <a:lumOff val="80000"/>
                  </a:schemeClr>
                </a:solidFill>
                <a:latin typeface="Comic Sans MS" pitchFamily="66" charset="0"/>
              </a:rPr>
              <a:t> </a:t>
            </a:r>
          </a:p>
        </p:txBody>
      </p:sp>
      <p:pic>
        <p:nvPicPr>
          <p:cNvPr id="3" name="Picture 4" descr="MAOUS CU CLIC"/>
          <p:cNvPicPr>
            <a:picLocks noChangeAspect="1" noChangeArrowheads="1" noCrop="1"/>
          </p:cNvPicPr>
          <p:nvPr/>
        </p:nvPicPr>
        <p:blipFill>
          <a:blip r:embed="rId2"/>
          <a:srcRect/>
          <a:stretch>
            <a:fillRect/>
          </a:stretch>
        </p:blipFill>
        <p:spPr bwMode="auto">
          <a:xfrm>
            <a:off x="8358214" y="6286520"/>
            <a:ext cx="407988" cy="398463"/>
          </a:xfrm>
          <a:prstGeom prst="rect">
            <a:avLst/>
          </a:prstGeom>
          <a:noFill/>
          <a:ln w="9525">
            <a:noFill/>
            <a:miter lim="800000"/>
            <a:headEnd/>
            <a:tailEnd/>
          </a:ln>
        </p:spPr>
      </p:pic>
      <p:pic>
        <p:nvPicPr>
          <p:cNvPr id="41985" name="Picture 1" descr="C:\Users\angim\Desktop\Clipboard02.jpg"/>
          <p:cNvPicPr>
            <a:picLocks noChangeAspect="1" noChangeArrowheads="1"/>
          </p:cNvPicPr>
          <p:nvPr/>
        </p:nvPicPr>
        <p:blipFill>
          <a:blip r:embed="rId3"/>
          <a:srcRect/>
          <a:stretch>
            <a:fillRect/>
          </a:stretch>
        </p:blipFill>
        <p:spPr bwMode="auto">
          <a:xfrm>
            <a:off x="0" y="0"/>
            <a:ext cx="3857620" cy="6805083"/>
          </a:xfrm>
          <a:prstGeom prst="rect">
            <a:avLst/>
          </a:prstGeom>
          <a:noFill/>
          <a:effectLst>
            <a:softEdge rad="317500"/>
          </a:effec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1985"/>
                                        </p:tgtEl>
                                        <p:attrNameLst>
                                          <p:attrName>style.visibility</p:attrName>
                                        </p:attrNameLst>
                                      </p:cBhvr>
                                      <p:to>
                                        <p:strVal val="visible"/>
                                      </p:to>
                                    </p:set>
                                    <p:animEffect transition="in" filter="wipe(down)">
                                      <p:cBhvr>
                                        <p:cTn id="7" dur="3000"/>
                                        <p:tgtEl>
                                          <p:spTgt spid="41985"/>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3000" fill="hold"/>
                                        <p:tgtEl>
                                          <p:spTgt spid="11266"/>
                                        </p:tgtEl>
                                        <p:attrNameLst>
                                          <p:attrName>ppt_w</p:attrName>
                                        </p:attrNameLst>
                                      </p:cBhvr>
                                      <p:tavLst>
                                        <p:tav tm="0">
                                          <p:val>
                                            <p:fltVal val="0"/>
                                          </p:val>
                                        </p:tav>
                                        <p:tav tm="100000">
                                          <p:val>
                                            <p:strVal val="#ppt_w"/>
                                          </p:val>
                                        </p:tav>
                                      </p:tavLst>
                                    </p:anim>
                                    <p:anim calcmode="lin" valueType="num">
                                      <p:cBhvr>
                                        <p:cTn id="11" dur="3000" fill="hold"/>
                                        <p:tgtEl>
                                          <p:spTgt spid="11266"/>
                                        </p:tgtEl>
                                        <p:attrNameLst>
                                          <p:attrName>ppt_h</p:attrName>
                                        </p:attrNameLst>
                                      </p:cBhvr>
                                      <p:tavLst>
                                        <p:tav tm="0">
                                          <p:val>
                                            <p:fltVal val="0"/>
                                          </p:val>
                                        </p:tav>
                                        <p:tav tm="100000">
                                          <p:val>
                                            <p:strVal val="#ppt_h"/>
                                          </p:val>
                                        </p:tav>
                                      </p:tavLst>
                                    </p:anim>
                                    <p:animEffect transition="in" filter="fade">
                                      <p:cBhvr>
                                        <p:cTn id="12" dur="3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2" descr="Inline image"/>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n-GB">
              <a:latin typeface="Calibri" pitchFamily="34" charset="0"/>
            </a:endParaRPr>
          </a:p>
        </p:txBody>
      </p:sp>
      <p:pic>
        <p:nvPicPr>
          <p:cNvPr id="15363" name="Picture 3" descr="C:\Users\angim\Desktop\thumbnail_1628453585446blob.jpg"/>
          <p:cNvPicPr>
            <a:picLocks noChangeAspect="1" noChangeArrowheads="1"/>
          </p:cNvPicPr>
          <p:nvPr/>
        </p:nvPicPr>
        <p:blipFill>
          <a:blip r:embed="rId2"/>
          <a:srcRect/>
          <a:stretch>
            <a:fillRect/>
          </a:stretch>
        </p:blipFill>
        <p:spPr bwMode="auto">
          <a:xfrm>
            <a:off x="928688" y="642938"/>
            <a:ext cx="7334250" cy="5500687"/>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p:cTn id="7" dur="3000" fill="hold"/>
                                        <p:tgtEl>
                                          <p:spTgt spid="15363"/>
                                        </p:tgtEl>
                                        <p:attrNameLst>
                                          <p:attrName>ppt_w</p:attrName>
                                        </p:attrNameLst>
                                      </p:cBhvr>
                                      <p:tavLst>
                                        <p:tav tm="0">
                                          <p:val>
                                            <p:fltVal val="0"/>
                                          </p:val>
                                        </p:tav>
                                        <p:tav tm="100000">
                                          <p:val>
                                            <p:strVal val="#ppt_w"/>
                                          </p:val>
                                        </p:tav>
                                      </p:tavLst>
                                    </p:anim>
                                    <p:anim calcmode="lin" valueType="num">
                                      <p:cBhvr>
                                        <p:cTn id="8" dur="3000" fill="hold"/>
                                        <p:tgtEl>
                                          <p:spTgt spid="15363"/>
                                        </p:tgtEl>
                                        <p:attrNameLst>
                                          <p:attrName>ppt_h</p:attrName>
                                        </p:attrNameLst>
                                      </p:cBhvr>
                                      <p:tavLst>
                                        <p:tav tm="0">
                                          <p:val>
                                            <p:fltVal val="0"/>
                                          </p:val>
                                        </p:tav>
                                        <p:tav tm="100000">
                                          <p:val>
                                            <p:strVal val="#ppt_h"/>
                                          </p:val>
                                        </p:tav>
                                      </p:tavLst>
                                    </p:anim>
                                    <p:animEffect transition="in" filter="fade">
                                      <p:cBhvr>
                                        <p:cTn id="9" dur="30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ngim\Desktop\Clipboard01.jpg"/>
          <p:cNvPicPr>
            <a:picLocks noChangeAspect="1" noChangeArrowheads="1"/>
          </p:cNvPicPr>
          <p:nvPr/>
        </p:nvPicPr>
        <p:blipFill>
          <a:blip r:embed="rId2"/>
          <a:srcRect/>
          <a:stretch>
            <a:fillRect/>
          </a:stretch>
        </p:blipFill>
        <p:spPr bwMode="auto">
          <a:xfrm>
            <a:off x="-44570" y="714356"/>
            <a:ext cx="9188570" cy="5286411"/>
          </a:xfrm>
          <a:prstGeom prst="rect">
            <a:avLst/>
          </a:prstGeom>
          <a:noFill/>
          <a:effectLst>
            <a:softEdge rad="317500"/>
          </a:effectLst>
        </p:spPr>
      </p:pic>
      <p:sp>
        <p:nvSpPr>
          <p:cNvPr id="4" name="Rectangle 3"/>
          <p:cNvSpPr/>
          <p:nvPr/>
        </p:nvSpPr>
        <p:spPr>
          <a:xfrm>
            <a:off x="500034" y="5929330"/>
            <a:ext cx="6929454" cy="677108"/>
          </a:xfrm>
          <a:prstGeom prst="rect">
            <a:avLst/>
          </a:prstGeom>
        </p:spPr>
        <p:txBody>
          <a:bodyPr wrap="square">
            <a:spAutoFit/>
          </a:bodyPr>
          <a:lstStyle/>
          <a:p>
            <a:pPr fontAlgn="ctr"/>
            <a:endParaRPr lang="fr-FR" dirty="0" smtClean="0"/>
          </a:p>
          <a:p>
            <a:r>
              <a:rPr lang="fr-FR" sz="2000" b="1" dirty="0" err="1" smtClean="0">
                <a:solidFill>
                  <a:schemeClr val="accent2">
                    <a:lumMod val="20000"/>
                    <a:lumOff val="80000"/>
                  </a:schemeClr>
                </a:solidFill>
                <a:latin typeface="Comic Sans MS" pitchFamily="66" charset="0"/>
              </a:rPr>
              <a:t>Holodomor</a:t>
            </a:r>
            <a:r>
              <a:rPr lang="fr-FR" sz="2000" b="1" dirty="0" smtClean="0">
                <a:solidFill>
                  <a:schemeClr val="accent2">
                    <a:lumMod val="20000"/>
                    <a:lumOff val="80000"/>
                  </a:schemeClr>
                </a:solidFill>
                <a:latin typeface="Comic Sans MS" pitchFamily="66" charset="0"/>
              </a:rPr>
              <a:t>: l'extermination par la faim en Ukraine</a:t>
            </a:r>
            <a:endParaRPr lang="fr-FR" sz="2000" b="1" dirty="0">
              <a:solidFill>
                <a:schemeClr val="accent2">
                  <a:lumMod val="20000"/>
                  <a:lumOff val="80000"/>
                </a:schemeClr>
              </a:solidFill>
              <a:latin typeface="Comic Sans MS" pitchFamily="66" charset="0"/>
            </a:endParaRPr>
          </a:p>
        </p:txBody>
      </p:sp>
      <p:sp>
        <p:nvSpPr>
          <p:cNvPr id="5" name="Rectangle 4"/>
          <p:cNvSpPr/>
          <p:nvPr/>
        </p:nvSpPr>
        <p:spPr>
          <a:xfrm>
            <a:off x="1643042" y="1142984"/>
            <a:ext cx="6715172" cy="2862322"/>
          </a:xfrm>
          <a:prstGeom prst="rect">
            <a:avLst/>
          </a:prstGeom>
        </p:spPr>
        <p:txBody>
          <a:bodyPr wrap="square">
            <a:spAutoFit/>
          </a:bodyPr>
          <a:lstStyle/>
          <a:p>
            <a:r>
              <a:rPr lang="vi-VN" sz="2000" b="1" dirty="0" smtClean="0">
                <a:solidFill>
                  <a:schemeClr val="accent2">
                    <a:lumMod val="50000"/>
                  </a:schemeClr>
                </a:solidFill>
              </a:rPr>
              <a:t>Genocidul foametei din Ucraina a fost depăşit în anvergură şi victime doar de Marea Foamete din China, o altă crimă împotriva umanităţii, provocată de un alt mare lider comunist al istoriei, Mao Zedong. Iosif Vissarionovici Stalin, liderul de pe  atunci al Uniunii Sovietice, nu s-a sfiit de nimeni şi nimic atunci când a pus la cale scenariul sinistru, care odată aplicat a dus la moarte în condiţii groaznice a milioane de oameni nevinovaţi.</a:t>
            </a:r>
            <a:endParaRPr lang="en-GB" sz="2000" b="1" dirty="0">
              <a:solidFill>
                <a:schemeClr val="accent2">
                  <a:lumMod val="50000"/>
                </a:schemeClr>
              </a:solidFill>
              <a:latin typeface="Comic Sans MS" pitchFamily="66" charset="0"/>
            </a:endParaRPr>
          </a:p>
        </p:txBody>
      </p:sp>
      <p:pic>
        <p:nvPicPr>
          <p:cNvPr id="6" name="Picture 4" descr="MAOUS CU CLIC"/>
          <p:cNvPicPr>
            <a:picLocks noChangeAspect="1" noChangeArrowheads="1" noCrop="1"/>
          </p:cNvPicPr>
          <p:nvPr/>
        </p:nvPicPr>
        <p:blipFill>
          <a:blip r:embed="rId3"/>
          <a:srcRect/>
          <a:stretch>
            <a:fillRect/>
          </a:stretch>
        </p:blipFill>
        <p:spPr bwMode="auto">
          <a:xfrm>
            <a:off x="8358214" y="6286520"/>
            <a:ext cx="407988" cy="39846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3000" fill="hold"/>
                                        <p:tgtEl>
                                          <p:spTgt spid="1027"/>
                                        </p:tgtEl>
                                        <p:attrNameLst>
                                          <p:attrName>ppt_w</p:attrName>
                                        </p:attrNameLst>
                                      </p:cBhvr>
                                      <p:tavLst>
                                        <p:tav tm="0">
                                          <p:val>
                                            <p:fltVal val="0"/>
                                          </p:val>
                                        </p:tav>
                                        <p:tav tm="100000">
                                          <p:val>
                                            <p:strVal val="#ppt_w"/>
                                          </p:val>
                                        </p:tav>
                                      </p:tavLst>
                                    </p:anim>
                                    <p:anim calcmode="lin" valueType="num">
                                      <p:cBhvr>
                                        <p:cTn id="8" dur="3000" fill="hold"/>
                                        <p:tgtEl>
                                          <p:spTgt spid="1027"/>
                                        </p:tgtEl>
                                        <p:attrNameLst>
                                          <p:attrName>ppt_h</p:attrName>
                                        </p:attrNameLst>
                                      </p:cBhvr>
                                      <p:tavLst>
                                        <p:tav tm="0">
                                          <p:val>
                                            <p:fltVal val="0"/>
                                          </p:val>
                                        </p:tav>
                                        <p:tav tm="100000">
                                          <p:val>
                                            <p:strVal val="#ppt_h"/>
                                          </p:val>
                                        </p:tav>
                                      </p:tavLst>
                                    </p:anim>
                                    <p:animEffect transition="in" filter="fade">
                                      <p:cBhvr>
                                        <p:cTn id="9" dur="3000"/>
                                        <p:tgtEl>
                                          <p:spTgt spid="1027"/>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animEffect transition="in" filter="fade">
                                      <p:cBhvr>
                                        <p:cTn id="14" dur="3000"/>
                                        <p:tgtEl>
                                          <p:spTgt spid="5"/>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animEffect transition="in" filter="fade">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1000100" y="1214422"/>
            <a:ext cx="7072337" cy="4093428"/>
          </a:xfrm>
          <a:prstGeom prst="rect">
            <a:avLst/>
          </a:prstGeom>
          <a:noFill/>
          <a:ln w="9525">
            <a:noFill/>
            <a:miter lim="800000"/>
            <a:headEnd/>
            <a:tailEnd/>
          </a:ln>
        </p:spPr>
        <p:txBody>
          <a:bodyPr wrap="square">
            <a:spAutoFit/>
          </a:bodyPr>
          <a:lstStyle/>
          <a:p>
            <a:r>
              <a:rPr lang="vi-VN" sz="2000" b="1" dirty="0">
                <a:solidFill>
                  <a:schemeClr val="accent2">
                    <a:lumMod val="20000"/>
                    <a:lumOff val="80000"/>
                  </a:schemeClr>
                </a:solidFill>
              </a:rPr>
              <a:t>Ucraina, o ţară care pe atunci era supranumită „coşul de pâine al Europei” datorită solului său fertil şi recoltelor consistente de cereale, a fost redusă la un teritoriu funebru, unde oamenii mureau de foame mai </a:t>
            </a:r>
            <a:r>
              <a:rPr lang="vi-VN" sz="2000" b="1" dirty="0" smtClean="0">
                <a:solidFill>
                  <a:schemeClr val="accent2">
                    <a:lumMod val="20000"/>
                    <a:lumOff val="80000"/>
                  </a:schemeClr>
                </a:solidFill>
              </a:rPr>
              <a:t>rău </a:t>
            </a:r>
            <a:r>
              <a:rPr lang="vi-VN" sz="2000" b="1" dirty="0">
                <a:solidFill>
                  <a:schemeClr val="accent2">
                    <a:lumMod val="20000"/>
                    <a:lumOff val="80000"/>
                  </a:schemeClr>
                </a:solidFill>
              </a:rPr>
              <a:t>decât cei din regiunile sărace ale Africii. Drept rezultat, au pierit aproximativ 7 milioane de oameni, adică un sfert din populaţia de atunci a Ucrainei, conform verdictului </a:t>
            </a:r>
            <a:r>
              <a:rPr lang="vi-VN" sz="2000" b="1" dirty="0" smtClean="0">
                <a:solidFill>
                  <a:schemeClr val="accent2">
                    <a:lumMod val="20000"/>
                    <a:lumOff val="80000"/>
                  </a:schemeClr>
                </a:solidFill>
              </a:rPr>
              <a:t>d</a:t>
            </a:r>
            <a:r>
              <a:rPr lang="en-GB" sz="2000" b="1" dirty="0" smtClean="0">
                <a:solidFill>
                  <a:schemeClr val="accent2">
                    <a:lumMod val="20000"/>
                    <a:lumOff val="80000"/>
                  </a:schemeClr>
                </a:solidFill>
              </a:rPr>
              <a:t>at </a:t>
            </a:r>
            <a:r>
              <a:rPr lang="vi-VN" sz="2000" b="1" dirty="0" smtClean="0">
                <a:solidFill>
                  <a:schemeClr val="accent2">
                    <a:lumMod val="20000"/>
                    <a:lumOff val="80000"/>
                  </a:schemeClr>
                </a:solidFill>
              </a:rPr>
              <a:t>recent </a:t>
            </a:r>
            <a:r>
              <a:rPr lang="vi-VN" sz="2000" b="1" dirty="0">
                <a:solidFill>
                  <a:schemeClr val="accent2">
                    <a:lumMod val="20000"/>
                    <a:lumOff val="80000"/>
                  </a:schemeClr>
                </a:solidFill>
              </a:rPr>
              <a:t>de Curtea de Apel din Kiev.</a:t>
            </a:r>
            <a:endParaRPr lang="en-GB" sz="2000" b="1" dirty="0">
              <a:solidFill>
                <a:schemeClr val="accent2">
                  <a:lumMod val="20000"/>
                  <a:lumOff val="80000"/>
                </a:schemeClr>
              </a:solidFill>
              <a:latin typeface="Calibri" pitchFamily="34" charset="0"/>
            </a:endParaRPr>
          </a:p>
          <a:p>
            <a:r>
              <a:rPr lang="vi-VN" sz="2000" b="1" dirty="0">
                <a:solidFill>
                  <a:schemeClr val="accent2">
                    <a:lumMod val="20000"/>
                    <a:lumOff val="80000"/>
                  </a:schemeClr>
                </a:solidFill>
              </a:rPr>
              <a:t>Cauzele acestui adevărat Holocaust, nemaivăzut până atunci, sunt deosebit de interesante, fiind leagate exclusiv de dorinţa Kominternului de a subjuga cu orice preţ Ucraina, una dintre cele mai nesupuse ţări incluse cu forţa în URSS.</a:t>
            </a:r>
            <a:endParaRPr lang="en-GB" sz="2000" b="1" dirty="0">
              <a:solidFill>
                <a:schemeClr val="accent2">
                  <a:lumMod val="20000"/>
                  <a:lumOff val="80000"/>
                </a:schemeClr>
              </a:solidFill>
              <a:latin typeface="Calibri" pitchFamily="34" charset="0"/>
            </a:endParaRPr>
          </a:p>
        </p:txBody>
      </p:sp>
      <p:pic>
        <p:nvPicPr>
          <p:cNvPr id="3" name="Picture 4" descr="MAOUS CU CLIC"/>
          <p:cNvPicPr>
            <a:picLocks noChangeAspect="1" noChangeArrowheads="1" noCrop="1"/>
          </p:cNvPicPr>
          <p:nvPr/>
        </p:nvPicPr>
        <p:blipFill>
          <a:blip r:embed="rId2"/>
          <a:srcRect/>
          <a:stretch>
            <a:fillRect/>
          </a:stretch>
        </p:blipFill>
        <p:spPr bwMode="auto">
          <a:xfrm>
            <a:off x="8358214" y="6286520"/>
            <a:ext cx="407988" cy="39846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 calcmode="lin" valueType="num">
                                      <p:cBhvr>
                                        <p:cTn id="7" dur="3000" fill="hold"/>
                                        <p:tgtEl>
                                          <p:spTgt spid="17410">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17410">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17410">
                                            <p:txEl>
                                              <p:pRg st="0" end="0"/>
                                            </p:txEl>
                                          </p:spTgt>
                                        </p:tgtEl>
                                      </p:cBhvr>
                                    </p:animEffect>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17410">
                                            <p:txEl>
                                              <p:pRg st="1" end="1"/>
                                            </p:txEl>
                                          </p:spTgt>
                                        </p:tgtEl>
                                        <p:attrNameLst>
                                          <p:attrName>style.visibility</p:attrName>
                                        </p:attrNameLst>
                                      </p:cBhvr>
                                      <p:to>
                                        <p:strVal val="visible"/>
                                      </p:to>
                                    </p:set>
                                    <p:anim calcmode="lin" valueType="num">
                                      <p:cBhvr>
                                        <p:cTn id="13" dur="3000" fill="hold"/>
                                        <p:tgtEl>
                                          <p:spTgt spid="17410">
                                            <p:txEl>
                                              <p:pRg st="1" end="1"/>
                                            </p:txEl>
                                          </p:spTgt>
                                        </p:tgtEl>
                                        <p:attrNameLst>
                                          <p:attrName>ppt_w</p:attrName>
                                        </p:attrNameLst>
                                      </p:cBhvr>
                                      <p:tavLst>
                                        <p:tav tm="0">
                                          <p:val>
                                            <p:fltVal val="0"/>
                                          </p:val>
                                        </p:tav>
                                        <p:tav tm="100000">
                                          <p:val>
                                            <p:strVal val="#ppt_w"/>
                                          </p:val>
                                        </p:tav>
                                      </p:tavLst>
                                    </p:anim>
                                    <p:anim calcmode="lin" valueType="num">
                                      <p:cBhvr>
                                        <p:cTn id="14" dur="3000" fill="hold"/>
                                        <p:tgtEl>
                                          <p:spTgt spid="17410">
                                            <p:txEl>
                                              <p:pRg st="1" end="1"/>
                                            </p:txEl>
                                          </p:spTgt>
                                        </p:tgtEl>
                                        <p:attrNameLst>
                                          <p:attrName>ppt_h</p:attrName>
                                        </p:attrNameLst>
                                      </p:cBhvr>
                                      <p:tavLst>
                                        <p:tav tm="0">
                                          <p:val>
                                            <p:fltVal val="0"/>
                                          </p:val>
                                        </p:tav>
                                        <p:tav tm="100000">
                                          <p:val>
                                            <p:strVal val="#ppt_h"/>
                                          </p:val>
                                        </p:tav>
                                      </p:tavLst>
                                    </p:anim>
                                    <p:animEffect transition="in" filter="fade">
                                      <p:cBhvr>
                                        <p:cTn id="15" dur="3000"/>
                                        <p:tgtEl>
                                          <p:spTgt spid="174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C:\Users\angim\Desktop\Clipboard01.jpg"/>
          <p:cNvPicPr>
            <a:picLocks noChangeAspect="1" noChangeArrowheads="1"/>
          </p:cNvPicPr>
          <p:nvPr/>
        </p:nvPicPr>
        <p:blipFill>
          <a:blip r:embed="rId2"/>
          <a:srcRect/>
          <a:stretch>
            <a:fillRect/>
          </a:stretch>
        </p:blipFill>
        <p:spPr bwMode="auto">
          <a:xfrm>
            <a:off x="2285984" y="0"/>
            <a:ext cx="4610100" cy="6858000"/>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wipe(down)">
                                      <p:cBhvr>
                                        <p:cTn id="7" dur="3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C:\Users\angim\Desktop\Clipboard02.jpg"/>
          <p:cNvPicPr>
            <a:picLocks noChangeAspect="1" noChangeArrowheads="1"/>
          </p:cNvPicPr>
          <p:nvPr/>
        </p:nvPicPr>
        <p:blipFill>
          <a:blip r:embed="rId2"/>
          <a:srcRect/>
          <a:stretch>
            <a:fillRect/>
          </a:stretch>
        </p:blipFill>
        <p:spPr bwMode="auto">
          <a:xfrm>
            <a:off x="2286000" y="0"/>
            <a:ext cx="4558033" cy="6858000"/>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3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www.descopera.ro/wp-content/uploads/media/401/321/5106/11746729/3/foame5.jpg?height=423&amp;width=635"/>
          <p:cNvPicPr>
            <a:picLocks noChangeAspect="1" noChangeArrowheads="1"/>
          </p:cNvPicPr>
          <p:nvPr/>
        </p:nvPicPr>
        <p:blipFill>
          <a:blip r:embed="rId2"/>
          <a:srcRect/>
          <a:stretch>
            <a:fillRect/>
          </a:stretch>
        </p:blipFill>
        <p:spPr bwMode="auto">
          <a:xfrm>
            <a:off x="0" y="365125"/>
            <a:ext cx="9144000" cy="6092825"/>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arn(outHorizontal)">
                                      <p:cBhvr>
                                        <p:cTn id="7" dur="30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647 Holodomor Memorial Photos - Free &amp;amp; Royalty-Free Stock Photos from  Dreamstime"/>
          <p:cNvPicPr>
            <a:picLocks noChangeAspect="1" noChangeArrowheads="1"/>
          </p:cNvPicPr>
          <p:nvPr/>
        </p:nvPicPr>
        <p:blipFill>
          <a:blip r:embed="rId2"/>
          <a:srcRect/>
          <a:stretch>
            <a:fillRect/>
          </a:stretch>
        </p:blipFill>
        <p:spPr bwMode="auto">
          <a:xfrm>
            <a:off x="2214546" y="0"/>
            <a:ext cx="4572000" cy="6858000"/>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3000" fill="hold"/>
                                        <p:tgtEl>
                                          <p:spTgt spid="21506"/>
                                        </p:tgtEl>
                                        <p:attrNameLst>
                                          <p:attrName>ppt_w</p:attrName>
                                        </p:attrNameLst>
                                      </p:cBhvr>
                                      <p:tavLst>
                                        <p:tav tm="0">
                                          <p:val>
                                            <p:strVal val="#ppt_w*0.70"/>
                                          </p:val>
                                        </p:tav>
                                        <p:tav tm="100000">
                                          <p:val>
                                            <p:strVal val="#ppt_w"/>
                                          </p:val>
                                        </p:tav>
                                      </p:tavLst>
                                    </p:anim>
                                    <p:anim calcmode="lin" valueType="num">
                                      <p:cBhvr>
                                        <p:cTn id="8" dur="3000" fill="hold"/>
                                        <p:tgtEl>
                                          <p:spTgt spid="21506"/>
                                        </p:tgtEl>
                                        <p:attrNameLst>
                                          <p:attrName>ppt_h</p:attrName>
                                        </p:attrNameLst>
                                      </p:cBhvr>
                                      <p:tavLst>
                                        <p:tav tm="0">
                                          <p:val>
                                            <p:strVal val="#ppt_h"/>
                                          </p:val>
                                        </p:tav>
                                        <p:tav tm="100000">
                                          <p:val>
                                            <p:strVal val="#ppt_h"/>
                                          </p:val>
                                        </p:tav>
                                      </p:tavLst>
                                    </p:anim>
                                    <p:animEffect transition="in" filter="fade">
                                      <p:cBhvr>
                                        <p:cTn id="9" dur="3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www.descopera.ro/wp-content/uploads/media/401/321/5106/11746729/2/foame3.jpg?height=422&amp;width=635"/>
          <p:cNvPicPr>
            <a:picLocks noChangeAspect="1" noChangeArrowheads="1"/>
          </p:cNvPicPr>
          <p:nvPr/>
        </p:nvPicPr>
        <p:blipFill>
          <a:blip r:embed="rId2"/>
          <a:srcRect/>
          <a:stretch>
            <a:fillRect/>
          </a:stretch>
        </p:blipFill>
        <p:spPr bwMode="auto">
          <a:xfrm>
            <a:off x="0" y="357188"/>
            <a:ext cx="9144000" cy="6083300"/>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strips(downLeft)">
                                      <p:cBhvr>
                                        <p:cTn id="7" dur="3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angim\Desktop\7- storks that are traditional Ukrainian ethnosymbol.jpg"/>
          <p:cNvPicPr>
            <a:picLocks noChangeAspect="1" noChangeArrowheads="1"/>
          </p:cNvPicPr>
          <p:nvPr/>
        </p:nvPicPr>
        <p:blipFill>
          <a:blip r:embed="rId2"/>
          <a:srcRect/>
          <a:stretch>
            <a:fillRect/>
          </a:stretch>
        </p:blipFill>
        <p:spPr bwMode="auto">
          <a:xfrm>
            <a:off x="0" y="785794"/>
            <a:ext cx="9144000" cy="5147733"/>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outVertical)">
                                      <p:cBhvr>
                                        <p:cTn id="7" dur="30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647 Holodomor Memorial Photos - Free &amp;amp;amp; Royalty-Free Stock Photos from  Dreamstime"/>
          <p:cNvPicPr>
            <a:picLocks noChangeAspect="1" noChangeArrowheads="1"/>
          </p:cNvPicPr>
          <p:nvPr/>
        </p:nvPicPr>
        <p:blipFill>
          <a:blip r:embed="rId2"/>
          <a:srcRect/>
          <a:stretch>
            <a:fillRect/>
          </a:stretch>
        </p:blipFill>
        <p:spPr bwMode="auto">
          <a:xfrm>
            <a:off x="2143108" y="0"/>
            <a:ext cx="4572000" cy="6858000"/>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wipe(down)">
                                      <p:cBhvr>
                                        <p:cTn id="7" dur="30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angim\Desktop\thumbnail_9-2 Holodomor Candle of Memory.jpg"/>
          <p:cNvPicPr>
            <a:picLocks noChangeAspect="1" noChangeArrowheads="1"/>
          </p:cNvPicPr>
          <p:nvPr/>
        </p:nvPicPr>
        <p:blipFill>
          <a:blip r:embed="rId2"/>
          <a:srcRect/>
          <a:stretch>
            <a:fillRect/>
          </a:stretch>
        </p:blipFill>
        <p:spPr bwMode="auto">
          <a:xfrm>
            <a:off x="1500166" y="0"/>
            <a:ext cx="5843296" cy="6858000"/>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3000" fill="hold"/>
                                        <p:tgtEl>
                                          <p:spTgt spid="2457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membrance Day of Holodomor Victims in Ukraine on November 23 - Ukraine  marks Remembrance Day of Holodomor Victims on November 23 -  112.international"/>
          <p:cNvPicPr>
            <a:picLocks noChangeAspect="1" noChangeArrowheads="1"/>
          </p:cNvPicPr>
          <p:nvPr/>
        </p:nvPicPr>
        <p:blipFill>
          <a:blip r:embed="rId2"/>
          <a:srcRect/>
          <a:stretch>
            <a:fillRect/>
          </a:stretch>
        </p:blipFill>
        <p:spPr bwMode="auto">
          <a:xfrm>
            <a:off x="-31" y="357166"/>
            <a:ext cx="9144031" cy="6096023"/>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3" descr="C:\Users\angim\Desktop\Clipboard02.jpg"/>
          <p:cNvPicPr>
            <a:picLocks noChangeAspect="1" noChangeArrowheads="1"/>
          </p:cNvPicPr>
          <p:nvPr/>
        </p:nvPicPr>
        <p:blipFill>
          <a:blip r:embed="rId2"/>
          <a:srcRect/>
          <a:stretch>
            <a:fillRect/>
          </a:stretch>
        </p:blipFill>
        <p:spPr bwMode="auto">
          <a:xfrm>
            <a:off x="0" y="0"/>
            <a:ext cx="9144000" cy="6858000"/>
          </a:xfrm>
          <a:prstGeom prst="rect">
            <a:avLst/>
          </a:prstGeom>
          <a:noFill/>
          <a:effectLst>
            <a:softEdge rad="6350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68611"/>
                                        </p:tgtEl>
                                        <p:attrNameLst>
                                          <p:attrName>style.visibility</p:attrName>
                                        </p:attrNameLst>
                                      </p:cBhvr>
                                      <p:to>
                                        <p:strVal val="visible"/>
                                      </p:to>
                                    </p:set>
                                    <p:animEffect transition="in" filter="strips(downLeft)">
                                      <p:cBhvr>
                                        <p:cTn id="7" dur="3000"/>
                                        <p:tgtEl>
                                          <p:spTgt spid="68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p:cNvSpPr>
            <a:spLocks noChangeArrowheads="1"/>
          </p:cNvSpPr>
          <p:nvPr/>
        </p:nvSpPr>
        <p:spPr bwMode="auto">
          <a:xfrm>
            <a:off x="1000100" y="1000108"/>
            <a:ext cx="7286625" cy="4708981"/>
          </a:xfrm>
          <a:prstGeom prst="rect">
            <a:avLst/>
          </a:prstGeom>
          <a:noFill/>
          <a:ln w="9525">
            <a:noFill/>
            <a:miter lim="800000"/>
            <a:headEnd/>
            <a:tailEnd/>
          </a:ln>
        </p:spPr>
        <p:txBody>
          <a:bodyPr>
            <a:spAutoFit/>
          </a:bodyPr>
          <a:lstStyle/>
          <a:p>
            <a:r>
              <a:rPr lang="fr-FR" sz="2000" b="1" dirty="0">
                <a:solidFill>
                  <a:schemeClr val="accent2">
                    <a:lumMod val="20000"/>
                    <a:lumOff val="80000"/>
                  </a:schemeClr>
                </a:solidFill>
                <a:latin typeface="Comic Sans MS" pitchFamily="66" charset="0"/>
              </a:rPr>
              <a:t>Le 7 août 1932, l'URSS promulgue une loi qui punit de dix ans de déportation, voire de la peine de mort, </a:t>
            </a:r>
            <a:r>
              <a:rPr lang="fr-FR" sz="2000" b="1" dirty="0" smtClean="0">
                <a:solidFill>
                  <a:schemeClr val="accent2">
                    <a:lumMod val="20000"/>
                    <a:lumOff val="80000"/>
                  </a:schemeClr>
                </a:solidFill>
                <a:latin typeface="Comic Sans MS" pitchFamily="66" charset="0"/>
              </a:rPr>
              <a:t>«tout </a:t>
            </a:r>
            <a:r>
              <a:rPr lang="fr-FR" sz="2000" b="1" dirty="0">
                <a:solidFill>
                  <a:schemeClr val="accent2">
                    <a:lumMod val="20000"/>
                    <a:lumOff val="80000"/>
                  </a:schemeClr>
                </a:solidFill>
                <a:latin typeface="Comic Sans MS" pitchFamily="66" charset="0"/>
              </a:rPr>
              <a:t>vol ou dilapidation de la propriété </a:t>
            </a:r>
            <a:r>
              <a:rPr lang="fr-FR" sz="2000" b="1" dirty="0" smtClean="0">
                <a:solidFill>
                  <a:schemeClr val="accent2">
                    <a:lumMod val="20000"/>
                    <a:lumOff val="80000"/>
                  </a:schemeClr>
                </a:solidFill>
                <a:latin typeface="Comic Sans MS" pitchFamily="66" charset="0"/>
              </a:rPr>
              <a:t>socialiste», </a:t>
            </a:r>
            <a:r>
              <a:rPr lang="fr-FR" sz="2000" b="1" dirty="0">
                <a:solidFill>
                  <a:schemeClr val="accent2">
                    <a:lumMod val="20000"/>
                    <a:lumOff val="80000"/>
                  </a:schemeClr>
                </a:solidFill>
                <a:latin typeface="Comic Sans MS" pitchFamily="66" charset="0"/>
              </a:rPr>
              <a:t>y compris le simple vol de quelques épis dans un champ.</a:t>
            </a:r>
          </a:p>
          <a:p>
            <a:r>
              <a:rPr lang="fr-FR" sz="2000" b="1" dirty="0">
                <a:solidFill>
                  <a:schemeClr val="accent2">
                    <a:lumMod val="20000"/>
                    <a:lumOff val="80000"/>
                  </a:schemeClr>
                </a:solidFill>
                <a:latin typeface="Comic Sans MS" pitchFamily="66" charset="0"/>
              </a:rPr>
              <a:t>Cette loi, dite </a:t>
            </a:r>
            <a:r>
              <a:rPr lang="fr-FR" sz="2000" b="1" dirty="0" smtClean="0">
                <a:solidFill>
                  <a:schemeClr val="accent2">
                    <a:lumMod val="20000"/>
                    <a:lumOff val="80000"/>
                  </a:schemeClr>
                </a:solidFill>
                <a:latin typeface="Comic Sans MS" pitchFamily="66" charset="0"/>
              </a:rPr>
              <a:t>«loi </a:t>
            </a:r>
            <a:r>
              <a:rPr lang="fr-FR" sz="2000" b="1" dirty="0">
                <a:solidFill>
                  <a:schemeClr val="accent2">
                    <a:lumMod val="20000"/>
                    <a:lumOff val="80000"/>
                  </a:schemeClr>
                </a:solidFill>
                <a:latin typeface="Comic Sans MS" pitchFamily="66" charset="0"/>
              </a:rPr>
              <a:t>des </a:t>
            </a:r>
            <a:r>
              <a:rPr lang="fr-FR" sz="2000" b="1" dirty="0" smtClean="0">
                <a:solidFill>
                  <a:schemeClr val="accent2">
                    <a:lumMod val="20000"/>
                    <a:lumOff val="80000"/>
                  </a:schemeClr>
                </a:solidFill>
                <a:latin typeface="Comic Sans MS" pitchFamily="66" charset="0"/>
              </a:rPr>
              <a:t>épis», </a:t>
            </a:r>
            <a:r>
              <a:rPr lang="fr-FR" sz="2000" b="1" dirty="0">
                <a:solidFill>
                  <a:schemeClr val="accent2">
                    <a:lumMod val="20000"/>
                    <a:lumOff val="80000"/>
                  </a:schemeClr>
                </a:solidFill>
                <a:latin typeface="Comic Sans MS" pitchFamily="66" charset="0"/>
              </a:rPr>
              <a:t>survient alors que les campagnes soviétiques connaissent un début de famine du fait des réquisitions forcées par le pouvoir. Elle va considérablement aggraver la situation des paysans et l'on estime qu'en Ukraine, trois à six millions d'entre eux vont mourir de faim dans les mois suivants.</a:t>
            </a:r>
          </a:p>
          <a:p>
            <a:r>
              <a:rPr lang="fr-FR" sz="2000" b="1" dirty="0">
                <a:solidFill>
                  <a:schemeClr val="accent2">
                    <a:lumMod val="20000"/>
                    <a:lumOff val="80000"/>
                  </a:schemeClr>
                </a:solidFill>
                <a:latin typeface="Comic Sans MS" pitchFamily="66" charset="0"/>
              </a:rPr>
              <a:t>Cette </a:t>
            </a:r>
            <a:r>
              <a:rPr lang="fr-FR" sz="2000" b="1" dirty="0" smtClean="0">
                <a:solidFill>
                  <a:schemeClr val="accent2">
                    <a:lumMod val="20000"/>
                    <a:lumOff val="80000"/>
                  </a:schemeClr>
                </a:solidFill>
                <a:latin typeface="Comic Sans MS" pitchFamily="66" charset="0"/>
              </a:rPr>
              <a:t>«Grande famine», </a:t>
            </a:r>
            <a:r>
              <a:rPr lang="fr-FR" sz="2000" b="1" dirty="0">
                <a:solidFill>
                  <a:schemeClr val="accent2">
                    <a:lumMod val="20000"/>
                    <a:lumOff val="80000"/>
                  </a:schemeClr>
                </a:solidFill>
                <a:latin typeface="Comic Sans MS" pitchFamily="66" charset="0"/>
              </a:rPr>
              <a:t>intentionnellement entretenue et amplifiée par Staline, maître tout-puissant de l'Union Soviétique, est assimilée à un génocide par la plupart des historiens ainsi que par les Ukrainiens. Elle est connue sous le nom d</a:t>
            </a:r>
            <a:r>
              <a:rPr lang="fr-FR" sz="2000" b="1" dirty="0" smtClean="0">
                <a:solidFill>
                  <a:schemeClr val="accent2">
                    <a:lumMod val="20000"/>
                    <a:lumOff val="80000"/>
                  </a:schemeClr>
                </a:solidFill>
                <a:latin typeface="Comic Sans MS" pitchFamily="66" charset="0"/>
              </a:rPr>
              <a:t>'«</a:t>
            </a:r>
            <a:r>
              <a:rPr lang="fr-FR" sz="2000" b="1" dirty="0" err="1" smtClean="0">
                <a:solidFill>
                  <a:schemeClr val="accent2">
                    <a:lumMod val="20000"/>
                    <a:lumOff val="80000"/>
                  </a:schemeClr>
                </a:solidFill>
                <a:latin typeface="Comic Sans MS" pitchFamily="66" charset="0"/>
              </a:rPr>
              <a:t>Holodomor</a:t>
            </a:r>
            <a:r>
              <a:rPr lang="fr-FR" sz="2000" b="1" dirty="0" smtClean="0">
                <a:solidFill>
                  <a:schemeClr val="accent2">
                    <a:lumMod val="20000"/>
                    <a:lumOff val="80000"/>
                  </a:schemeClr>
                </a:solidFill>
                <a:latin typeface="Comic Sans MS" pitchFamily="66" charset="0"/>
              </a:rPr>
              <a:t>».</a:t>
            </a:r>
            <a:endParaRPr lang="fr-FR" sz="2000" b="1" dirty="0">
              <a:solidFill>
                <a:schemeClr val="accent2">
                  <a:lumMod val="20000"/>
                  <a:lumOff val="80000"/>
                </a:schemeClr>
              </a:solidFill>
              <a:latin typeface="Comic Sans MS" pitchFamily="66" charset="0"/>
            </a:endParaRPr>
          </a:p>
        </p:txBody>
      </p:sp>
      <p:pic>
        <p:nvPicPr>
          <p:cNvPr id="3" name="Picture 4" descr="MAOUS CU CLIC"/>
          <p:cNvPicPr>
            <a:picLocks noChangeAspect="1" noChangeArrowheads="1" noCrop="1"/>
          </p:cNvPicPr>
          <p:nvPr/>
        </p:nvPicPr>
        <p:blipFill>
          <a:blip r:embed="rId2"/>
          <a:srcRect/>
          <a:stretch>
            <a:fillRect/>
          </a:stretch>
        </p:blipFill>
        <p:spPr bwMode="auto">
          <a:xfrm>
            <a:off x="8358214" y="6286520"/>
            <a:ext cx="407988" cy="39846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3000" fill="hold"/>
                                        <p:tgtEl>
                                          <p:spTgt spid="27650"/>
                                        </p:tgtEl>
                                        <p:attrNameLst>
                                          <p:attrName>ppt_w</p:attrName>
                                        </p:attrNameLst>
                                      </p:cBhvr>
                                      <p:tavLst>
                                        <p:tav tm="0">
                                          <p:val>
                                            <p:fltVal val="0"/>
                                          </p:val>
                                        </p:tav>
                                        <p:tav tm="100000">
                                          <p:val>
                                            <p:strVal val="#ppt_w"/>
                                          </p:val>
                                        </p:tav>
                                      </p:tavLst>
                                    </p:anim>
                                    <p:anim calcmode="lin" valueType="num">
                                      <p:cBhvr>
                                        <p:cTn id="8" dur="3000" fill="hold"/>
                                        <p:tgtEl>
                                          <p:spTgt spid="27650"/>
                                        </p:tgtEl>
                                        <p:attrNameLst>
                                          <p:attrName>ppt_h</p:attrName>
                                        </p:attrNameLst>
                                      </p:cBhvr>
                                      <p:tavLst>
                                        <p:tav tm="0">
                                          <p:val>
                                            <p:fltVal val="0"/>
                                          </p:val>
                                        </p:tav>
                                        <p:tav tm="100000">
                                          <p:val>
                                            <p:strVal val="#ppt_h"/>
                                          </p:val>
                                        </p:tav>
                                      </p:tavLst>
                                    </p:anim>
                                    <p:animEffect transition="in" filter="fade">
                                      <p:cBhvr>
                                        <p:cTn id="9" dur="3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angim\Desktop\Clipboard02.jpg"/>
          <p:cNvPicPr>
            <a:picLocks noChangeAspect="1" noChangeArrowheads="1"/>
          </p:cNvPicPr>
          <p:nvPr/>
        </p:nvPicPr>
        <p:blipFill>
          <a:blip r:embed="rId2"/>
          <a:srcRect/>
          <a:stretch>
            <a:fillRect/>
          </a:stretch>
        </p:blipFill>
        <p:spPr bwMode="auto">
          <a:xfrm>
            <a:off x="762000" y="571500"/>
            <a:ext cx="7620000" cy="5715000"/>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ox(out)">
                                      <p:cBhvr>
                                        <p:cTn id="7" dur="30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The National Museum | Culture Whiz"/>
          <p:cNvPicPr>
            <a:picLocks noChangeAspect="1" noChangeArrowheads="1"/>
          </p:cNvPicPr>
          <p:nvPr/>
        </p:nvPicPr>
        <p:blipFill>
          <a:blip r:embed="rId2"/>
          <a:srcRect/>
          <a:stretch>
            <a:fillRect/>
          </a:stretch>
        </p:blipFill>
        <p:spPr bwMode="auto">
          <a:xfrm>
            <a:off x="0" y="0"/>
            <a:ext cx="9144000" cy="6858000"/>
          </a:xfrm>
          <a:prstGeom prst="rect">
            <a:avLst/>
          </a:prstGeom>
          <a:noFill/>
          <a:effectLst>
            <a:softEdge rad="6350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strips(upRight)">
                                      <p:cBhvr>
                                        <p:cTn id="7" dur="3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Памятники жертвам Голодомора: боль, застывшая во времени - Новости на KP.UA"/>
          <p:cNvPicPr>
            <a:picLocks noChangeAspect="1" noChangeArrowheads="1"/>
          </p:cNvPicPr>
          <p:nvPr/>
        </p:nvPicPr>
        <p:blipFill>
          <a:blip r:embed="rId2"/>
          <a:srcRect/>
          <a:stretch>
            <a:fillRect/>
          </a:stretch>
        </p:blipFill>
        <p:spPr bwMode="auto">
          <a:xfrm>
            <a:off x="1285875" y="1285875"/>
            <a:ext cx="6381750" cy="4286250"/>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ox(out)">
                                      <p:cBhvr>
                                        <p:cTn id="7" dur="3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angim\Desktop\thumbnail_1a.jpg"/>
          <p:cNvPicPr>
            <a:picLocks noChangeAspect="1" noChangeArrowheads="1"/>
          </p:cNvPicPr>
          <p:nvPr/>
        </p:nvPicPr>
        <p:blipFill>
          <a:blip r:embed="rId2"/>
          <a:srcRect/>
          <a:stretch>
            <a:fillRect/>
          </a:stretch>
        </p:blipFill>
        <p:spPr bwMode="auto">
          <a:xfrm>
            <a:off x="571500" y="428625"/>
            <a:ext cx="8072438" cy="6054725"/>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outHorizontal)">
                                      <p:cBhvr>
                                        <p:cTn id="7" dur="3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Ukraine initiated at the UN the Declaration on the Eighty-Fifth Anniversary  of the Holodomor of 1932-1933 in Ukraine | Press center | Permanent Mission  of Ukraine to the United Nations"/>
          <p:cNvPicPr>
            <a:picLocks noChangeAspect="1" noChangeArrowheads="1"/>
          </p:cNvPicPr>
          <p:nvPr/>
        </p:nvPicPr>
        <p:blipFill>
          <a:blip r:embed="rId2"/>
          <a:srcRect/>
          <a:stretch>
            <a:fillRect/>
          </a:stretch>
        </p:blipFill>
        <p:spPr bwMode="auto">
          <a:xfrm>
            <a:off x="0" y="0"/>
            <a:ext cx="9354508" cy="6858000"/>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69634"/>
                                        </p:tgtEl>
                                        <p:attrNameLst>
                                          <p:attrName>style.visibility</p:attrName>
                                        </p:attrNameLst>
                                      </p:cBhvr>
                                      <p:to>
                                        <p:strVal val="visible"/>
                                      </p:to>
                                    </p:set>
                                    <p:anim calcmode="lin" valueType="num">
                                      <p:cBhvr>
                                        <p:cTn id="7" dur="3000" fill="hold"/>
                                        <p:tgtEl>
                                          <p:spTgt spid="69634"/>
                                        </p:tgtEl>
                                        <p:attrNameLst>
                                          <p:attrName>ppt_w</p:attrName>
                                        </p:attrNameLst>
                                      </p:cBhvr>
                                      <p:tavLst>
                                        <p:tav tm="0">
                                          <p:val>
                                            <p:strVal val="#ppt_w*0.70"/>
                                          </p:val>
                                        </p:tav>
                                        <p:tav tm="100000">
                                          <p:val>
                                            <p:strVal val="#ppt_w"/>
                                          </p:val>
                                        </p:tav>
                                      </p:tavLst>
                                    </p:anim>
                                    <p:anim calcmode="lin" valueType="num">
                                      <p:cBhvr>
                                        <p:cTn id="8" dur="3000" fill="hold"/>
                                        <p:tgtEl>
                                          <p:spTgt spid="69634"/>
                                        </p:tgtEl>
                                        <p:attrNameLst>
                                          <p:attrName>ppt_h</p:attrName>
                                        </p:attrNameLst>
                                      </p:cBhvr>
                                      <p:tavLst>
                                        <p:tav tm="0">
                                          <p:val>
                                            <p:strVal val="#ppt_h"/>
                                          </p:val>
                                        </p:tav>
                                        <p:tav tm="100000">
                                          <p:val>
                                            <p:strVal val="#ppt_h"/>
                                          </p:val>
                                        </p:tav>
                                      </p:tavLst>
                                    </p:anim>
                                    <p:animEffect transition="in" filter="fade">
                                      <p:cBhvr>
                                        <p:cTn id="9" dur="3000"/>
                                        <p:tgtEl>
                                          <p:spTgt spid="69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544 Holodomor Memorial Photos - Free &amp;amp; Royalty-Free Stock Photos from  Dreamstime"/>
          <p:cNvPicPr>
            <a:picLocks noChangeAspect="1" noChangeArrowheads="1"/>
          </p:cNvPicPr>
          <p:nvPr/>
        </p:nvPicPr>
        <p:blipFill>
          <a:blip r:embed="rId2"/>
          <a:srcRect/>
          <a:stretch>
            <a:fillRect/>
          </a:stretch>
        </p:blipFill>
        <p:spPr bwMode="auto">
          <a:xfrm>
            <a:off x="642938" y="714375"/>
            <a:ext cx="7620000" cy="5076825"/>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wipe(down)">
                                      <p:cBhvr>
                                        <p:cTn id="7" dur="30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angim\Desktop\4.jpg"/>
          <p:cNvPicPr>
            <a:picLocks noChangeAspect="1" noChangeArrowheads="1"/>
          </p:cNvPicPr>
          <p:nvPr/>
        </p:nvPicPr>
        <p:blipFill>
          <a:blip r:embed="rId2"/>
          <a:srcRect/>
          <a:stretch>
            <a:fillRect/>
          </a:stretch>
        </p:blipFill>
        <p:spPr bwMode="auto">
          <a:xfrm>
            <a:off x="428596" y="357166"/>
            <a:ext cx="8228013" cy="6113462"/>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3000" fill="hold"/>
                                        <p:tgtEl>
                                          <p:spTgt spid="34818"/>
                                        </p:tgtEl>
                                        <p:attrNameLst>
                                          <p:attrName>ppt_w</p:attrName>
                                        </p:attrNameLst>
                                      </p:cBhvr>
                                      <p:tavLst>
                                        <p:tav tm="0">
                                          <p:val>
                                            <p:fltVal val="0"/>
                                          </p:val>
                                        </p:tav>
                                        <p:tav tm="100000">
                                          <p:val>
                                            <p:strVal val="#ppt_w"/>
                                          </p:val>
                                        </p:tav>
                                      </p:tavLst>
                                    </p:anim>
                                    <p:anim calcmode="lin" valueType="num">
                                      <p:cBhvr>
                                        <p:cTn id="8" dur="3000" fill="hold"/>
                                        <p:tgtEl>
                                          <p:spTgt spid="34818"/>
                                        </p:tgtEl>
                                        <p:attrNameLst>
                                          <p:attrName>ppt_h</p:attrName>
                                        </p:attrNameLst>
                                      </p:cBhvr>
                                      <p:tavLst>
                                        <p:tav tm="0">
                                          <p:val>
                                            <p:fltVal val="0"/>
                                          </p:val>
                                        </p:tav>
                                        <p:tav tm="100000">
                                          <p:val>
                                            <p:strVal val="#ppt_h"/>
                                          </p:val>
                                        </p:tav>
                                      </p:tavLst>
                                    </p:anim>
                                    <p:animEffect transition="in" filter="fade">
                                      <p:cBhvr>
                                        <p:cTn id="9" dur="3000"/>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angim\Desktop\5a.jpg"/>
          <p:cNvPicPr>
            <a:picLocks noChangeAspect="1" noChangeArrowheads="1"/>
          </p:cNvPicPr>
          <p:nvPr/>
        </p:nvPicPr>
        <p:blipFill>
          <a:blip r:embed="rId2"/>
          <a:srcRect/>
          <a:stretch>
            <a:fillRect/>
          </a:stretch>
        </p:blipFill>
        <p:spPr bwMode="auto">
          <a:xfrm>
            <a:off x="352425" y="614363"/>
            <a:ext cx="8439150" cy="5629275"/>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fade">
                                      <p:cBhvr>
                                        <p:cTn id="7" dur="30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Mузей коммунизма | Мемориал жертвам коммунизма"/>
          <p:cNvPicPr>
            <a:picLocks noChangeAspect="1" noChangeArrowheads="1"/>
          </p:cNvPicPr>
          <p:nvPr/>
        </p:nvPicPr>
        <p:blipFill>
          <a:blip r:embed="rId2"/>
          <a:srcRect/>
          <a:stretch>
            <a:fillRect/>
          </a:stretch>
        </p:blipFill>
        <p:spPr bwMode="auto">
          <a:xfrm>
            <a:off x="428596" y="1142984"/>
            <a:ext cx="8191500" cy="4572000"/>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arn(outVertical)">
                                      <p:cBhvr>
                                        <p:cTn id="7" dur="30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Вечер-реквием памяти жертв Голодомора и депортации крымскотатарского народа  | Ислам в Украине"/>
          <p:cNvPicPr>
            <a:picLocks noChangeAspect="1" noChangeArrowheads="1"/>
          </p:cNvPicPr>
          <p:nvPr/>
        </p:nvPicPr>
        <p:blipFill>
          <a:blip r:embed="rId2"/>
          <a:srcRect/>
          <a:stretch>
            <a:fillRect/>
          </a:stretch>
        </p:blipFill>
        <p:spPr bwMode="auto">
          <a:xfrm>
            <a:off x="642910" y="857232"/>
            <a:ext cx="7643865" cy="4824407"/>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p:cTn id="7" dur="3000" fill="hold"/>
                                        <p:tgtEl>
                                          <p:spTgt spid="37890"/>
                                        </p:tgtEl>
                                        <p:attrNameLst>
                                          <p:attrName>ppt_w</p:attrName>
                                        </p:attrNameLst>
                                      </p:cBhvr>
                                      <p:tavLst>
                                        <p:tav tm="0">
                                          <p:val>
                                            <p:fltVal val="0"/>
                                          </p:val>
                                        </p:tav>
                                        <p:tav tm="100000">
                                          <p:val>
                                            <p:strVal val="#ppt_w"/>
                                          </p:val>
                                        </p:tav>
                                      </p:tavLst>
                                    </p:anim>
                                    <p:anim calcmode="lin" valueType="num">
                                      <p:cBhvr>
                                        <p:cTn id="8" dur="3000" fill="hold"/>
                                        <p:tgtEl>
                                          <p:spTgt spid="37890"/>
                                        </p:tgtEl>
                                        <p:attrNameLst>
                                          <p:attrName>ppt_h</p:attrName>
                                        </p:attrNameLst>
                                      </p:cBhvr>
                                      <p:tavLst>
                                        <p:tav tm="0">
                                          <p:val>
                                            <p:fltVal val="0"/>
                                          </p:val>
                                        </p:tav>
                                        <p:tav tm="100000">
                                          <p:val>
                                            <p:strVal val="#ppt_h"/>
                                          </p:val>
                                        </p:tav>
                                      </p:tavLst>
                                    </p:anim>
                                    <p:animEffect transition="in" filter="fade">
                                      <p:cBhvr>
                                        <p:cTn id="9" dur="30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angim\Desktop\8-4.jpg"/>
          <p:cNvPicPr>
            <a:picLocks noChangeAspect="1" noChangeArrowheads="1"/>
          </p:cNvPicPr>
          <p:nvPr/>
        </p:nvPicPr>
        <p:blipFill>
          <a:blip r:embed="rId2"/>
          <a:srcRect/>
          <a:stretch>
            <a:fillRect/>
          </a:stretch>
        </p:blipFill>
        <p:spPr bwMode="auto">
          <a:xfrm>
            <a:off x="2071688" y="0"/>
            <a:ext cx="5197475" cy="6929438"/>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3000" fill="hold"/>
                                        <p:tgtEl>
                                          <p:spTgt spid="3891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ngim\Desktop\thumbnail_9-3 Гірка пам'ять дитинства.jpg"/>
          <p:cNvPicPr>
            <a:picLocks noChangeAspect="1" noChangeArrowheads="1"/>
          </p:cNvPicPr>
          <p:nvPr/>
        </p:nvPicPr>
        <p:blipFill>
          <a:blip r:embed="rId2"/>
          <a:srcRect/>
          <a:stretch>
            <a:fillRect/>
          </a:stretch>
        </p:blipFill>
        <p:spPr bwMode="auto">
          <a:xfrm>
            <a:off x="2357422" y="1000108"/>
            <a:ext cx="4279900" cy="4978400"/>
          </a:xfrm>
          <a:prstGeom prst="rect">
            <a:avLst/>
          </a:prstGeom>
          <a:noFill/>
          <a:effectLst>
            <a:softEdge rad="317500"/>
          </a:effectLst>
        </p:spPr>
      </p:pic>
      <p:pic>
        <p:nvPicPr>
          <p:cNvPr id="19457" name="Picture 1" descr="C:\Users\angim\Desktop\Clipboard04.jpg"/>
          <p:cNvPicPr>
            <a:picLocks noChangeAspect="1" noChangeArrowheads="1"/>
          </p:cNvPicPr>
          <p:nvPr/>
        </p:nvPicPr>
        <p:blipFill>
          <a:blip r:embed="rId3"/>
          <a:srcRect/>
          <a:stretch>
            <a:fillRect/>
          </a:stretch>
        </p:blipFill>
        <p:spPr bwMode="auto">
          <a:xfrm>
            <a:off x="1142976" y="-80213"/>
            <a:ext cx="6929486" cy="6946810"/>
          </a:xfrm>
          <a:prstGeom prst="rect">
            <a:avLst/>
          </a:prstGeom>
          <a:noFill/>
          <a:effectLst>
            <a:softEdge rad="317500"/>
          </a:effec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ox(out)">
                                      <p:cBhvr>
                                        <p:cTn id="7" dur="3000"/>
                                        <p:tgtEl>
                                          <p:spTgt spid="7170"/>
                                        </p:tgtEl>
                                      </p:cBhvr>
                                    </p:animEffect>
                                  </p:childTnLst>
                                </p:cTn>
                              </p:par>
                            </p:childTnLst>
                          </p:cTn>
                        </p:par>
                        <p:par>
                          <p:cTn id="8" fill="hold">
                            <p:stCondLst>
                              <p:cond delay="3000"/>
                            </p:stCondLst>
                            <p:childTnLst>
                              <p:par>
                                <p:cTn id="9" presetID="4" presetClass="entr" presetSubtype="16" fill="hold" nodeType="afterEffect">
                                  <p:stCondLst>
                                    <p:cond delay="0"/>
                                  </p:stCondLst>
                                  <p:childTnLst>
                                    <p:set>
                                      <p:cBhvr>
                                        <p:cTn id="10" dur="1" fill="hold">
                                          <p:stCondLst>
                                            <p:cond delay="0"/>
                                          </p:stCondLst>
                                        </p:cTn>
                                        <p:tgtEl>
                                          <p:spTgt spid="19457"/>
                                        </p:tgtEl>
                                        <p:attrNameLst>
                                          <p:attrName>style.visibility</p:attrName>
                                        </p:attrNameLst>
                                      </p:cBhvr>
                                      <p:to>
                                        <p:strVal val="visible"/>
                                      </p:to>
                                    </p:set>
                                    <p:animEffect transition="in" filter="box(in)">
                                      <p:cBhvr>
                                        <p:cTn id="11" dur="5000"/>
                                        <p:tgtEl>
                                          <p:spTgt spid="194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Premium Photo | Kyiv, ukraine - nov. 27, 2021: monument to victims of  holodomor. ceremony of commemoration of victims of the famine-genocide of  1923-1933 years in the ukraine"/>
          <p:cNvPicPr>
            <a:picLocks noChangeAspect="1" noChangeArrowheads="1"/>
          </p:cNvPicPr>
          <p:nvPr/>
        </p:nvPicPr>
        <p:blipFill>
          <a:blip r:embed="rId2"/>
          <a:srcRect/>
          <a:stretch>
            <a:fillRect/>
          </a:stretch>
        </p:blipFill>
        <p:spPr bwMode="auto">
          <a:xfrm>
            <a:off x="1035391" y="1071546"/>
            <a:ext cx="6863530" cy="4572032"/>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3000" fill="hold"/>
                                        <p:tgtEl>
                                          <p:spTgt spid="4096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International Holodomor Famine Genocide Memorial Day – Ukrainian Canadian  Congress – Manitoba"/>
          <p:cNvPicPr>
            <a:picLocks noChangeAspect="1" noChangeArrowheads="1"/>
          </p:cNvPicPr>
          <p:nvPr/>
        </p:nvPicPr>
        <p:blipFill>
          <a:blip r:embed="rId2"/>
          <a:srcRect/>
          <a:stretch>
            <a:fillRect/>
          </a:stretch>
        </p:blipFill>
        <p:spPr bwMode="auto">
          <a:xfrm>
            <a:off x="500034" y="500042"/>
            <a:ext cx="4014370" cy="2700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41987" name="Picture 4" descr="Statue devoted to the victims of the Holodomor of 1932-1933 - Picture of  Your Kiev Guide - Day Tours, Kyiv (Kiev) - Tripadvisor"/>
          <p:cNvPicPr>
            <a:picLocks noChangeAspect="1" noChangeArrowheads="1"/>
          </p:cNvPicPr>
          <p:nvPr/>
        </p:nvPicPr>
        <p:blipFill>
          <a:blip r:embed="rId3"/>
          <a:srcRect/>
          <a:stretch>
            <a:fillRect/>
          </a:stretch>
        </p:blipFill>
        <p:spPr bwMode="auto">
          <a:xfrm>
            <a:off x="5143504" y="785794"/>
            <a:ext cx="3476649" cy="5214974"/>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11266" name="Picture 2" descr="Famine, subjugation and nuclear fallout: How Soviet experience helped sow  resentment among Ukrainians toward Russia"/>
          <p:cNvPicPr>
            <a:picLocks noChangeAspect="1" noChangeArrowheads="1"/>
          </p:cNvPicPr>
          <p:nvPr/>
        </p:nvPicPr>
        <p:blipFill>
          <a:blip r:embed="rId4"/>
          <a:srcRect/>
          <a:stretch>
            <a:fillRect/>
          </a:stretch>
        </p:blipFill>
        <p:spPr bwMode="auto">
          <a:xfrm>
            <a:off x="500034" y="3714752"/>
            <a:ext cx="4056339" cy="270000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wipe(left)">
                                      <p:cBhvr>
                                        <p:cTn id="7" dur="3000"/>
                                        <p:tgtEl>
                                          <p:spTgt spid="41986"/>
                                        </p:tgtEl>
                                      </p:cBhvr>
                                    </p:animEffect>
                                  </p:childTnLst>
                                </p:cTn>
                              </p:par>
                              <p:par>
                                <p:cTn id="8" presetID="22" presetClass="entr" presetSubtype="8"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Effect transition="in" filter="wipe(left)">
                                      <p:cBhvr>
                                        <p:cTn id="10" dur="3000"/>
                                        <p:tgtEl>
                                          <p:spTgt spid="11266"/>
                                        </p:tgtEl>
                                      </p:cBhvr>
                                    </p:animEffect>
                                  </p:childTnLst>
                                </p:cTn>
                              </p:par>
                              <p:par>
                                <p:cTn id="11" presetID="22" presetClass="entr" presetSubtype="2" fill="hold" nodeType="withEffect">
                                  <p:stCondLst>
                                    <p:cond delay="0"/>
                                  </p:stCondLst>
                                  <p:childTnLst>
                                    <p:set>
                                      <p:cBhvr>
                                        <p:cTn id="12" dur="1" fill="hold">
                                          <p:stCondLst>
                                            <p:cond delay="0"/>
                                          </p:stCondLst>
                                        </p:cTn>
                                        <p:tgtEl>
                                          <p:spTgt spid="41987"/>
                                        </p:tgtEl>
                                        <p:attrNameLst>
                                          <p:attrName>style.visibility</p:attrName>
                                        </p:attrNameLst>
                                      </p:cBhvr>
                                      <p:to>
                                        <p:strVal val="visible"/>
                                      </p:to>
                                    </p:set>
                                    <p:animEffect transition="in" filter="wipe(right)">
                                      <p:cBhvr>
                                        <p:cTn id="13" dur="3000"/>
                                        <p:tgtEl>
                                          <p:spTgt spid="41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amine des années 30 en Ukraine: « un génocide » planifié par Moscou | La  Presse"/>
          <p:cNvPicPr>
            <a:picLocks noChangeAspect="1" noChangeArrowheads="1"/>
          </p:cNvPicPr>
          <p:nvPr/>
        </p:nvPicPr>
        <p:blipFill>
          <a:blip r:embed="rId2"/>
          <a:srcRect/>
          <a:stretch>
            <a:fillRect/>
          </a:stretch>
        </p:blipFill>
        <p:spPr bwMode="auto">
          <a:xfrm>
            <a:off x="0" y="357166"/>
            <a:ext cx="9144000" cy="6092699"/>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outHorizontal)">
                                      <p:cBhvr>
                                        <p:cTn id="7" dur="3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olodomor images libres de droit, photos de Holodomor | Depositphotos"/>
          <p:cNvPicPr>
            <a:picLocks noChangeAspect="1" noChangeArrowheads="1"/>
          </p:cNvPicPr>
          <p:nvPr/>
        </p:nvPicPr>
        <p:blipFill>
          <a:blip r:embed="rId2"/>
          <a:srcRect/>
          <a:stretch>
            <a:fillRect/>
          </a:stretch>
        </p:blipFill>
        <p:spPr bwMode="auto">
          <a:xfrm>
            <a:off x="1000100" y="642918"/>
            <a:ext cx="7072358" cy="5304268"/>
          </a:xfrm>
          <a:prstGeom prst="rect">
            <a:avLst/>
          </a:prstGeom>
          <a:noFill/>
          <a:ln w="9525">
            <a:noFill/>
            <a:miter lim="800000"/>
            <a:headEnd/>
            <a:tailEnd/>
          </a:ln>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ox(out)">
                                      <p:cBhvr>
                                        <p:cTn id="7" dur="3000"/>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 New View of a Famine That Killed Millions - The New York Times"/>
          <p:cNvPicPr>
            <a:picLocks noChangeAspect="1" noChangeArrowheads="1"/>
          </p:cNvPicPr>
          <p:nvPr/>
        </p:nvPicPr>
        <p:blipFill>
          <a:blip r:embed="rId2"/>
          <a:srcRect t="12500"/>
          <a:stretch>
            <a:fillRect/>
          </a:stretch>
        </p:blipFill>
        <p:spPr bwMode="auto">
          <a:xfrm>
            <a:off x="428596" y="1285860"/>
            <a:ext cx="8225536" cy="4318404"/>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down)">
                                      <p:cBhvr>
                                        <p:cTn id="7" dur="3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Ukraine, Kiev - 22 Novembre: Monument Aux Victimes De La Famine Consacrées  Aux Victimes Du Génocide Du Peuple Ukrainien Le 22 Novembre 2014, à Kiev,  Ukraine Banque D&amp;amp;#39;Images Et Photos Libres De Droits. Image 33914646."/>
          <p:cNvPicPr>
            <a:picLocks noChangeAspect="1" noChangeArrowheads="1"/>
          </p:cNvPicPr>
          <p:nvPr/>
        </p:nvPicPr>
        <p:blipFill>
          <a:blip r:embed="rId2"/>
          <a:srcRect/>
          <a:stretch>
            <a:fillRect/>
          </a:stretch>
        </p:blipFill>
        <p:spPr bwMode="auto">
          <a:xfrm>
            <a:off x="2071670" y="0"/>
            <a:ext cx="4754880" cy="6858000"/>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diamond(out)">
                                      <p:cBhvr>
                                        <p:cTn id="7" dur="3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Подружжя Зеленських вшанувало пам&amp;amp;#39;ять жертв голодоморів в Україні"/>
          <p:cNvPicPr>
            <a:picLocks noChangeAspect="1" noChangeArrowheads="1"/>
          </p:cNvPicPr>
          <p:nvPr/>
        </p:nvPicPr>
        <p:blipFill>
          <a:blip r:embed="rId2"/>
          <a:srcRect/>
          <a:stretch>
            <a:fillRect/>
          </a:stretch>
        </p:blipFill>
        <p:spPr bwMode="auto">
          <a:xfrm>
            <a:off x="1142976" y="1142984"/>
            <a:ext cx="6788945" cy="4516124"/>
          </a:xfrm>
          <a:prstGeom prst="rect">
            <a:avLst/>
          </a:prstGeom>
          <a:noFill/>
          <a:effectLst>
            <a:softEdge rad="3175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3000" fill="hold"/>
                                        <p:tgtEl>
                                          <p:spTgt spid="3074"/>
                                        </p:tgtEl>
                                        <p:attrNameLst>
                                          <p:attrName>ppt_w</p:attrName>
                                        </p:attrNameLst>
                                      </p:cBhvr>
                                      <p:tavLst>
                                        <p:tav tm="0">
                                          <p:val>
                                            <p:strVal val="#ppt_w*0.70"/>
                                          </p:val>
                                        </p:tav>
                                        <p:tav tm="100000">
                                          <p:val>
                                            <p:strVal val="#ppt_w"/>
                                          </p:val>
                                        </p:tav>
                                      </p:tavLst>
                                    </p:anim>
                                    <p:anim calcmode="lin" valueType="num">
                                      <p:cBhvr>
                                        <p:cTn id="8" dur="3000" fill="hold"/>
                                        <p:tgtEl>
                                          <p:spTgt spid="3074"/>
                                        </p:tgtEl>
                                        <p:attrNameLst>
                                          <p:attrName>ppt_h</p:attrName>
                                        </p:attrNameLst>
                                      </p:cBhvr>
                                      <p:tavLst>
                                        <p:tav tm="0">
                                          <p:val>
                                            <p:strVal val="#ppt_h"/>
                                          </p:val>
                                        </p:tav>
                                        <p:tav tm="100000">
                                          <p:val>
                                            <p:strVal val="#ppt_h"/>
                                          </p:val>
                                        </p:tav>
                                      </p:tavLst>
                                    </p:anim>
                                    <p:animEffect transition="in" filter="fade">
                                      <p:cBhvr>
                                        <p:cTn id="9"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Volodymyr Zelensky: The Holodomor is not a social or economic tragedy, it  is a genocide,” | Національний музей Голодомору-геноциду"/>
          <p:cNvPicPr>
            <a:picLocks noChangeAspect="1" noChangeArrowheads="1"/>
          </p:cNvPicPr>
          <p:nvPr/>
        </p:nvPicPr>
        <p:blipFill>
          <a:blip r:embed="rId2"/>
          <a:srcRect r="6176"/>
          <a:stretch>
            <a:fillRect/>
          </a:stretch>
        </p:blipFill>
        <p:spPr bwMode="auto">
          <a:xfrm>
            <a:off x="-1" y="0"/>
            <a:ext cx="9144001" cy="6858000"/>
          </a:xfrm>
          <a:prstGeom prst="rect">
            <a:avLst/>
          </a:prstGeom>
          <a:noFill/>
          <a:effectLst>
            <a:softEdge rad="6350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fade">
                                      <p:cBhvr>
                                        <p:cTn id="7" dur="3000"/>
                                        <p:tgtEl>
                                          <p:spTgt spid="71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olodomor, la gran hambruna ucraniana"/>
          <p:cNvPicPr>
            <a:picLocks noChangeAspect="1" noChangeArrowheads="1"/>
          </p:cNvPicPr>
          <p:nvPr/>
        </p:nvPicPr>
        <p:blipFill>
          <a:blip r:embed="rId2"/>
          <a:srcRect l="2353" r="3814"/>
          <a:stretch>
            <a:fillRect/>
          </a:stretch>
        </p:blipFill>
        <p:spPr bwMode="auto">
          <a:xfrm>
            <a:off x="0" y="0"/>
            <a:ext cx="9144000" cy="6858000"/>
          </a:xfrm>
          <a:prstGeom prst="rect">
            <a:avLst/>
          </a:prstGeom>
          <a:noFill/>
          <a:effectLst>
            <a:softEdge rad="635000"/>
          </a:effectLst>
        </p:spPr>
      </p:pic>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strips(upLeft)">
                                      <p:cBhvr>
                                        <p:cTn id="7"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descr="Russia attacks Ukraine #Ukraine #Kiev (27.2.2022) - YouTube"/>
          <p:cNvPicPr>
            <a:picLocks noChangeAspect="1" noChangeArrowheads="1"/>
          </p:cNvPicPr>
          <p:nvPr/>
        </p:nvPicPr>
        <p:blipFill>
          <a:blip r:embed="rId2"/>
          <a:srcRect/>
          <a:stretch>
            <a:fillRect/>
          </a:stretch>
        </p:blipFill>
        <p:spPr bwMode="auto">
          <a:xfrm>
            <a:off x="-62" y="714356"/>
            <a:ext cx="9144062" cy="5143536"/>
          </a:xfrm>
          <a:prstGeom prst="rect">
            <a:avLst/>
          </a:prstGeom>
          <a:noFill/>
          <a:effectLst>
            <a:softEdge rad="317500"/>
          </a:effectLst>
        </p:spPr>
      </p:pic>
      <p:sp>
        <p:nvSpPr>
          <p:cNvPr id="3" name="Rectangle 2"/>
          <p:cNvSpPr/>
          <p:nvPr/>
        </p:nvSpPr>
        <p:spPr>
          <a:xfrm>
            <a:off x="5000628" y="6000768"/>
            <a:ext cx="2573140" cy="400110"/>
          </a:xfrm>
          <a:prstGeom prst="rect">
            <a:avLst/>
          </a:prstGeom>
        </p:spPr>
        <p:txBody>
          <a:bodyPr wrap="none">
            <a:spAutoFit/>
          </a:bodyPr>
          <a:lstStyle/>
          <a:p>
            <a:r>
              <a:rPr lang="en-GB" sz="2000" b="1" smtClean="0">
                <a:solidFill>
                  <a:schemeClr val="accent2">
                    <a:lumMod val="20000"/>
                    <a:lumOff val="80000"/>
                  </a:schemeClr>
                </a:solidFill>
                <a:latin typeface="Comic Sans MS" pitchFamily="66" charset="0"/>
              </a:rPr>
              <a:t>February 24, </a:t>
            </a:r>
            <a:r>
              <a:rPr lang="en-GB" sz="2000" b="1" dirty="0" smtClean="0">
                <a:solidFill>
                  <a:schemeClr val="accent2">
                    <a:lumMod val="20000"/>
                    <a:lumOff val="80000"/>
                  </a:schemeClr>
                </a:solidFill>
                <a:latin typeface="Comic Sans MS" pitchFamily="66" charset="0"/>
              </a:rPr>
              <a:t>2022</a:t>
            </a:r>
            <a:endParaRPr lang="en-GB" sz="2000" b="1" dirty="0">
              <a:solidFill>
                <a:schemeClr val="accent2">
                  <a:lumMod val="20000"/>
                  <a:lumOff val="80000"/>
                </a:schemeClr>
              </a:solidFill>
              <a:latin typeface="Comic Sans MS" pitchFamily="66" charset="0"/>
            </a:endParaRPr>
          </a:p>
        </p:txBody>
      </p:sp>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5540"/>
                                        </p:tgtEl>
                                        <p:attrNameLst>
                                          <p:attrName>style.visibility</p:attrName>
                                        </p:attrNameLst>
                                      </p:cBhvr>
                                      <p:to>
                                        <p:strVal val="visible"/>
                                      </p:to>
                                    </p:set>
                                    <p:anim calcmode="lin" valueType="num">
                                      <p:cBhvr>
                                        <p:cTn id="7" dur="3000" fill="hold"/>
                                        <p:tgtEl>
                                          <p:spTgt spid="65540"/>
                                        </p:tgtEl>
                                        <p:attrNameLst>
                                          <p:attrName>ppt_w</p:attrName>
                                        </p:attrNameLst>
                                      </p:cBhvr>
                                      <p:tavLst>
                                        <p:tav tm="0">
                                          <p:val>
                                            <p:fltVal val="0"/>
                                          </p:val>
                                        </p:tav>
                                        <p:tav tm="100000">
                                          <p:val>
                                            <p:strVal val="#ppt_w"/>
                                          </p:val>
                                        </p:tav>
                                      </p:tavLst>
                                    </p:anim>
                                    <p:anim calcmode="lin" valueType="num">
                                      <p:cBhvr>
                                        <p:cTn id="8" dur="3000" fill="hold"/>
                                        <p:tgtEl>
                                          <p:spTgt spid="65540"/>
                                        </p:tgtEl>
                                        <p:attrNameLst>
                                          <p:attrName>ppt_h</p:attrName>
                                        </p:attrNameLst>
                                      </p:cBhvr>
                                      <p:tavLst>
                                        <p:tav tm="0">
                                          <p:val>
                                            <p:fltVal val="0"/>
                                          </p:val>
                                        </p:tav>
                                        <p:tav tm="100000">
                                          <p:val>
                                            <p:strVal val="#ppt_h"/>
                                          </p:val>
                                        </p:tav>
                                      </p:tavLst>
                                    </p:anim>
                                    <p:animEffect transition="in" filter="fade">
                                      <p:cBhvr>
                                        <p:cTn id="9" dur="3000"/>
                                        <p:tgtEl>
                                          <p:spTgt spid="65540"/>
                                        </p:tgtEl>
                                      </p:cBhvr>
                                    </p:animEffect>
                                  </p:childTnLst>
                                </p:cTn>
                              </p:par>
                              <p:par>
                                <p:cTn id="10" presetID="53" presetClass="entr" presetSubtype="0"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3" name="Picture 3" descr="C:\Users\angim\Desktop\Clipboard03.jpg"/>
          <p:cNvPicPr>
            <a:picLocks noChangeAspect="1" noChangeArrowheads="1"/>
          </p:cNvPicPr>
          <p:nvPr/>
        </p:nvPicPr>
        <p:blipFill>
          <a:blip r:embed="rId2"/>
          <a:srcRect l="1391" r="7109"/>
          <a:stretch>
            <a:fillRect/>
          </a:stretch>
        </p:blipFill>
        <p:spPr bwMode="auto">
          <a:xfrm>
            <a:off x="0" y="0"/>
            <a:ext cx="9144000" cy="6858000"/>
          </a:xfrm>
          <a:prstGeom prst="rect">
            <a:avLst/>
          </a:prstGeom>
          <a:noFill/>
          <a:effectLst>
            <a:softEdge rad="635000"/>
          </a:effectLst>
        </p:spPr>
      </p:pic>
      <p:sp>
        <p:nvSpPr>
          <p:cNvPr id="4" name="TextBox 3"/>
          <p:cNvSpPr txBox="1"/>
          <p:nvPr/>
        </p:nvSpPr>
        <p:spPr>
          <a:xfrm>
            <a:off x="7786710" y="1071546"/>
            <a:ext cx="500066" cy="3108543"/>
          </a:xfrm>
          <a:prstGeom prst="rect">
            <a:avLst/>
          </a:prstGeom>
          <a:noFill/>
        </p:spPr>
        <p:txBody>
          <a:bodyPr wrap="square" rtlCol="0">
            <a:spAutoFit/>
          </a:bodyPr>
          <a:lstStyle/>
          <a:p>
            <a:r>
              <a:rPr lang="en-GB" sz="2800" b="1" dirty="0" smtClean="0">
                <a:solidFill>
                  <a:schemeClr val="accent2">
                    <a:lumMod val="50000"/>
                  </a:schemeClr>
                </a:solidFill>
                <a:latin typeface="Mistral" pitchFamily="66" charset="0"/>
              </a:rPr>
              <a:t>S</a:t>
            </a:r>
            <a:br>
              <a:rPr lang="en-GB" sz="2800" b="1" dirty="0" smtClean="0">
                <a:solidFill>
                  <a:schemeClr val="accent2">
                    <a:lumMod val="50000"/>
                  </a:schemeClr>
                </a:solidFill>
                <a:latin typeface="Mistral" pitchFamily="66" charset="0"/>
              </a:rPr>
            </a:br>
            <a:r>
              <a:rPr lang="en-GB" sz="2800" b="1" dirty="0" smtClean="0">
                <a:solidFill>
                  <a:schemeClr val="accent2">
                    <a:lumMod val="50000"/>
                  </a:schemeClr>
                </a:solidFill>
                <a:latin typeface="Mistral" pitchFamily="66" charset="0"/>
              </a:rPr>
              <a:t>F</a:t>
            </a:r>
            <a:br>
              <a:rPr lang="en-GB" sz="2800" b="1" dirty="0" smtClean="0">
                <a:solidFill>
                  <a:schemeClr val="accent2">
                    <a:lumMod val="50000"/>
                  </a:schemeClr>
                </a:solidFill>
                <a:latin typeface="Mistral" pitchFamily="66" charset="0"/>
              </a:rPr>
            </a:br>
            <a:r>
              <a:rPr lang="en-GB" sz="2800" b="1" dirty="0" smtClean="0">
                <a:solidFill>
                  <a:schemeClr val="accent2">
                    <a:lumMod val="50000"/>
                  </a:schemeClr>
                </a:solidFill>
                <a:latin typeface="Mistral" pitchFamily="66" charset="0"/>
              </a:rPr>
              <a:t>A</a:t>
            </a:r>
            <a:br>
              <a:rPr lang="en-GB" sz="2800" b="1" dirty="0" smtClean="0">
                <a:solidFill>
                  <a:schemeClr val="accent2">
                    <a:lumMod val="50000"/>
                  </a:schemeClr>
                </a:solidFill>
                <a:latin typeface="Mistral" pitchFamily="66" charset="0"/>
              </a:rPr>
            </a:br>
            <a:r>
              <a:rPr lang="en-GB" sz="2800" b="1" dirty="0" smtClean="0">
                <a:solidFill>
                  <a:schemeClr val="accent2">
                    <a:lumMod val="50000"/>
                  </a:schemeClr>
                </a:solidFill>
                <a:latin typeface="Mistral" pitchFamily="66" charset="0"/>
              </a:rPr>
              <a:t>R</a:t>
            </a:r>
            <a:br>
              <a:rPr lang="en-GB" sz="2800" b="1" dirty="0" smtClean="0">
                <a:solidFill>
                  <a:schemeClr val="accent2">
                    <a:lumMod val="50000"/>
                  </a:schemeClr>
                </a:solidFill>
                <a:latin typeface="Mistral" pitchFamily="66" charset="0"/>
              </a:rPr>
            </a:br>
            <a:r>
              <a:rPr lang="en-GB" sz="2800" b="1" dirty="0" smtClean="0">
                <a:solidFill>
                  <a:schemeClr val="accent2">
                    <a:lumMod val="50000"/>
                  </a:schemeClr>
                </a:solidFill>
                <a:latin typeface="Mistral" pitchFamily="66" charset="0"/>
              </a:rPr>
              <a:t>S</a:t>
            </a:r>
            <a:br>
              <a:rPr lang="en-GB" sz="2800" b="1" dirty="0" smtClean="0">
                <a:solidFill>
                  <a:schemeClr val="accent2">
                    <a:lumMod val="50000"/>
                  </a:schemeClr>
                </a:solidFill>
                <a:latin typeface="Mistral" pitchFamily="66" charset="0"/>
              </a:rPr>
            </a:br>
            <a:r>
              <a:rPr lang="en-GB" sz="2800" b="1" dirty="0" smtClean="0">
                <a:solidFill>
                  <a:schemeClr val="accent2">
                    <a:lumMod val="50000"/>
                  </a:schemeClr>
                </a:solidFill>
                <a:latin typeface="Mistral" pitchFamily="66" charset="0"/>
              </a:rPr>
              <a:t>I</a:t>
            </a:r>
            <a:br>
              <a:rPr lang="en-GB" sz="2800" b="1" dirty="0" smtClean="0">
                <a:solidFill>
                  <a:schemeClr val="accent2">
                    <a:lumMod val="50000"/>
                  </a:schemeClr>
                </a:solidFill>
                <a:latin typeface="Mistral" pitchFamily="66" charset="0"/>
              </a:rPr>
            </a:br>
            <a:r>
              <a:rPr lang="en-GB" sz="2800" b="1" dirty="0" smtClean="0">
                <a:solidFill>
                  <a:schemeClr val="accent2">
                    <a:lumMod val="50000"/>
                  </a:schemeClr>
                </a:solidFill>
                <a:latin typeface="Mistral" pitchFamily="66" charset="0"/>
              </a:rPr>
              <a:t>T</a:t>
            </a:r>
            <a:endParaRPr lang="en-GB" sz="2800" b="1" dirty="0">
              <a:solidFill>
                <a:schemeClr val="accent2">
                  <a:lumMod val="50000"/>
                </a:schemeClr>
              </a:solidFill>
              <a:latin typeface="Mistral" pitchFamily="66" charset="0"/>
            </a:endParaRPr>
          </a:p>
        </p:txBody>
      </p:sp>
      <p:sp>
        <p:nvSpPr>
          <p:cNvPr id="5" name="TextBox 4"/>
          <p:cNvSpPr txBox="1"/>
          <p:nvPr/>
        </p:nvSpPr>
        <p:spPr>
          <a:xfrm>
            <a:off x="928662" y="5214950"/>
            <a:ext cx="5429288" cy="1292662"/>
          </a:xfrm>
          <a:prstGeom prst="rect">
            <a:avLst/>
          </a:prstGeom>
          <a:noFill/>
        </p:spPr>
        <p:txBody>
          <a:bodyPr wrap="square" rtlCol="0">
            <a:spAutoFit/>
          </a:bodyPr>
          <a:lstStyle/>
          <a:p>
            <a:r>
              <a:rPr lang="en-GB" b="1" dirty="0" smtClean="0">
                <a:solidFill>
                  <a:schemeClr val="accent2">
                    <a:lumMod val="50000"/>
                  </a:schemeClr>
                </a:solidFill>
                <a:latin typeface="Mistral" pitchFamily="66" charset="0"/>
              </a:rPr>
              <a:t>IMAGINI  SI  INFORMATII  DE  PE  NET</a:t>
            </a:r>
          </a:p>
          <a:p>
            <a:r>
              <a:rPr lang="en-GB" b="1" dirty="0" smtClean="0">
                <a:solidFill>
                  <a:schemeClr val="accent2">
                    <a:lumMod val="50000"/>
                  </a:schemeClr>
                </a:solidFill>
                <a:latin typeface="Mistral" pitchFamily="66" charset="0"/>
              </a:rPr>
              <a:t>MUZICA  -  Traditional  Ukrainian Folk  Song</a:t>
            </a:r>
          </a:p>
          <a:p>
            <a:r>
              <a:rPr lang="en-GB" b="1" dirty="0" smtClean="0">
                <a:solidFill>
                  <a:schemeClr val="accent2">
                    <a:lumMod val="50000"/>
                  </a:schemeClr>
                </a:solidFill>
                <a:latin typeface="Mistral" pitchFamily="66" charset="0"/>
              </a:rPr>
              <a:t>2022</a:t>
            </a:r>
          </a:p>
          <a:p>
            <a:r>
              <a:rPr lang="en-GB" sz="2400" b="1" dirty="0" smtClean="0">
                <a:solidFill>
                  <a:schemeClr val="accent2">
                    <a:lumMod val="50000"/>
                  </a:schemeClr>
                </a:solidFill>
                <a:latin typeface="Mistral" pitchFamily="66" charset="0"/>
              </a:rPr>
              <a:t>			ANGI</a:t>
            </a:r>
            <a:endParaRPr lang="en-GB" sz="2400" b="1" dirty="0">
              <a:solidFill>
                <a:schemeClr val="accent2">
                  <a:lumMod val="50000"/>
                </a:schemeClr>
              </a:solidFill>
              <a:latin typeface="Mistral" pitchFamily="66"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6563"/>
                                        </p:tgtEl>
                                        <p:attrNameLst>
                                          <p:attrName>style.visibility</p:attrName>
                                        </p:attrNameLst>
                                      </p:cBhvr>
                                      <p:to>
                                        <p:strVal val="visible"/>
                                      </p:to>
                                    </p:set>
                                    <p:anim calcmode="lin" valueType="num">
                                      <p:cBhvr>
                                        <p:cTn id="7" dur="2000" fill="hold"/>
                                        <p:tgtEl>
                                          <p:spTgt spid="66563"/>
                                        </p:tgtEl>
                                        <p:attrNameLst>
                                          <p:attrName>ppt_w</p:attrName>
                                        </p:attrNameLst>
                                      </p:cBhvr>
                                      <p:tavLst>
                                        <p:tav tm="0">
                                          <p:val>
                                            <p:fltVal val="0"/>
                                          </p:val>
                                        </p:tav>
                                        <p:tav tm="100000">
                                          <p:val>
                                            <p:strVal val="#ppt_w"/>
                                          </p:val>
                                        </p:tav>
                                      </p:tavLst>
                                    </p:anim>
                                    <p:anim calcmode="lin" valueType="num">
                                      <p:cBhvr>
                                        <p:cTn id="8" dur="2000" fill="hold"/>
                                        <p:tgtEl>
                                          <p:spTgt spid="66563"/>
                                        </p:tgtEl>
                                        <p:attrNameLst>
                                          <p:attrName>ppt_h</p:attrName>
                                        </p:attrNameLst>
                                      </p:cBhvr>
                                      <p:tavLst>
                                        <p:tav tm="0">
                                          <p:val>
                                            <p:fltVal val="0"/>
                                          </p:val>
                                        </p:tav>
                                        <p:tav tm="100000">
                                          <p:val>
                                            <p:strVal val="#ppt_h"/>
                                          </p:val>
                                        </p:tav>
                                      </p:tavLst>
                                    </p:anim>
                                    <p:animEffect transition="in" filter="fade">
                                      <p:cBhvr>
                                        <p:cTn id="9" dur="2000"/>
                                        <p:tgtEl>
                                          <p:spTgt spid="66563"/>
                                        </p:tgtEl>
                                      </p:cBhvr>
                                    </p:animEffect>
                                  </p:childTnLst>
                                </p:cTn>
                              </p:par>
                            </p:childTnLst>
                          </p:cTn>
                        </p:par>
                        <p:par>
                          <p:cTn id="10" fill="hold">
                            <p:stCondLst>
                              <p:cond delay="2000"/>
                            </p:stCondLst>
                            <p:childTnLst>
                              <p:par>
                                <p:cTn id="11" presetID="53" presetClass="entr" presetSubtype="0" fill="hold"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p:cTn id="13"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4" dur="2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5" dur="2000"/>
                                        <p:tgtEl>
                                          <p:spTgt spid="4">
                                            <p:txEl>
                                              <p:pRg st="0" end="0"/>
                                            </p:txEl>
                                          </p:spTgt>
                                        </p:tgtEl>
                                      </p:cBhvr>
                                    </p:animEffect>
                                  </p:childTnLst>
                                </p:cTn>
                              </p:par>
                            </p:childTnLst>
                          </p:cTn>
                        </p:par>
                        <p:par>
                          <p:cTn id="16" fill="hold">
                            <p:stCondLst>
                              <p:cond delay="4000"/>
                            </p:stCondLst>
                            <p:childTnLst>
                              <p:par>
                                <p:cTn id="17" presetID="53" presetClass="entr" presetSubtype="0" fill="hold"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p:cTn id="19"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0" dur="2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1" dur="2000"/>
                                        <p:tgtEl>
                                          <p:spTgt spid="5">
                                            <p:txEl>
                                              <p:pRg st="0" end="0"/>
                                            </p:txEl>
                                          </p:spTgt>
                                        </p:tgtEl>
                                      </p:cBhvr>
                                    </p:animEffect>
                                  </p:childTnLst>
                                </p:cTn>
                              </p:par>
                            </p:childTnLst>
                          </p:cTn>
                        </p:par>
                        <p:par>
                          <p:cTn id="22" fill="hold">
                            <p:stCondLst>
                              <p:cond delay="6000"/>
                            </p:stCondLst>
                            <p:childTnLst>
                              <p:par>
                                <p:cTn id="23" presetID="53" presetClass="entr" presetSubtype="0" fill="hold" nodeType="after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 calcmode="lin" valueType="num">
                                      <p:cBhvr>
                                        <p:cTn id="25" dur="2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6" dur="2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7" dur="2000"/>
                                        <p:tgtEl>
                                          <p:spTgt spid="5">
                                            <p:txEl>
                                              <p:pRg st="1" end="1"/>
                                            </p:txEl>
                                          </p:spTgt>
                                        </p:tgtEl>
                                      </p:cBhvr>
                                    </p:animEffect>
                                  </p:childTnLst>
                                </p:cTn>
                              </p:par>
                            </p:childTnLst>
                          </p:cTn>
                        </p:par>
                        <p:par>
                          <p:cTn id="28" fill="hold">
                            <p:stCondLst>
                              <p:cond delay="8000"/>
                            </p:stCondLst>
                            <p:childTnLst>
                              <p:par>
                                <p:cTn id="29" presetID="53" presetClass="entr" presetSubtype="0" fill="hold" nodeType="after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anim calcmode="lin" valueType="num">
                                      <p:cBhvr>
                                        <p:cTn id="31" dur="2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32" dur="2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33" dur="2000"/>
                                        <p:tgtEl>
                                          <p:spTgt spid="5">
                                            <p:txEl>
                                              <p:pRg st="2" end="2"/>
                                            </p:txEl>
                                          </p:spTgt>
                                        </p:tgtEl>
                                      </p:cBhvr>
                                    </p:animEffect>
                                  </p:childTnLst>
                                </p:cTn>
                              </p:par>
                            </p:childTnLst>
                          </p:cTn>
                        </p:par>
                        <p:par>
                          <p:cTn id="34" fill="hold">
                            <p:stCondLst>
                              <p:cond delay="10000"/>
                            </p:stCondLst>
                            <p:childTnLst>
                              <p:par>
                                <p:cTn id="35" presetID="53" presetClass="entr" presetSubtype="0" fill="hold" nodeType="after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 calcmode="lin" valueType="num">
                                      <p:cBhvr>
                                        <p:cTn id="37" dur="2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38" dur="2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39" dur="2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373</TotalTime>
  <Words>518</Words>
  <Application>Microsoft Office PowerPoint</Application>
  <PresentationFormat>On-screen Show (4:3)</PresentationFormat>
  <Paragraphs>32</Paragraphs>
  <Slides>49</Slides>
  <Notes>0</Notes>
  <HiddenSlides>0</HiddenSlides>
  <MMClips>1</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Kiev - Musée national du mémorial aux victimes du Holodomor</dc:title>
  <dc:creator>angelica</dc:creator>
  <cp:lastModifiedBy>angelica</cp:lastModifiedBy>
  <cp:revision>44</cp:revision>
  <dcterms:created xsi:type="dcterms:W3CDTF">2021-08-09T05:36:00Z</dcterms:created>
  <dcterms:modified xsi:type="dcterms:W3CDTF">2022-03-01T16:30:10Z</dcterms:modified>
</cp:coreProperties>
</file>