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0"/>
  </p:notesMasterIdLst>
  <p:sldIdLst>
    <p:sldId id="507" r:id="rId2"/>
    <p:sldId id="449" r:id="rId3"/>
    <p:sldId id="508" r:id="rId4"/>
    <p:sldId id="451" r:id="rId5"/>
    <p:sldId id="503" r:id="rId6"/>
    <p:sldId id="518" r:id="rId7"/>
    <p:sldId id="505" r:id="rId8"/>
    <p:sldId id="452" r:id="rId9"/>
    <p:sldId id="453" r:id="rId10"/>
    <p:sldId id="510" r:id="rId11"/>
    <p:sldId id="511" r:id="rId12"/>
    <p:sldId id="513" r:id="rId13"/>
    <p:sldId id="519" r:id="rId14"/>
    <p:sldId id="455" r:id="rId15"/>
    <p:sldId id="450" r:id="rId16"/>
    <p:sldId id="454" r:id="rId17"/>
    <p:sldId id="512" r:id="rId18"/>
    <p:sldId id="456" r:id="rId19"/>
    <p:sldId id="460" r:id="rId20"/>
    <p:sldId id="462" r:id="rId21"/>
    <p:sldId id="457" r:id="rId22"/>
    <p:sldId id="458" r:id="rId23"/>
    <p:sldId id="461" r:id="rId24"/>
    <p:sldId id="459" r:id="rId25"/>
    <p:sldId id="470" r:id="rId26"/>
    <p:sldId id="527" r:id="rId27"/>
    <p:sldId id="463" r:id="rId28"/>
    <p:sldId id="523" r:id="rId29"/>
    <p:sldId id="525" r:id="rId30"/>
    <p:sldId id="529" r:id="rId31"/>
    <p:sldId id="530" r:id="rId32"/>
    <p:sldId id="514" r:id="rId33"/>
    <p:sldId id="516" r:id="rId34"/>
    <p:sldId id="515" r:id="rId35"/>
    <p:sldId id="517" r:id="rId36"/>
    <p:sldId id="521" r:id="rId37"/>
    <p:sldId id="526" r:id="rId38"/>
    <p:sldId id="475" r:id="rId39"/>
    <p:sldId id="520" r:id="rId40"/>
    <p:sldId id="528" r:id="rId41"/>
    <p:sldId id="532" r:id="rId42"/>
    <p:sldId id="465" r:id="rId43"/>
    <p:sldId id="466" r:id="rId44"/>
    <p:sldId id="535" r:id="rId45"/>
    <p:sldId id="468" r:id="rId46"/>
    <p:sldId id="469" r:id="rId47"/>
    <p:sldId id="471" r:id="rId48"/>
    <p:sldId id="473" r:id="rId49"/>
    <p:sldId id="472" r:id="rId50"/>
    <p:sldId id="533" r:id="rId51"/>
    <p:sldId id="467" r:id="rId52"/>
    <p:sldId id="534" r:id="rId53"/>
    <p:sldId id="474" r:id="rId54"/>
    <p:sldId id="479" r:id="rId55"/>
    <p:sldId id="480" r:id="rId56"/>
    <p:sldId id="481" r:id="rId57"/>
    <p:sldId id="482" r:id="rId58"/>
    <p:sldId id="483" r:id="rId5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RaK1Tq5KYyxCvDqqD9w+Q==" hashData="hOSr0Dkga/Mm3BYxf2JVQyXQiy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7313"/>
    <a:srgbClr val="D2DFEE"/>
    <a:srgbClr val="E9C04D"/>
    <a:srgbClr val="FAF6B3"/>
    <a:srgbClr val="EEEEA8"/>
    <a:srgbClr val="EED079"/>
    <a:srgbClr val="F5E3B1"/>
    <a:srgbClr val="F9EFD3"/>
    <a:srgbClr val="F7FDE3"/>
    <a:srgbClr val="FDFB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1" autoAdjust="0"/>
    <p:restoredTop sz="94660"/>
  </p:normalViewPr>
  <p:slideViewPr>
    <p:cSldViewPr>
      <p:cViewPr varScale="1">
        <p:scale>
          <a:sx n="77" d="100"/>
          <a:sy n="77" d="100"/>
        </p:scale>
        <p:origin x="-1061" y="-8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0F41F9-1169-4C75-A0AC-45DD246AAB24}" type="datetimeFigureOut">
              <a:rPr lang="pt-BR" smtClean="0"/>
              <a:pPr/>
              <a:t>14/09/2016</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9246C7-687D-42AA-982E-42B084E6E9E6}" type="slidenum">
              <a:rPr lang="pt-BR" smtClean="0"/>
              <a:pPr/>
              <a:t>‹nº›</a:t>
            </a:fld>
            <a:endParaRPr lang="pt-BR"/>
          </a:p>
        </p:txBody>
      </p:sp>
    </p:spTree>
    <p:extLst>
      <p:ext uri="{BB962C8B-B14F-4D97-AF65-F5344CB8AC3E}">
        <p14:creationId xmlns:p14="http://schemas.microsoft.com/office/powerpoint/2010/main" val="1965300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encyklopedie.ckrumlov.cz/docs/en/osobno_mavaja.xml"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www.encyklopedie.ckrumlov.cz/docs/en/region_histor_sochar.xml"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n.wikipedia.org/w/index.php?title=%C4%8Cesk%C3%BD_Krumlov_Baroque_Theatre&amp;action=edit&amp;redlink=1"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en.wikipedia.org/wiki/%C4%8Cesk%C3%BD_Krumlov_Castle#cite_note-2"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www.castle.ckrumlov.cz/docs/en/zamek_3nadvori_ostatk.xml" TargetMode="External"/><Relationship Id="rId3" Type="http://schemas.openxmlformats.org/officeDocument/2006/relationships/hyperlink" Target="http://www.castle.ckrumlov.cz/docs/en/zamek_3nadvori_objekty.xml" TargetMode="External"/><Relationship Id="rId7" Type="http://schemas.openxmlformats.org/officeDocument/2006/relationships/hyperlink" Target="http://www.ckrumlov.info/docs/en/region_histor_varhan.xml" TargetMode="External"/><Relationship Id="rId2" Type="http://schemas.openxmlformats.org/officeDocument/2006/relationships/slide" Target="../slides/slide33.xml"/><Relationship Id="rId1" Type="http://schemas.openxmlformats.org/officeDocument/2006/relationships/notesMaster" Target="../notesMasters/notesMaster1.xml"/><Relationship Id="rId6" Type="http://schemas.openxmlformats.org/officeDocument/2006/relationships/hyperlink" Target="http://www.ckrumlov.info/docs/en/osobno_chloph.xml" TargetMode="External"/><Relationship Id="rId5" Type="http://schemas.openxmlformats.org/officeDocument/2006/relationships/hyperlink" Target="http://www.ckrumlov.info/docs/en/osobno_jaanzi.xml" TargetMode="External"/><Relationship Id="rId4" Type="http://schemas.openxmlformats.org/officeDocument/2006/relationships/hyperlink" Target="http://www.castle.ckrumlov.cz/docs/en/zamek_oinf_pudory.xml"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rgbClr val="60421E"/>
                </a:solidFill>
                <a:latin typeface="+mn-lt"/>
                <a:ea typeface="+mn-ea"/>
                <a:cs typeface="+mn-cs"/>
              </a:rPr>
              <a:t>In 1843, because of the rusty condition the fountain was abolished, and a new one was built by the Plague Column in the upper part of the square.</a:t>
            </a:r>
          </a:p>
          <a:p>
            <a:r>
              <a:rPr lang="en-US" sz="1200" b="0" i="0" kern="1200" dirty="0" smtClean="0">
                <a:solidFill>
                  <a:schemeClr val="tx1"/>
                </a:solidFill>
                <a:effectLst/>
                <a:latin typeface="+mn-lt"/>
                <a:ea typeface="+mn-ea"/>
                <a:cs typeface="+mn-cs"/>
              </a:rPr>
              <a:t>A stone six-angled fountain surrounds a Plague Column erected during 1714-1716 for the memory of the plague epidemic that struck the town during 1680-1682. Sculptural decoration shows mainly sculptures of anti-plague patrons (saints) and town protectors. Sculptures of St. </a:t>
            </a:r>
            <a:r>
              <a:rPr lang="en-US" sz="1200" b="0" i="0" kern="1200" dirty="0" err="1" smtClean="0">
                <a:solidFill>
                  <a:schemeClr val="tx1"/>
                </a:solidFill>
                <a:effectLst/>
                <a:latin typeface="+mn-lt"/>
                <a:ea typeface="+mn-ea"/>
                <a:cs typeface="+mn-cs"/>
              </a:rPr>
              <a:t>Václav</a:t>
            </a:r>
            <a:r>
              <a:rPr lang="en-US" sz="1200" b="0" i="0" kern="1200" dirty="0" smtClean="0">
                <a:solidFill>
                  <a:schemeClr val="tx1"/>
                </a:solidFill>
                <a:effectLst/>
                <a:latin typeface="+mn-lt"/>
                <a:ea typeface="+mn-ea"/>
                <a:cs typeface="+mn-cs"/>
              </a:rPr>
              <a:t>, St. Vitus, St. John the Evangelist, St. Juda Thaddeus in the upper row, and St. Francis Xavier, St. Sebastian, St. </a:t>
            </a:r>
            <a:r>
              <a:rPr lang="en-US" sz="1200" b="0" i="0" kern="1200" dirty="0" err="1" smtClean="0">
                <a:solidFill>
                  <a:schemeClr val="tx1"/>
                </a:solidFill>
                <a:effectLst/>
                <a:latin typeface="+mn-lt"/>
                <a:ea typeface="+mn-ea"/>
                <a:cs typeface="+mn-cs"/>
              </a:rPr>
              <a:t>Kajetan</a:t>
            </a:r>
            <a:r>
              <a:rPr lang="en-US" sz="1200" b="0" i="0" kern="1200" dirty="0" smtClean="0">
                <a:solidFill>
                  <a:schemeClr val="tx1"/>
                </a:solidFill>
                <a:effectLst/>
                <a:latin typeface="+mn-lt"/>
                <a:ea typeface="+mn-ea"/>
                <a:cs typeface="+mn-cs"/>
              </a:rPr>
              <a:t> and St. </a:t>
            </a:r>
            <a:r>
              <a:rPr lang="en-US" sz="1200" b="0" i="0" kern="1200" dirty="0" err="1" smtClean="0">
                <a:solidFill>
                  <a:schemeClr val="tx1"/>
                </a:solidFill>
                <a:effectLst/>
                <a:latin typeface="+mn-lt"/>
                <a:ea typeface="+mn-ea"/>
                <a:cs typeface="+mn-cs"/>
              </a:rPr>
              <a:t>Rocchus</a:t>
            </a:r>
            <a:r>
              <a:rPr lang="en-US" sz="1200" b="0" i="0" kern="1200" dirty="0" smtClean="0">
                <a:solidFill>
                  <a:schemeClr val="tx1"/>
                </a:solidFill>
                <a:effectLst/>
                <a:latin typeface="+mn-lt"/>
                <a:ea typeface="+mn-ea"/>
                <a:cs typeface="+mn-cs"/>
              </a:rPr>
              <a:t> in the lower row are the masterpieces of a Prague sculptor </a:t>
            </a:r>
            <a:r>
              <a:rPr lang="en-US" sz="1200" b="0" i="0" kern="1200" dirty="0" err="1" smtClean="0">
                <a:solidFill>
                  <a:schemeClr val="tx1"/>
                </a:solidFill>
                <a:effectLst/>
                <a:latin typeface="+mn-lt"/>
                <a:ea typeface="+mn-ea"/>
                <a:cs typeface="+mn-cs"/>
                <a:hlinkClick r:id="rId3"/>
              </a:rPr>
              <a:t>Matěj</a:t>
            </a:r>
            <a:r>
              <a:rPr lang="en-US" sz="1200" b="0" i="0" kern="1200" dirty="0" smtClean="0">
                <a:solidFill>
                  <a:schemeClr val="tx1"/>
                </a:solidFill>
                <a:effectLst/>
                <a:latin typeface="+mn-lt"/>
                <a:ea typeface="+mn-ea"/>
                <a:cs typeface="+mn-cs"/>
                <a:hlinkClick r:id="rId3"/>
              </a:rPr>
              <a:t> </a:t>
            </a:r>
            <a:r>
              <a:rPr lang="en-US" sz="1200" b="0" i="0" kern="1200" dirty="0" err="1" smtClean="0">
                <a:solidFill>
                  <a:schemeClr val="tx1"/>
                </a:solidFill>
                <a:effectLst/>
                <a:latin typeface="+mn-lt"/>
                <a:ea typeface="+mn-ea"/>
                <a:cs typeface="+mn-cs"/>
                <a:hlinkClick r:id="rId3"/>
              </a:rPr>
              <a:t>Václav</a:t>
            </a:r>
            <a:r>
              <a:rPr lang="en-US" sz="1200" b="0" i="0" kern="1200" dirty="0" smtClean="0">
                <a:solidFill>
                  <a:schemeClr val="tx1"/>
                </a:solidFill>
                <a:effectLst/>
                <a:latin typeface="+mn-lt"/>
                <a:ea typeface="+mn-ea"/>
                <a:cs typeface="+mn-cs"/>
                <a:hlinkClick r:id="rId3"/>
              </a:rPr>
              <a:t> </a:t>
            </a:r>
            <a:r>
              <a:rPr lang="en-US" sz="1200" b="0" i="0" kern="1200" dirty="0" err="1" smtClean="0">
                <a:solidFill>
                  <a:schemeClr val="tx1"/>
                </a:solidFill>
                <a:effectLst/>
                <a:latin typeface="+mn-lt"/>
                <a:ea typeface="+mn-ea"/>
                <a:cs typeface="+mn-cs"/>
                <a:hlinkClick r:id="rId3"/>
              </a:rPr>
              <a:t>Jäckel</a:t>
            </a:r>
            <a:r>
              <a:rPr lang="en-US" sz="1200" b="0" i="0" kern="1200" dirty="0" smtClean="0">
                <a:solidFill>
                  <a:schemeClr val="tx1"/>
                </a:solidFill>
                <a:effectLst/>
                <a:latin typeface="+mn-lt"/>
                <a:ea typeface="+mn-ea"/>
                <a:cs typeface="+mn-cs"/>
              </a:rPr>
              <a:t>, as well as a sculpture of Virgin Mary situated on top of the column. (see </a:t>
            </a:r>
            <a:r>
              <a:rPr lang="en-US" sz="1200" b="0" i="0" kern="1200" dirty="0" smtClean="0">
                <a:solidFill>
                  <a:schemeClr val="tx1"/>
                </a:solidFill>
                <a:effectLst/>
                <a:latin typeface="+mn-lt"/>
                <a:ea typeface="+mn-ea"/>
                <a:cs typeface="+mn-cs"/>
                <a:hlinkClick r:id="rId4"/>
              </a:rPr>
              <a:t>History of Sculpture in the </a:t>
            </a:r>
            <a:r>
              <a:rPr lang="en-US" sz="1200" b="0" i="0" kern="1200" dirty="0" err="1" smtClean="0">
                <a:solidFill>
                  <a:schemeClr val="tx1"/>
                </a:solidFill>
                <a:effectLst/>
                <a:latin typeface="+mn-lt"/>
                <a:ea typeface="+mn-ea"/>
                <a:cs typeface="+mn-cs"/>
                <a:hlinkClick r:id="rId4"/>
              </a:rPr>
              <a:t>Český</a:t>
            </a:r>
            <a:r>
              <a:rPr lang="en-US" sz="1200" b="0" i="0" kern="1200" dirty="0" smtClean="0">
                <a:solidFill>
                  <a:schemeClr val="tx1"/>
                </a:solidFill>
                <a:effectLst/>
                <a:latin typeface="+mn-lt"/>
                <a:ea typeface="+mn-ea"/>
                <a:cs typeface="+mn-cs"/>
                <a:hlinkClick r:id="rId4"/>
              </a:rPr>
              <a:t> </a:t>
            </a:r>
            <a:r>
              <a:rPr lang="en-US" sz="1200" b="0" i="0" kern="1200" dirty="0" err="1" smtClean="0">
                <a:solidFill>
                  <a:schemeClr val="tx1"/>
                </a:solidFill>
                <a:effectLst/>
                <a:latin typeface="+mn-lt"/>
                <a:ea typeface="+mn-ea"/>
                <a:cs typeface="+mn-cs"/>
                <a:hlinkClick r:id="rId4"/>
              </a:rPr>
              <a:t>Krumlov</a:t>
            </a:r>
            <a:r>
              <a:rPr lang="en-US" sz="1200" b="0" i="0" kern="1200" dirty="0" smtClean="0">
                <a:solidFill>
                  <a:schemeClr val="tx1"/>
                </a:solidFill>
                <a:effectLst/>
                <a:latin typeface="+mn-lt"/>
                <a:ea typeface="+mn-ea"/>
                <a:cs typeface="+mn-cs"/>
                <a:hlinkClick r:id="rId4"/>
              </a:rPr>
              <a:t> Region</a:t>
            </a:r>
            <a:r>
              <a:rPr lang="en-US" sz="1200" b="0" i="0" kern="1200" dirty="0" smtClean="0">
                <a:solidFill>
                  <a:schemeClr val="tx1"/>
                </a:solidFill>
                <a:effectLst/>
                <a:latin typeface="+mn-lt"/>
                <a:ea typeface="+mn-ea"/>
                <a:cs typeface="+mn-cs"/>
              </a:rPr>
              <a:t>).</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6</a:t>
            </a:fld>
            <a:endParaRPr lang="pt-BR"/>
          </a:p>
        </p:txBody>
      </p:sp>
    </p:spTree>
    <p:extLst>
      <p:ext uri="{BB962C8B-B14F-4D97-AF65-F5344CB8AC3E}">
        <p14:creationId xmlns:p14="http://schemas.microsoft.com/office/powerpoint/2010/main" val="2459978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castle houses the </a:t>
            </a:r>
            <a:r>
              <a:rPr lang="en-US" sz="1200" b="0" i="0" u="sng" kern="1200" dirty="0" err="1" smtClean="0">
                <a:solidFill>
                  <a:schemeClr val="tx1"/>
                </a:solidFill>
                <a:effectLst/>
                <a:latin typeface="+mn-lt"/>
                <a:ea typeface="+mn-ea"/>
                <a:cs typeface="+mn-cs"/>
                <a:hlinkClick r:id="rId3" tooltip="Český Krumlov Baroque Theatre (page does not exist)"/>
              </a:rPr>
              <a:t>Český</a:t>
            </a:r>
            <a:r>
              <a:rPr lang="en-US" sz="1200" b="0" i="0" u="sng" kern="1200" dirty="0" smtClean="0">
                <a:solidFill>
                  <a:schemeClr val="tx1"/>
                </a:solidFill>
                <a:effectLst/>
                <a:latin typeface="+mn-lt"/>
                <a:ea typeface="+mn-ea"/>
                <a:cs typeface="+mn-cs"/>
                <a:hlinkClick r:id="rId3" tooltip="Český Krumlov Baroque Theatre (page does not exist)"/>
              </a:rPr>
              <a:t> </a:t>
            </a:r>
            <a:r>
              <a:rPr lang="en-US" sz="1200" b="0" i="0" u="sng" kern="1200" dirty="0" err="1" smtClean="0">
                <a:solidFill>
                  <a:schemeClr val="tx1"/>
                </a:solidFill>
                <a:effectLst/>
                <a:latin typeface="+mn-lt"/>
                <a:ea typeface="+mn-ea"/>
                <a:cs typeface="+mn-cs"/>
                <a:hlinkClick r:id="rId3" tooltip="Český Krumlov Baroque Theatre (page does not exist)"/>
              </a:rPr>
              <a:t>Krumlov</a:t>
            </a:r>
            <a:r>
              <a:rPr lang="en-US" sz="1200" b="0" i="0" u="sng" kern="1200" dirty="0" smtClean="0">
                <a:solidFill>
                  <a:schemeClr val="tx1"/>
                </a:solidFill>
                <a:effectLst/>
                <a:latin typeface="+mn-lt"/>
                <a:ea typeface="+mn-ea"/>
                <a:cs typeface="+mn-cs"/>
                <a:hlinkClick r:id="rId3" tooltip="Český Krumlov Baroque Theatre (page does not exist)"/>
              </a:rPr>
              <a:t> Baroque Theatre</a:t>
            </a:r>
            <a:r>
              <a:rPr lang="en-US" sz="1200" b="0" i="0" kern="1200" dirty="0" smtClean="0">
                <a:solidFill>
                  <a:schemeClr val="tx1"/>
                </a:solidFill>
                <a:effectLst/>
                <a:latin typeface="+mn-lt"/>
                <a:ea typeface="+mn-ea"/>
                <a:cs typeface="+mn-cs"/>
              </a:rPr>
              <a:t>, which is situated on the Vth Castle Courtyard. It is one of the world's most completely preserved Baroque theatres with its original theatre building, auditorium, orchestra pit, stage, stage technology, machinery, coulisses (stage curtains), librettos, costumes etc.</a:t>
            </a:r>
            <a:r>
              <a:rPr lang="en-US" sz="1200" b="0" i="0" u="none" strike="noStrike" kern="1200" baseline="30000" dirty="0" smtClean="0">
                <a:solidFill>
                  <a:schemeClr val="tx1"/>
                </a:solidFill>
                <a:effectLst/>
                <a:latin typeface="+mn-lt"/>
                <a:ea typeface="+mn-ea"/>
                <a:cs typeface="+mn-cs"/>
                <a:hlinkClick r:id="rId4"/>
              </a:rPr>
              <a:t>[2]</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24</a:t>
            </a:fld>
            <a:endParaRPr lang="pt-BR"/>
          </a:p>
        </p:txBody>
      </p:sp>
    </p:spTree>
    <p:extLst>
      <p:ext uri="{BB962C8B-B14F-4D97-AF65-F5344CB8AC3E}">
        <p14:creationId xmlns:p14="http://schemas.microsoft.com/office/powerpoint/2010/main" val="3904164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en-US" sz="1200" b="0" i="0" kern="1200" dirty="0" smtClean="0">
                <a:solidFill>
                  <a:schemeClr val="tx1"/>
                </a:solidFill>
                <a:effectLst/>
                <a:latin typeface="+mn-lt"/>
                <a:ea typeface="+mn-ea"/>
                <a:cs typeface="+mn-cs"/>
              </a:rPr>
              <a:t>his theatre was built in 1682 by Johann </a:t>
            </a:r>
            <a:r>
              <a:rPr lang="en-US" sz="1200" b="0" i="0" kern="1200" dirty="0" err="1" smtClean="0">
                <a:solidFill>
                  <a:schemeClr val="tx1"/>
                </a:solidFill>
                <a:effectLst/>
                <a:latin typeface="+mn-lt"/>
                <a:ea typeface="+mn-ea"/>
                <a:cs typeface="+mn-cs"/>
              </a:rPr>
              <a:t>Kristián</a:t>
            </a:r>
            <a:r>
              <a:rPr lang="en-US" sz="1200" b="0" i="0" kern="1200" dirty="0" smtClean="0">
                <a:solidFill>
                  <a:schemeClr val="tx1"/>
                </a:solidFill>
                <a:effectLst/>
                <a:latin typeface="+mn-lt"/>
                <a:ea typeface="+mn-ea"/>
                <a:cs typeface="+mn-cs"/>
              </a:rPr>
              <a:t> von </a:t>
            </a:r>
            <a:r>
              <a:rPr lang="en-US" sz="1200" b="0" i="0" kern="1200" dirty="0" err="1" smtClean="0">
                <a:solidFill>
                  <a:schemeClr val="tx1"/>
                </a:solidFill>
                <a:effectLst/>
                <a:latin typeface="+mn-lt"/>
                <a:ea typeface="+mn-ea"/>
                <a:cs typeface="+mn-cs"/>
              </a:rPr>
              <a:t>Eggenberg</a:t>
            </a:r>
            <a:r>
              <a:rPr lang="en-US" sz="1200" b="0" i="0" kern="1200" dirty="0" smtClean="0">
                <a:solidFill>
                  <a:schemeClr val="tx1"/>
                </a:solidFill>
                <a:effectLst/>
                <a:latin typeface="+mn-lt"/>
                <a:ea typeface="+mn-ea"/>
                <a:cs typeface="+mn-cs"/>
              </a:rPr>
              <a:t> and then restored during 1766 by Josef Adam von Schwarzenberg. After its reconstruction, the building held performances of French and Italian comic operas, German dramas, pantomime and ballet with themes from antiquity. In 1898 it was closed, only occasionally to be used for festivals in the 1950s and 1960s. In 1966 it was shut down again and did not reopen until 1997. Nowadays, performances take place here several times a year, with actors wearing Baroque attire.</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25</a:t>
            </a:fld>
            <a:endParaRPr lang="pt-BR"/>
          </a:p>
        </p:txBody>
      </p:sp>
    </p:spTree>
    <p:extLst>
      <p:ext uri="{BB962C8B-B14F-4D97-AF65-F5344CB8AC3E}">
        <p14:creationId xmlns:p14="http://schemas.microsoft.com/office/powerpoint/2010/main" val="3466187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en-US" sz="1200" b="0" i="0" kern="1200" dirty="0" smtClean="0">
                <a:solidFill>
                  <a:schemeClr val="tx1"/>
                </a:solidFill>
                <a:effectLst/>
                <a:latin typeface="+mn-lt"/>
                <a:ea typeface="+mn-ea"/>
                <a:cs typeface="+mn-cs"/>
              </a:rPr>
              <a:t>St. George´s Chapel of </a:t>
            </a:r>
            <a:r>
              <a:rPr lang="en-US" sz="1200" b="0" i="0" kern="1200" dirty="0" err="1" smtClean="0">
                <a:solidFill>
                  <a:schemeClr val="tx1"/>
                </a:solidFill>
                <a:effectLst/>
                <a:latin typeface="+mn-lt"/>
                <a:ea typeface="+mn-ea"/>
                <a:cs typeface="+mn-cs"/>
              </a:rPr>
              <a:t>Český</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Krumlov</a:t>
            </a:r>
            <a:r>
              <a:rPr lang="en-US" sz="1200" b="0" i="0" kern="1200" dirty="0" smtClean="0">
                <a:solidFill>
                  <a:schemeClr val="tx1"/>
                </a:solidFill>
                <a:effectLst/>
                <a:latin typeface="+mn-lt"/>
                <a:ea typeface="+mn-ea"/>
                <a:cs typeface="+mn-cs"/>
              </a:rPr>
              <a:t> Castle</a:t>
            </a:r>
          </a:p>
          <a:p>
            <a:r>
              <a:rPr lang="en-US" sz="1200" b="0" i="0" kern="1200" dirty="0" smtClean="0">
                <a:solidFill>
                  <a:schemeClr val="tx1"/>
                </a:solidFill>
                <a:effectLst/>
                <a:latin typeface="+mn-lt"/>
                <a:ea typeface="+mn-ea"/>
                <a:cs typeface="+mn-cs"/>
                <a:hlinkClick r:id="rId3" tooltip="Objects"/>
              </a:rPr>
              <a:t>Objects</a:t>
            </a:r>
            <a:r>
              <a:rPr lang="en-US" sz="1200" b="0" i="0" kern="1200" dirty="0" smtClean="0">
                <a:solidFill>
                  <a:schemeClr val="tx1"/>
                </a:solidFill>
                <a:effectLst/>
                <a:latin typeface="+mn-lt"/>
                <a:ea typeface="+mn-ea"/>
                <a:cs typeface="+mn-cs"/>
              </a:rPr>
              <a:t> | Interesting | </a:t>
            </a:r>
            <a:r>
              <a:rPr lang="en-US" sz="1200" b="0" i="0" kern="1200" dirty="0" smtClean="0">
                <a:solidFill>
                  <a:schemeClr val="tx1"/>
                </a:solidFill>
                <a:effectLst/>
                <a:latin typeface="+mn-lt"/>
                <a:ea typeface="+mn-ea"/>
                <a:cs typeface="+mn-cs"/>
                <a:hlinkClick r:id="rId4" tooltip="Map"/>
              </a:rPr>
              <a:t>Map</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No. 1 Guided Tour of </a:t>
            </a:r>
            <a:r>
              <a:rPr lang="en-US" sz="1200" b="0" i="0" kern="1200" dirty="0" err="1" smtClean="0">
                <a:solidFill>
                  <a:schemeClr val="tx1"/>
                </a:solidFill>
                <a:effectLst/>
                <a:latin typeface="+mn-lt"/>
                <a:ea typeface="+mn-ea"/>
                <a:cs typeface="+mn-cs"/>
              </a:rPr>
              <a:t>Český</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Krumlov</a:t>
            </a:r>
            <a:r>
              <a:rPr lang="en-US" sz="1200" b="0" i="0" kern="1200" dirty="0" smtClean="0">
                <a:solidFill>
                  <a:schemeClr val="tx1"/>
                </a:solidFill>
                <a:effectLst/>
                <a:latin typeface="+mn-lt"/>
                <a:ea typeface="+mn-ea"/>
                <a:cs typeface="+mn-cs"/>
              </a:rPr>
              <a:t> Castle begins at the Entry Hall with a staircase dating from the second half of the 17th century which leads to St. George\'s Chapel. The first reference to the Chapel was in 1334, while in the second half of the 16th century it was rebuilt in Renaissance style. Its present appearance is the result of a reconstruction carried out between the years 1750 and 1753. The interior was decorated with stucco work by </a:t>
            </a:r>
            <a:r>
              <a:rPr lang="en-US" sz="1200" b="0" i="0" kern="1200" dirty="0" err="1" smtClean="0">
                <a:solidFill>
                  <a:schemeClr val="tx1"/>
                </a:solidFill>
                <a:effectLst/>
                <a:latin typeface="+mn-lt"/>
                <a:ea typeface="+mn-ea"/>
                <a:cs typeface="+mn-cs"/>
              </a:rPr>
              <a:t>Matyas</a:t>
            </a:r>
            <a:r>
              <a:rPr lang="en-US" sz="1200" b="0" i="0" kern="1200" dirty="0" smtClean="0">
                <a:solidFill>
                  <a:schemeClr val="tx1"/>
                </a:solidFill>
                <a:effectLst/>
                <a:latin typeface="+mn-lt"/>
                <a:ea typeface="+mn-ea"/>
                <a:cs typeface="+mn-cs"/>
              </a:rPr>
              <a:t> André. </a:t>
            </a:r>
            <a:r>
              <a:rPr lang="en-US" sz="1200" b="0" i="0" kern="1200" dirty="0" smtClean="0">
                <a:solidFill>
                  <a:schemeClr val="tx1"/>
                </a:solidFill>
                <a:effectLst/>
                <a:latin typeface="+mn-lt"/>
                <a:ea typeface="+mn-ea"/>
                <a:cs typeface="+mn-cs"/>
                <a:hlinkClick r:id="rId5"/>
              </a:rPr>
              <a:t>Jan </a:t>
            </a:r>
            <a:r>
              <a:rPr lang="en-US" sz="1200" b="0" i="0" kern="1200" dirty="0" err="1" smtClean="0">
                <a:solidFill>
                  <a:schemeClr val="tx1"/>
                </a:solidFill>
                <a:effectLst/>
                <a:latin typeface="+mn-lt"/>
                <a:ea typeface="+mn-ea"/>
                <a:cs typeface="+mn-cs"/>
                <a:hlinkClick r:id="rId5"/>
              </a:rPr>
              <a:t>Antonín</a:t>
            </a:r>
            <a:r>
              <a:rPr lang="en-US" sz="1200" b="0" i="0" kern="1200" dirty="0" smtClean="0">
                <a:solidFill>
                  <a:schemeClr val="tx1"/>
                </a:solidFill>
                <a:effectLst/>
                <a:latin typeface="+mn-lt"/>
                <a:ea typeface="+mn-ea"/>
                <a:cs typeface="+mn-cs"/>
                <a:hlinkClick r:id="rId5"/>
              </a:rPr>
              <a:t> </a:t>
            </a:r>
            <a:r>
              <a:rPr lang="en-US" sz="1200" b="0" i="0" kern="1200" dirty="0" err="1" smtClean="0">
                <a:solidFill>
                  <a:schemeClr val="tx1"/>
                </a:solidFill>
                <a:effectLst/>
                <a:latin typeface="+mn-lt"/>
                <a:ea typeface="+mn-ea"/>
                <a:cs typeface="+mn-cs"/>
                <a:hlinkClick r:id="rId5"/>
              </a:rPr>
              <a:t>Zinner</a:t>
            </a:r>
            <a:r>
              <a:rPr lang="en-US" sz="1200" b="0" i="0" kern="1200" dirty="0" smtClean="0">
                <a:solidFill>
                  <a:schemeClr val="tx1"/>
                </a:solidFill>
                <a:effectLst/>
                <a:latin typeface="+mn-lt"/>
                <a:ea typeface="+mn-ea"/>
                <a:cs typeface="+mn-cs"/>
              </a:rPr>
              <a:t> was responsible for the sculpture of St. George above the main altar and </a:t>
            </a:r>
            <a:r>
              <a:rPr lang="en-US" sz="1200" b="0" i="0" kern="1200" dirty="0" smtClean="0">
                <a:solidFill>
                  <a:schemeClr val="tx1"/>
                </a:solidFill>
                <a:effectLst/>
                <a:latin typeface="+mn-lt"/>
                <a:ea typeface="+mn-ea"/>
                <a:cs typeface="+mn-cs"/>
                <a:hlinkClick r:id="rId6"/>
              </a:rPr>
              <a:t>Charles Louis </a:t>
            </a:r>
            <a:r>
              <a:rPr lang="en-US" sz="1200" b="0" i="0" kern="1200" dirty="0" err="1" smtClean="0">
                <a:solidFill>
                  <a:schemeClr val="tx1"/>
                </a:solidFill>
                <a:effectLst/>
                <a:latin typeface="+mn-lt"/>
                <a:ea typeface="+mn-ea"/>
                <a:cs typeface="+mn-cs"/>
                <a:hlinkClick r:id="rId6"/>
              </a:rPr>
              <a:t>Philippot</a:t>
            </a:r>
            <a:r>
              <a:rPr lang="en-US" sz="1200" b="0" i="0" kern="1200" dirty="0" smtClean="0">
                <a:solidFill>
                  <a:schemeClr val="tx1"/>
                </a:solidFill>
                <a:effectLst/>
                <a:latin typeface="+mn-lt"/>
                <a:ea typeface="+mn-ea"/>
                <a:cs typeface="+mn-cs"/>
              </a:rPr>
              <a:t> painted the altar pictures. At the choir stalls is the organ from 1753, made by Friedrich Ferdinand </a:t>
            </a:r>
            <a:r>
              <a:rPr lang="en-US" sz="1200" b="0" i="0" kern="1200" dirty="0" err="1" smtClean="0">
                <a:solidFill>
                  <a:schemeClr val="tx1"/>
                </a:solidFill>
                <a:effectLst/>
                <a:latin typeface="+mn-lt"/>
                <a:ea typeface="+mn-ea"/>
                <a:cs typeface="+mn-cs"/>
              </a:rPr>
              <a:t>Semrád</a:t>
            </a:r>
            <a:r>
              <a:rPr lang="en-US" sz="1200" b="0" i="0" kern="1200" dirty="0" smtClean="0">
                <a:solidFill>
                  <a:schemeClr val="tx1"/>
                </a:solidFill>
                <a:effectLst/>
                <a:latin typeface="+mn-lt"/>
                <a:ea typeface="+mn-ea"/>
                <a:cs typeface="+mn-cs"/>
              </a:rPr>
              <a:t>, which is still in its original condition (</a:t>
            </a:r>
            <a:r>
              <a:rPr lang="en-US" sz="1200" b="0" i="0" kern="1200" dirty="0" smtClean="0">
                <a:solidFill>
                  <a:schemeClr val="tx1"/>
                </a:solidFill>
                <a:effectLst/>
                <a:latin typeface="+mn-lt"/>
                <a:ea typeface="+mn-ea"/>
                <a:cs typeface="+mn-cs"/>
                <a:hlinkClick r:id="rId7"/>
              </a:rPr>
              <a:t>Historic Organs in the </a:t>
            </a:r>
            <a:r>
              <a:rPr lang="en-US" sz="1200" b="0" i="0" kern="1200" dirty="0" err="1" smtClean="0">
                <a:solidFill>
                  <a:schemeClr val="tx1"/>
                </a:solidFill>
                <a:effectLst/>
                <a:latin typeface="+mn-lt"/>
                <a:ea typeface="+mn-ea"/>
                <a:cs typeface="+mn-cs"/>
                <a:hlinkClick r:id="rId7"/>
              </a:rPr>
              <a:t>Český</a:t>
            </a:r>
            <a:r>
              <a:rPr lang="en-US" sz="1200" b="0" i="0" kern="1200" dirty="0" smtClean="0">
                <a:solidFill>
                  <a:schemeClr val="tx1"/>
                </a:solidFill>
                <a:effectLst/>
                <a:latin typeface="+mn-lt"/>
                <a:ea typeface="+mn-ea"/>
                <a:cs typeface="+mn-cs"/>
                <a:hlinkClick r:id="rId7"/>
              </a:rPr>
              <a:t> </a:t>
            </a:r>
            <a:r>
              <a:rPr lang="en-US" sz="1200" b="0" i="0" kern="1200" dirty="0" err="1" smtClean="0">
                <a:solidFill>
                  <a:schemeClr val="tx1"/>
                </a:solidFill>
                <a:effectLst/>
                <a:latin typeface="+mn-lt"/>
                <a:ea typeface="+mn-ea"/>
                <a:cs typeface="+mn-cs"/>
                <a:hlinkClick r:id="rId7"/>
              </a:rPr>
              <a:t>Krumlov</a:t>
            </a:r>
            <a:r>
              <a:rPr lang="en-US" sz="1200" b="0" i="0" kern="1200" dirty="0" smtClean="0">
                <a:solidFill>
                  <a:schemeClr val="tx1"/>
                </a:solidFill>
                <a:effectLst/>
                <a:latin typeface="+mn-lt"/>
                <a:ea typeface="+mn-ea"/>
                <a:cs typeface="+mn-cs"/>
                <a:hlinkClick r:id="rId7"/>
              </a:rPr>
              <a:t> Region</a:t>
            </a:r>
            <a:r>
              <a:rPr lang="en-US" sz="1200" b="0" i="0" kern="1200" dirty="0" smtClean="0">
                <a:solidFill>
                  <a:schemeClr val="tx1"/>
                </a:solidFill>
                <a:effectLst/>
                <a:latin typeface="+mn-lt"/>
                <a:ea typeface="+mn-ea"/>
                <a:cs typeface="+mn-cs"/>
              </a:rPr>
              <a:t>). The remains of </a:t>
            </a:r>
            <a:r>
              <a:rPr lang="en-US" sz="1200" b="0" i="0" kern="1200" dirty="0" err="1" smtClean="0">
                <a:solidFill>
                  <a:schemeClr val="tx1"/>
                </a:solidFill>
                <a:effectLst/>
                <a:latin typeface="+mn-lt"/>
                <a:ea typeface="+mn-ea"/>
                <a:cs typeface="+mn-cs"/>
              </a:rPr>
              <a:t>St.Calixtus</a:t>
            </a:r>
            <a:r>
              <a:rPr lang="en-US" sz="1200" b="0" i="0" kern="1200" dirty="0" smtClean="0">
                <a:solidFill>
                  <a:schemeClr val="tx1"/>
                </a:solidFill>
                <a:effectLst/>
                <a:latin typeface="+mn-lt"/>
                <a:ea typeface="+mn-ea"/>
                <a:cs typeface="+mn-cs"/>
              </a:rPr>
              <a:t> are a precious component of the Altar. (</a:t>
            </a:r>
            <a:r>
              <a:rPr lang="en-US" sz="1200" b="0" i="0" kern="1200" dirty="0" smtClean="0">
                <a:solidFill>
                  <a:schemeClr val="tx1"/>
                </a:solidFill>
                <a:effectLst/>
                <a:latin typeface="+mn-lt"/>
                <a:ea typeface="+mn-ea"/>
                <a:cs typeface="+mn-cs"/>
                <a:hlinkClick r:id="rId8"/>
              </a:rPr>
              <a:t>Remains of </a:t>
            </a:r>
            <a:r>
              <a:rPr lang="en-US" sz="1200" b="0" i="0" kern="1200" dirty="0" err="1" smtClean="0">
                <a:solidFill>
                  <a:schemeClr val="tx1"/>
                </a:solidFill>
                <a:effectLst/>
                <a:latin typeface="+mn-lt"/>
                <a:ea typeface="+mn-ea"/>
                <a:cs typeface="+mn-cs"/>
                <a:hlinkClick r:id="rId8"/>
              </a:rPr>
              <a:t>St.Calixtus</a:t>
            </a:r>
            <a:r>
              <a:rPr lang="en-US" sz="1200" b="0" i="0" kern="1200" dirty="0" smtClean="0">
                <a:solidFill>
                  <a:schemeClr val="tx1"/>
                </a:solidFill>
                <a:effectLst/>
                <a:latin typeface="+mn-lt"/>
                <a:ea typeface="+mn-ea"/>
                <a:cs typeface="+mn-cs"/>
                <a:hlinkClick r:id="rId8"/>
              </a:rPr>
              <a:t> in St. George\'s Chapel</a:t>
            </a:r>
            <a:r>
              <a:rPr lang="en-US" sz="1200" b="0" i="0" kern="1200" dirty="0" smtClean="0">
                <a:solidFill>
                  <a:schemeClr val="tx1"/>
                </a:solidFill>
                <a:effectLst/>
                <a:latin typeface="+mn-lt"/>
                <a:ea typeface="+mn-ea"/>
                <a:cs typeface="+mn-cs"/>
              </a:rPr>
              <a:t>).</a:t>
            </a:r>
          </a:p>
          <a:p>
            <a:r>
              <a:rPr lang="en-US" dirty="0" smtClean="0"/>
              <a:t/>
            </a:r>
            <a:br>
              <a:rPr lang="en-US" dirty="0" smtClean="0"/>
            </a:b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33</a:t>
            </a:fld>
            <a:endParaRPr lang="pt-BR"/>
          </a:p>
        </p:txBody>
      </p:sp>
    </p:spTree>
    <p:extLst>
      <p:ext uri="{BB962C8B-B14F-4D97-AF65-F5344CB8AC3E}">
        <p14:creationId xmlns:p14="http://schemas.microsoft.com/office/powerpoint/2010/main" val="538751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en-US" dirty="0" smtClean="0"/>
              <a:t> Goblet with a sealed ruby spiral belonged to Adam Franz of Schwarzenberg. It comes from </a:t>
            </a:r>
            <a:r>
              <a:rPr lang="en-US" dirty="0" err="1" smtClean="0"/>
              <a:t>Janoušek</a:t>
            </a:r>
            <a:r>
              <a:rPr lang="en-US" dirty="0" smtClean="0"/>
              <a:t> smelt house near </a:t>
            </a:r>
            <a:r>
              <a:rPr lang="en-US" dirty="0" err="1" smtClean="0"/>
              <a:t>Vimperk</a:t>
            </a:r>
            <a:r>
              <a:rPr lang="en-US" dirty="0" smtClean="0"/>
              <a:t> which was operating on his manor and was one of the most progressive glass works of its time. The time classification results from a well-known event: in 1712 Adam Franz received the Order of the Golden Fleece.</a:t>
            </a:r>
          </a:p>
          <a:p>
            <a:r>
              <a:rPr lang="en-US" dirty="0" smtClean="0"/>
              <a:t>Goblet with a cut portrait of Johann Adolph of Schwarzenberg, Europe, end of the 19th century</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38</a:t>
            </a:fld>
            <a:endParaRPr lang="pt-BR"/>
          </a:p>
        </p:txBody>
      </p:sp>
    </p:spTree>
    <p:extLst>
      <p:ext uri="{BB962C8B-B14F-4D97-AF65-F5344CB8AC3E}">
        <p14:creationId xmlns:p14="http://schemas.microsoft.com/office/powerpoint/2010/main" val="2199545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70000" lnSpcReduction="20000"/>
          </a:bodyPr>
          <a:lstStyle/>
          <a:p>
            <a:r>
              <a:rPr lang="en-US" sz="1200" b="0" i="0" kern="1200" dirty="0" smtClean="0">
                <a:solidFill>
                  <a:schemeClr val="tx1"/>
                </a:solidFill>
                <a:effectLst/>
                <a:latin typeface="+mn-lt"/>
                <a:ea typeface="+mn-ea"/>
                <a:cs typeface="+mn-cs"/>
              </a:rPr>
              <a:t>Marionette Museum</a:t>
            </a:r>
          </a:p>
          <a:p>
            <a:r>
              <a:rPr lang="en-US" dirty="0" smtClean="0"/>
              <a:t/>
            </a:r>
            <a:br>
              <a:rPr lang="en-US" dirty="0" smtClean="0"/>
            </a:b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This historical building, formerly the church of St Jobst, contains an exhibition of old Czech marionettes and complete puppet theatres including stage designs and curtains from the latter half of the 19th century. The collection is complemented with modern gems of puppetry design from the National Marionette Theatre collections.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The museum also houses a gallery containing items for sale, where visitors can purchase an original marionette crafted by contemporary Czech artists - puppeteers and wood-carvers - the result of a blend of artistic mastery and fine craftsmanship.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Complete baroque puppet theater, including the Baroque machinery. Occasional marionette production of the group and a puppet opera Don Giovanni, Magic Flute, Baroque opera </a:t>
            </a:r>
            <a:r>
              <a:rPr lang="en-US" sz="1200" b="0" i="0" kern="1200" dirty="0" err="1" smtClean="0">
                <a:solidFill>
                  <a:schemeClr val="tx1"/>
                </a:solidFill>
                <a:effectLst/>
                <a:latin typeface="+mn-lt"/>
                <a:ea typeface="+mn-ea"/>
                <a:cs typeface="+mn-cs"/>
              </a:rPr>
              <a:t>Orfeo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ed</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Euridice</a:t>
            </a: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Special tours for groups outside the opening hours of the museum, can be ordered by phone: +420 606 259 491.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Sale of original historical marionettes.</a:t>
            </a:r>
          </a:p>
          <a:p>
            <a:r>
              <a:rPr lang="en-US" dirty="0" smtClean="0"/>
              <a:t/>
            </a:r>
            <a:br>
              <a:rPr lang="en-US" dirty="0" smtClean="0"/>
            </a:br>
            <a:r>
              <a:rPr lang="en-US" sz="1200" b="0" i="0" kern="1200" dirty="0" smtClean="0">
                <a:solidFill>
                  <a:schemeClr val="tx1"/>
                </a:solidFill>
                <a:effectLst/>
                <a:latin typeface="+mn-lt"/>
                <a:ea typeface="+mn-ea"/>
                <a:cs typeface="+mn-cs"/>
              </a:rPr>
              <a:t>Marionette Museum</a:t>
            </a:r>
          </a:p>
          <a:p>
            <a:r>
              <a:rPr lang="en-US" dirty="0" smtClean="0"/>
              <a:t/>
            </a:r>
            <a:br>
              <a:rPr lang="en-US" dirty="0" smtClean="0"/>
            </a:b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This historical building, formerly the church of St Jobst, contains an exhibition of old Czech marionettes and complete puppet theatres including stage designs and curtains from the latter half of the 19th century. The collection is complemented with modern gems of puppetry design from the National Marionette Theatre collections.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The museum also houses a gallery containing items for sale, where visitors can purchase an original marionette crafted by contemporary Czech artists - puppeteers and wood-carvers - the result of a blend of artistic mastery and fine craftsmanship.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Complete baroque puppet theater, including the Baroque machinery. Occasional marionette production of the group and a puppet opera Don Giovanni, Magic Flute, Baroque opera </a:t>
            </a:r>
            <a:r>
              <a:rPr lang="en-US" sz="1200" b="0" i="0" kern="1200" dirty="0" err="1" smtClean="0">
                <a:solidFill>
                  <a:schemeClr val="tx1"/>
                </a:solidFill>
                <a:effectLst/>
                <a:latin typeface="+mn-lt"/>
                <a:ea typeface="+mn-ea"/>
                <a:cs typeface="+mn-cs"/>
              </a:rPr>
              <a:t>Orfeo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ed</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Euridice</a:t>
            </a: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Special tours for groups outside the opening hours of the museum, can be ordered by phone: +420 606 259 491.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Sale of original historical marionettes.</a:t>
            </a:r>
          </a:p>
          <a:p>
            <a:r>
              <a:rPr lang="en-US" dirty="0" smtClean="0"/>
              <a:t/>
            </a:r>
            <a:br>
              <a:rPr lang="en-US" dirty="0" smtClean="0"/>
            </a:br>
            <a:r>
              <a:rPr lang="en-US" sz="1200" b="0" i="0" kern="1200" dirty="0" smtClean="0">
                <a:solidFill>
                  <a:schemeClr val="tx1"/>
                </a:solidFill>
                <a:effectLst/>
                <a:latin typeface="+mn-lt"/>
                <a:ea typeface="+mn-ea"/>
                <a:cs typeface="+mn-cs"/>
              </a:rPr>
              <a:t>Marionette Museum</a:t>
            </a:r>
          </a:p>
          <a:p>
            <a:r>
              <a:rPr lang="en-US" dirty="0" smtClean="0"/>
              <a:t/>
            </a:r>
            <a:br>
              <a:rPr lang="en-US" dirty="0" smtClean="0"/>
            </a:b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This historical building, formerly the church of St Jobst, contains an exhibition of old Czech marionettes and complete puppet theatres including stage designs and curtains from the latter half of the 19th century. The collection is complemented with modern gems of puppetry design from the National Marionette Theatre collections.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The museum also houses a gallery containing items for sale, where visitors can purchase an original marionette crafted by contemporary Czech artists - puppeteers and wood-carvers - the result of a blend of artistic mastery and fine craftsmanship.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Complete baroque puppet theater, including the Baroque machinery. Occasional marionette production of the group and a puppet opera Don Giovanni, Magic Flute, Baroque opera </a:t>
            </a:r>
            <a:r>
              <a:rPr lang="en-US" sz="1200" b="0" i="0" kern="1200" dirty="0" err="1" smtClean="0">
                <a:solidFill>
                  <a:schemeClr val="tx1"/>
                </a:solidFill>
                <a:effectLst/>
                <a:latin typeface="+mn-lt"/>
                <a:ea typeface="+mn-ea"/>
                <a:cs typeface="+mn-cs"/>
              </a:rPr>
              <a:t>Orfeo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ed</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Euridice</a:t>
            </a: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Special tours for groups outside the opening hours of the museum, can be ordered by phone: +420 606 259 491.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Sale of original historical marionettes.</a:t>
            </a:r>
          </a:p>
          <a:p>
            <a:r>
              <a:rPr lang="en-US" dirty="0" smtClean="0"/>
              <a:t/>
            </a:r>
            <a:br>
              <a:rPr lang="en-US" dirty="0" smtClean="0"/>
            </a:br>
            <a:r>
              <a:rPr lang="en-US" sz="1200" b="0" i="0" kern="1200" dirty="0" smtClean="0">
                <a:solidFill>
                  <a:schemeClr val="tx1"/>
                </a:solidFill>
                <a:effectLst/>
                <a:latin typeface="+mn-lt"/>
                <a:ea typeface="+mn-ea"/>
                <a:cs typeface="+mn-cs"/>
              </a:rPr>
              <a:t>Marionette Museum</a:t>
            </a:r>
          </a:p>
          <a:p>
            <a:r>
              <a:rPr lang="en-US" dirty="0" smtClean="0"/>
              <a:t/>
            </a:r>
            <a:br>
              <a:rPr lang="en-US" dirty="0" smtClean="0"/>
            </a:b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This historical building, formerly the church of St Jobst, contains an exhibition of old Czech marionettes and complete puppet theatres including stage designs and curtains from the latter half of the 19th century. The collection is complemented with modern gems of puppetry design from the National Marionette Theatre collections.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The museum also houses a gallery containing items for sale, where visitors can purchase an original marionette crafted by contemporary Czech artists - puppeteers and wood-carvers - the result of a blend of artistic mastery and fine craftsmanship.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Complete baroque puppet theater, including the Baroque machinery. Occasional marionette production of the group and a puppet opera Don Giovanni, Magic Flute, Baroque opera </a:t>
            </a:r>
            <a:r>
              <a:rPr lang="en-US" sz="1200" b="0" i="0" kern="1200" dirty="0" err="1" smtClean="0">
                <a:solidFill>
                  <a:schemeClr val="tx1"/>
                </a:solidFill>
                <a:effectLst/>
                <a:latin typeface="+mn-lt"/>
                <a:ea typeface="+mn-ea"/>
                <a:cs typeface="+mn-cs"/>
              </a:rPr>
              <a:t>Orfeo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ed</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Euridice</a:t>
            </a: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Special tours for groups outside the opening hours of the museum, can be ordered by phone: +420 606 259 491.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Sale of original historical marionettes.</a:t>
            </a:r>
          </a:p>
          <a:p>
            <a:r>
              <a:rPr lang="en-US" dirty="0" smtClean="0"/>
              <a:t/>
            </a:r>
            <a:br>
              <a:rPr lang="en-US" dirty="0" smtClean="0"/>
            </a:br>
            <a:r>
              <a:rPr lang="en-US" sz="1200" b="0" i="0" kern="1200" dirty="0" smtClean="0">
                <a:solidFill>
                  <a:schemeClr val="tx1"/>
                </a:solidFill>
                <a:effectLst/>
                <a:latin typeface="+mn-lt"/>
                <a:ea typeface="+mn-ea"/>
                <a:cs typeface="+mn-cs"/>
              </a:rPr>
              <a:t>This historical building, formerly the church of St Jobst, contains an exhibition of old Czech marionettes and complete puppet theatres including stage designs and curtains from the latter half of the 19th century. The collection is complemented with modern gems of puppetry design from the National Marionette Theatre collections. </a:t>
            </a:r>
            <a:r>
              <a:rPr lang="en-US" dirty="0" smtClean="0"/>
              <a:t/>
            </a:r>
            <a:br>
              <a:rPr lang="en-US" dirty="0" smtClean="0"/>
            </a:br>
            <a:r>
              <a:rPr lang="en-US" sz="1200" b="0" i="0" kern="1200" dirty="0" smtClean="0">
                <a:solidFill>
                  <a:schemeClr val="tx1"/>
                </a:solidFill>
                <a:effectLst/>
                <a:latin typeface="+mn-lt"/>
                <a:ea typeface="+mn-ea"/>
                <a:cs typeface="+mn-cs"/>
              </a:rPr>
              <a:t>The museum also houses a gallery containing items for sale, where visitors can purchase an original marionette crafted by contemporary Czech artists - puppeteers and wood-carvers - the result of a blend of artistic mastery and fine craftsmanship.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Complete baroque puppet theater, including the Baroque machinery. Occasional marionette production of the group and a puppet opera Don Giovanni, Magic Flute, Baroque opera </a:t>
            </a:r>
            <a:r>
              <a:rPr lang="en-US" sz="1200" b="0" i="0" kern="1200" dirty="0" err="1" smtClean="0">
                <a:solidFill>
                  <a:schemeClr val="tx1"/>
                </a:solidFill>
                <a:effectLst/>
                <a:latin typeface="+mn-lt"/>
                <a:ea typeface="+mn-ea"/>
                <a:cs typeface="+mn-cs"/>
              </a:rPr>
              <a:t>Orfeo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ed</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Euridice</a:t>
            </a:r>
            <a:r>
              <a:rPr lang="en-US" sz="1200" b="0" i="0" kern="1200" dirty="0" smtClean="0">
                <a:solidFill>
                  <a:schemeClr val="tx1"/>
                </a:solidFill>
                <a:effectLst/>
                <a:latin typeface="+mn-lt"/>
                <a:ea typeface="+mn-ea"/>
                <a:cs typeface="+mn-cs"/>
              </a:rPr>
              <a:t>.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Special tours for groups outside the opening hours of the museum, can be ordered by phone: +420 606 259 491.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Sale of original historical marionettes.</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45</a:t>
            </a:fld>
            <a:endParaRPr lang="pt-BR"/>
          </a:p>
        </p:txBody>
      </p:sp>
    </p:spTree>
    <p:extLst>
      <p:ext uri="{BB962C8B-B14F-4D97-AF65-F5344CB8AC3E}">
        <p14:creationId xmlns:p14="http://schemas.microsoft.com/office/powerpoint/2010/main" val="1436013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b="1" kern="1200" dirty="0" smtClean="0">
                <a:solidFill>
                  <a:schemeClr val="tx1"/>
                </a:solidFill>
                <a:effectLst/>
                <a:latin typeface="+mn-lt"/>
                <a:ea typeface="+mn-ea"/>
                <a:cs typeface="+mn-cs"/>
              </a:rPr>
              <a:t>The </a:t>
            </a:r>
            <a:r>
              <a:rPr lang="pt-BR" sz="1200" b="1" kern="1200" dirty="0" err="1" smtClean="0">
                <a:solidFill>
                  <a:schemeClr val="tx1"/>
                </a:solidFill>
                <a:effectLst/>
                <a:latin typeface="+mn-lt"/>
                <a:ea typeface="+mn-ea"/>
                <a:cs typeface="+mn-cs"/>
              </a:rPr>
              <a:t>task</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this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little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essay</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is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to</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reveal</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true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significance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this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important</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and</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essential</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symbolism</a:t>
            </a:r>
            <a:r>
              <a:rPr lang="pt-BR" sz="1200" b="1" kern="1200" dirty="0" smtClean="0">
                <a:solidFill>
                  <a:schemeClr val="tx1"/>
                </a:solidFill>
                <a:effectLst/>
                <a:latin typeface="+mn-lt"/>
                <a:ea typeface="+mn-ea"/>
                <a:cs typeface="+mn-cs"/>
              </a:rPr>
              <a:t>. The </a:t>
            </a:r>
            <a:r>
              <a:rPr lang="pt-BR" sz="1200" b="1" kern="1200" dirty="0" err="1" smtClean="0">
                <a:solidFill>
                  <a:schemeClr val="tx1"/>
                </a:solidFill>
                <a:effectLst/>
                <a:latin typeface="+mn-lt"/>
                <a:ea typeface="+mn-ea"/>
                <a:cs typeface="+mn-cs"/>
              </a:rPr>
              <a:t>five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petaled</a:t>
            </a:r>
            <a:r>
              <a:rPr lang="pt-BR" sz="1200" b="1" kern="1200" dirty="0" smtClean="0">
                <a:solidFill>
                  <a:schemeClr val="tx1"/>
                </a:solidFill>
                <a:effectLst/>
                <a:latin typeface="+mn-lt"/>
                <a:ea typeface="+mn-ea"/>
                <a:cs typeface="+mn-cs"/>
              </a:rPr>
              <a:t> rose </a:t>
            </a:r>
            <a:r>
              <a:rPr lang="pt-BR" sz="1200" b="1" kern="1200" dirty="0" err="1" smtClean="0">
                <a:solidFill>
                  <a:schemeClr val="tx1"/>
                </a:solidFill>
                <a:effectLst/>
                <a:latin typeface="+mn-lt"/>
                <a:ea typeface="+mn-ea"/>
                <a:cs typeface="+mn-cs"/>
              </a:rPr>
              <a:t>upon</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Banner </a:t>
            </a:r>
            <a:r>
              <a:rPr lang="pt-BR" sz="1200" b="1" kern="1200" dirty="0" err="1" smtClean="0">
                <a:solidFill>
                  <a:schemeClr val="tx1"/>
                </a:solidFill>
                <a:effectLst/>
                <a:latin typeface="+mn-lt"/>
                <a:ea typeface="+mn-ea"/>
                <a:cs typeface="+mn-cs"/>
              </a:rPr>
              <a:t>actually</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has</a:t>
            </a:r>
            <a:r>
              <a:rPr lang="pt-BR" sz="1200" b="1" kern="1200" dirty="0" smtClean="0">
                <a:solidFill>
                  <a:schemeClr val="tx1"/>
                </a:solidFill>
                <a:effectLst/>
                <a:latin typeface="+mn-lt"/>
                <a:ea typeface="+mn-ea"/>
                <a:cs typeface="+mn-cs"/>
              </a:rPr>
              <a:t> a </a:t>
            </a:r>
            <a:r>
              <a:rPr lang="pt-BR" sz="1200" b="1" kern="1200" dirty="0" err="1" smtClean="0">
                <a:solidFill>
                  <a:schemeClr val="tx1"/>
                </a:solidFill>
                <a:effectLst/>
                <a:latin typeface="+mn-lt"/>
                <a:ea typeface="+mn-ea"/>
                <a:cs typeface="+mn-cs"/>
              </a:rPr>
              <a:t>Rosicrucian</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significance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not</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Thelemic</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nor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any</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other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Now</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let</a:t>
            </a:r>
            <a:r>
              <a:rPr lang="pt-BR" sz="1200" b="1" kern="1200" dirty="0" smtClean="0">
                <a:solidFill>
                  <a:schemeClr val="tx1"/>
                </a:solidFill>
                <a:effectLst/>
                <a:latin typeface="+mn-lt"/>
                <a:ea typeface="+mn-ea"/>
                <a:cs typeface="+mn-cs"/>
              </a:rPr>
              <a:t> me </a:t>
            </a:r>
            <a:r>
              <a:rPr lang="pt-BR" sz="1200" b="1" kern="1200" dirty="0" err="1" smtClean="0">
                <a:solidFill>
                  <a:schemeClr val="tx1"/>
                </a:solidFill>
                <a:effectLst/>
                <a:latin typeface="+mn-lt"/>
                <a:ea typeface="+mn-ea"/>
                <a:cs typeface="+mn-cs"/>
              </a:rPr>
              <a:t>explain</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why</a:t>
            </a:r>
            <a:r>
              <a:rPr lang="pt-BR" sz="1200" b="1" kern="1200" dirty="0" smtClean="0">
                <a:solidFill>
                  <a:schemeClr val="tx1"/>
                </a:solidFill>
                <a:effectLst/>
                <a:latin typeface="+mn-lt"/>
                <a:ea typeface="+mn-ea"/>
                <a:cs typeface="+mn-cs"/>
              </a:rPr>
              <a:t>. The rose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five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petals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is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actually</a:t>
            </a:r>
            <a:r>
              <a:rPr lang="pt-BR" sz="1200" b="1" kern="1200" dirty="0" smtClean="0">
                <a:solidFill>
                  <a:schemeClr val="tx1"/>
                </a:solidFill>
                <a:effectLst/>
                <a:latin typeface="+mn-lt"/>
                <a:ea typeface="+mn-ea"/>
                <a:cs typeface="+mn-cs"/>
              </a:rPr>
              <a:t> a </a:t>
            </a:r>
            <a:r>
              <a:rPr lang="pt-BR" sz="1200" b="1" kern="1200" dirty="0" err="1" smtClean="0">
                <a:solidFill>
                  <a:schemeClr val="tx1"/>
                </a:solidFill>
                <a:effectLst/>
                <a:latin typeface="+mn-lt"/>
                <a:ea typeface="+mn-ea"/>
                <a:cs typeface="+mn-cs"/>
              </a:rPr>
              <a:t>wild</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flower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because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wild</a:t>
            </a:r>
            <a:r>
              <a:rPr lang="pt-BR" sz="1200" b="1" kern="1200" dirty="0" smtClean="0">
                <a:solidFill>
                  <a:schemeClr val="tx1"/>
                </a:solidFill>
                <a:effectLst/>
                <a:latin typeface="+mn-lt"/>
                <a:ea typeface="+mn-ea"/>
                <a:cs typeface="+mn-cs"/>
              </a:rPr>
              <a:t> roses </a:t>
            </a:r>
            <a:r>
              <a:rPr lang="pt-BR" sz="1200" b="1" kern="1200" dirty="0" err="1" smtClean="0">
                <a:solidFill>
                  <a:schemeClr val="tx1"/>
                </a:solidFill>
                <a:effectLst/>
                <a:latin typeface="+mn-lt"/>
                <a:ea typeface="+mn-ea"/>
                <a:cs typeface="+mn-cs"/>
              </a:rPr>
              <a:t>has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five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petals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Furthermore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all</a:t>
            </a:r>
            <a:r>
              <a:rPr lang="pt-BR" sz="1200" b="1" kern="1200" dirty="0" smtClean="0">
                <a:solidFill>
                  <a:schemeClr val="tx1"/>
                </a:solidFill>
                <a:effectLst/>
                <a:latin typeface="+mn-lt"/>
                <a:ea typeface="+mn-ea"/>
                <a:cs typeface="+mn-cs"/>
              </a:rPr>
              <a:t> roses </a:t>
            </a:r>
            <a:r>
              <a:rPr lang="pt-BR" sz="1200" b="1" kern="1200" dirty="0" err="1" smtClean="0">
                <a:solidFill>
                  <a:schemeClr val="tx1"/>
                </a:solidFill>
                <a:effectLst/>
                <a:latin typeface="+mn-lt"/>
                <a:ea typeface="+mn-ea"/>
                <a:cs typeface="+mn-cs"/>
              </a:rPr>
              <a:t>have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their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petals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grouped</a:t>
            </a:r>
            <a:r>
              <a:rPr lang="pt-BR" sz="1200" b="1" kern="1200" dirty="0" smtClean="0">
                <a:solidFill>
                  <a:schemeClr val="tx1"/>
                </a:solidFill>
                <a:effectLst/>
                <a:latin typeface="+mn-lt"/>
                <a:ea typeface="+mn-ea"/>
                <a:cs typeface="+mn-cs"/>
              </a:rPr>
              <a:t> in </a:t>
            </a:r>
            <a:r>
              <a:rPr lang="pt-BR" sz="1200" b="1" kern="1200" dirty="0" err="1" smtClean="0">
                <a:solidFill>
                  <a:schemeClr val="tx1"/>
                </a:solidFill>
                <a:effectLst/>
                <a:latin typeface="+mn-lt"/>
                <a:ea typeface="+mn-ea"/>
                <a:cs typeface="+mn-cs"/>
              </a:rPr>
              <a:t>multiples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five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Thus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geometrical</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pattern</a:t>
            </a:r>
            <a:r>
              <a:rPr lang="pt-BR" sz="1200" b="1" kern="1200" dirty="0" smtClean="0">
                <a:solidFill>
                  <a:schemeClr val="tx1"/>
                </a:solidFill>
                <a:effectLst/>
                <a:latin typeface="+mn-lt"/>
                <a:ea typeface="+mn-ea"/>
                <a:cs typeface="+mn-cs"/>
              </a:rPr>
              <a:t> for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rose, </a:t>
            </a:r>
            <a:r>
              <a:rPr lang="pt-BR" sz="1200" b="1" kern="1200" dirty="0" err="1" smtClean="0">
                <a:solidFill>
                  <a:schemeClr val="tx1"/>
                </a:solidFill>
                <a:effectLst/>
                <a:latin typeface="+mn-lt"/>
                <a:ea typeface="+mn-ea"/>
                <a:cs typeface="+mn-cs"/>
              </a:rPr>
              <a:t>because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number</a:t>
            </a:r>
            <a:r>
              <a:rPr lang="pt-BR" sz="1200" b="1" kern="1200" dirty="0" smtClean="0">
                <a:solidFill>
                  <a:schemeClr val="tx1"/>
                </a:solidFill>
                <a:effectLst/>
                <a:latin typeface="+mn-lt"/>
                <a:ea typeface="+mn-ea"/>
                <a:cs typeface="+mn-cs"/>
              </a:rPr>
              <a:t> 5, </a:t>
            </a:r>
            <a:r>
              <a:rPr lang="pt-BR" sz="1200" b="1" kern="1200" dirty="0" err="1" smtClean="0">
                <a:solidFill>
                  <a:schemeClr val="tx1"/>
                </a:solidFill>
                <a:effectLst/>
                <a:latin typeface="+mn-lt"/>
                <a:ea typeface="+mn-ea"/>
                <a:cs typeface="+mn-cs"/>
              </a:rPr>
              <a:t>is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Pentagram</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Pentangle</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Hence</a:t>
            </a:r>
            <a:r>
              <a:rPr lang="pt-BR" sz="1200" b="1" kern="1200" dirty="0" smtClean="0">
                <a:solidFill>
                  <a:schemeClr val="tx1"/>
                </a:solidFill>
                <a:effectLst/>
                <a:latin typeface="+mn-lt"/>
                <a:ea typeface="+mn-ea"/>
                <a:cs typeface="+mn-cs"/>
              </a:rPr>
              <a:t>, it </a:t>
            </a:r>
            <a:r>
              <a:rPr lang="pt-BR" sz="1200" b="1" kern="1200" dirty="0" err="1" smtClean="0">
                <a:solidFill>
                  <a:schemeClr val="tx1"/>
                </a:solidFill>
                <a:effectLst/>
                <a:latin typeface="+mn-lt"/>
                <a:ea typeface="+mn-ea"/>
                <a:cs typeface="+mn-cs"/>
              </a:rPr>
              <a:t>is</a:t>
            </a:r>
            <a:r>
              <a:rPr lang="pt-BR" sz="1200" b="1" kern="1200" dirty="0" smtClean="0">
                <a:solidFill>
                  <a:schemeClr val="tx1"/>
                </a:solidFill>
                <a:effectLst/>
                <a:latin typeface="+mn-lt"/>
                <a:ea typeface="+mn-ea"/>
                <a:cs typeface="+mn-cs"/>
              </a:rPr>
              <a:t> a </a:t>
            </a:r>
            <a:r>
              <a:rPr lang="pt-BR" sz="1200" b="1" kern="1200" dirty="0" err="1" smtClean="0">
                <a:solidFill>
                  <a:schemeClr val="tx1"/>
                </a:solidFill>
                <a:effectLst/>
                <a:latin typeface="+mn-lt"/>
                <a:ea typeface="+mn-ea"/>
                <a:cs typeface="+mn-cs"/>
              </a:rPr>
              <a:t>symbol</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of</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the</a:t>
            </a:r>
            <a:r>
              <a:rPr lang="pt-BR" sz="1200" b="1" kern="1200" dirty="0" smtClean="0">
                <a:solidFill>
                  <a:schemeClr val="tx1"/>
                </a:solidFill>
                <a:effectLst/>
                <a:latin typeface="+mn-lt"/>
                <a:ea typeface="+mn-ea"/>
                <a:cs typeface="+mn-cs"/>
              </a:rPr>
              <a:t> Four </a:t>
            </a:r>
            <a:r>
              <a:rPr lang="pt-BR" sz="1200" b="1" kern="1200" dirty="0" err="1" smtClean="0">
                <a:solidFill>
                  <a:schemeClr val="tx1"/>
                </a:solidFill>
                <a:effectLst/>
                <a:latin typeface="+mn-lt"/>
                <a:ea typeface="+mn-ea"/>
                <a:cs typeface="+mn-cs"/>
              </a:rPr>
              <a:t>Elements</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and</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Spirit</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or</a:t>
            </a:r>
            <a:r>
              <a:rPr lang="pt-BR" sz="1200" b="1" kern="1200" dirty="0" smtClean="0">
                <a:solidFill>
                  <a:schemeClr val="tx1"/>
                </a:solidFill>
                <a:effectLst/>
                <a:latin typeface="+mn-lt"/>
                <a:ea typeface="+mn-ea"/>
                <a:cs typeface="+mn-cs"/>
              </a:rPr>
              <a:t> </a:t>
            </a:r>
            <a:r>
              <a:rPr lang="pt-BR" sz="1200" b="1" kern="1200" dirty="0" err="1" smtClean="0">
                <a:solidFill>
                  <a:schemeClr val="tx1"/>
                </a:solidFill>
                <a:effectLst/>
                <a:latin typeface="+mn-lt"/>
                <a:ea typeface="+mn-ea"/>
                <a:cs typeface="+mn-cs"/>
              </a:rPr>
              <a:t>Quintessence</a:t>
            </a:r>
            <a:r>
              <a:rPr lang="pt-BR" sz="1200" b="1" kern="1200" dirty="0" smtClean="0">
                <a:solidFill>
                  <a:schemeClr val="tx1"/>
                </a:solidFill>
                <a:effectLst/>
                <a:latin typeface="+mn-lt"/>
                <a:ea typeface="+mn-ea"/>
                <a:cs typeface="+mn-cs"/>
              </a:rPr>
              <a:t>.</a:t>
            </a:r>
          </a:p>
          <a:p>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52</a:t>
            </a:fld>
            <a:endParaRPr lang="pt-BR"/>
          </a:p>
        </p:txBody>
      </p:sp>
    </p:spTree>
    <p:extLst>
      <p:ext uri="{BB962C8B-B14F-4D97-AF65-F5344CB8AC3E}">
        <p14:creationId xmlns:p14="http://schemas.microsoft.com/office/powerpoint/2010/main" val="3410645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en-US" dirty="0" smtClean="0"/>
              <a:t>The garden house on the terraced hillside was built in the 2nd half of the 17th century. In 1911 the painter </a:t>
            </a:r>
            <a:r>
              <a:rPr lang="en-US" dirty="0" err="1" smtClean="0"/>
              <a:t>Egon</a:t>
            </a:r>
            <a:r>
              <a:rPr lang="en-US" dirty="0" smtClean="0"/>
              <a:t> Schiele (1890-1918) lived and worked here</a:t>
            </a:r>
            <a:endParaRPr lang="pt-BR" dirty="0"/>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54</a:t>
            </a:fld>
            <a:endParaRPr lang="pt-BR"/>
          </a:p>
        </p:txBody>
      </p:sp>
    </p:spTree>
    <p:extLst>
      <p:ext uri="{BB962C8B-B14F-4D97-AF65-F5344CB8AC3E}">
        <p14:creationId xmlns:p14="http://schemas.microsoft.com/office/powerpoint/2010/main" val="50347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err="1" smtClean="0">
                <a:solidFill>
                  <a:schemeClr val="tx1"/>
                </a:solidFill>
                <a:effectLst/>
                <a:latin typeface="+mn-lt"/>
                <a:ea typeface="+mn-ea"/>
                <a:cs typeface="+mn-cs"/>
              </a:rPr>
              <a:t>What</a:t>
            </a:r>
            <a:r>
              <a:rPr lang="pt-BR" sz="1200" kern="1200" dirty="0" smtClean="0">
                <a:solidFill>
                  <a:schemeClr val="tx1"/>
                </a:solidFill>
                <a:effectLst/>
                <a:latin typeface="+mn-lt"/>
                <a:ea typeface="+mn-ea"/>
                <a:cs typeface="+mn-cs"/>
              </a:rPr>
              <a:t> Prague </a:t>
            </a:r>
            <a:r>
              <a:rPr lang="pt-BR" sz="1200" kern="1200" dirty="0" err="1" smtClean="0">
                <a:solidFill>
                  <a:schemeClr val="tx1"/>
                </a:solidFill>
                <a:effectLst/>
                <a:latin typeface="+mn-lt"/>
                <a:ea typeface="+mn-ea"/>
                <a:cs typeface="+mn-cs"/>
              </a:rPr>
              <a:t>is</a:t>
            </a:r>
            <a:r>
              <a:rPr lang="pt-BR" sz="1200" kern="1200" dirty="0" smtClean="0">
                <a:solidFill>
                  <a:schemeClr val="tx1"/>
                </a:solidFill>
                <a:effectLst/>
                <a:latin typeface="+mn-lt"/>
                <a:ea typeface="+mn-ea"/>
                <a:cs typeface="+mn-cs"/>
              </a:rPr>
              <a:t> for Franz Kafka, </a:t>
            </a:r>
            <a:r>
              <a:rPr lang="pt-BR" sz="1200" kern="1200" dirty="0" err="1" smtClean="0">
                <a:solidFill>
                  <a:schemeClr val="tx1"/>
                </a:solidFill>
                <a:effectLst/>
                <a:latin typeface="+mn-lt"/>
                <a:ea typeface="+mn-ea"/>
                <a:cs typeface="+mn-cs"/>
              </a:rPr>
              <a:t>Český</a:t>
            </a:r>
            <a:r>
              <a:rPr lang="pt-BR" sz="1200" kern="1200" dirty="0" smtClean="0">
                <a:solidFill>
                  <a:schemeClr val="tx1"/>
                </a:solidFill>
                <a:effectLst/>
                <a:latin typeface="+mn-lt"/>
                <a:ea typeface="+mn-ea"/>
                <a:cs typeface="+mn-cs"/>
              </a:rPr>
              <a:t> </a:t>
            </a:r>
            <a:r>
              <a:rPr lang="pt-BR" sz="1200" kern="1200" dirty="0" err="1" smtClean="0">
                <a:solidFill>
                  <a:schemeClr val="tx1"/>
                </a:solidFill>
                <a:effectLst/>
                <a:latin typeface="+mn-lt"/>
                <a:ea typeface="+mn-ea"/>
                <a:cs typeface="+mn-cs"/>
              </a:rPr>
              <a:t>Krumlov</a:t>
            </a:r>
            <a:r>
              <a:rPr lang="pt-BR" sz="1200" kern="1200" dirty="0" smtClean="0">
                <a:solidFill>
                  <a:schemeClr val="tx1"/>
                </a:solidFill>
                <a:effectLst/>
                <a:latin typeface="+mn-lt"/>
                <a:ea typeface="+mn-ea"/>
                <a:cs typeface="+mn-cs"/>
              </a:rPr>
              <a:t> </a:t>
            </a:r>
            <a:r>
              <a:rPr lang="pt-BR" sz="1200" kern="1200" dirty="0" err="1" smtClean="0">
                <a:solidFill>
                  <a:schemeClr val="tx1"/>
                </a:solidFill>
                <a:effectLst/>
                <a:latin typeface="+mn-lt"/>
                <a:ea typeface="+mn-ea"/>
                <a:cs typeface="+mn-cs"/>
              </a:rPr>
              <a:t>is</a:t>
            </a:r>
            <a:r>
              <a:rPr lang="pt-BR" sz="1200" kern="1200" dirty="0" smtClean="0">
                <a:solidFill>
                  <a:schemeClr val="tx1"/>
                </a:solidFill>
                <a:effectLst/>
                <a:latin typeface="+mn-lt"/>
                <a:ea typeface="+mn-ea"/>
                <a:cs typeface="+mn-cs"/>
              </a:rPr>
              <a:t> for </a:t>
            </a:r>
            <a:r>
              <a:rPr lang="pt-BR" sz="1200" kern="1200" dirty="0" err="1" smtClean="0">
                <a:solidFill>
                  <a:schemeClr val="tx1"/>
                </a:solidFill>
                <a:effectLst/>
                <a:latin typeface="+mn-lt"/>
                <a:ea typeface="+mn-ea"/>
                <a:cs typeface="+mn-cs"/>
              </a:rPr>
              <a:t>Egon</a:t>
            </a:r>
            <a:r>
              <a:rPr lang="pt-BR" sz="1200" kern="1200" dirty="0" smtClean="0">
                <a:solidFill>
                  <a:schemeClr val="tx1"/>
                </a:solidFill>
                <a:effectLst/>
                <a:latin typeface="+mn-lt"/>
                <a:ea typeface="+mn-ea"/>
                <a:cs typeface="+mn-cs"/>
              </a:rPr>
              <a:t> </a:t>
            </a:r>
            <a:r>
              <a:rPr lang="pt-BR" sz="1200" kern="1200" dirty="0" err="1" smtClean="0">
                <a:solidFill>
                  <a:schemeClr val="tx1"/>
                </a:solidFill>
                <a:effectLst/>
                <a:latin typeface="+mn-lt"/>
                <a:ea typeface="+mn-ea"/>
                <a:cs typeface="+mn-cs"/>
              </a:rPr>
              <a:t>Schiele</a:t>
            </a:r>
            <a:endParaRPr lang="pt-BR" sz="1200" kern="1200" dirty="0">
              <a:solidFill>
                <a:schemeClr val="tx1"/>
              </a:solidFill>
              <a:effectLst/>
              <a:latin typeface="+mn-lt"/>
              <a:ea typeface="+mn-ea"/>
              <a:cs typeface="+mn-cs"/>
            </a:endParaRPr>
          </a:p>
        </p:txBody>
      </p:sp>
      <p:sp>
        <p:nvSpPr>
          <p:cNvPr id="4" name="Espaço Reservado para Número de Slide 3"/>
          <p:cNvSpPr>
            <a:spLocks noGrp="1"/>
          </p:cNvSpPr>
          <p:nvPr>
            <p:ph type="sldNum" sz="quarter" idx="10"/>
          </p:nvPr>
        </p:nvSpPr>
        <p:spPr/>
        <p:txBody>
          <a:bodyPr/>
          <a:lstStyle/>
          <a:p>
            <a:fld id="{DE9246C7-687D-42AA-982E-42B084E6E9E6}" type="slidenum">
              <a:rPr lang="pt-BR" smtClean="0"/>
              <a:pPr/>
              <a:t>56</a:t>
            </a:fld>
            <a:endParaRPr lang="pt-BR"/>
          </a:p>
        </p:txBody>
      </p:sp>
    </p:spTree>
    <p:extLst>
      <p:ext uri="{BB962C8B-B14F-4D97-AF65-F5344CB8AC3E}">
        <p14:creationId xmlns:p14="http://schemas.microsoft.com/office/powerpoint/2010/main" val="1391489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2000">
              <a:srgbClr val="CDAE5F"/>
            </a:gs>
            <a:gs pos="28000">
              <a:srgbClr val="BD922A"/>
            </a:gs>
            <a:gs pos="47000">
              <a:srgbClr val="BD922A"/>
            </a:gs>
            <a:gs pos="72000">
              <a:srgbClr val="CEA64E"/>
            </a:gs>
            <a:gs pos="84000">
              <a:srgbClr val="BD922A"/>
            </a:gs>
            <a:gs pos="1000">
              <a:srgbClr val="CAA956"/>
            </a:gs>
            <a:gs pos="100000">
              <a:srgbClr val="A28949"/>
            </a:gs>
            <a:gs pos="100000">
              <a:srgbClr val="CEAB5E"/>
            </a:gs>
            <a:gs pos="61000">
              <a:srgbClr val="CEAB5E"/>
            </a:gs>
          </a:gsLst>
          <a:lin ang="2700000" scaled="0"/>
          <a:tileRect/>
        </a:gradFill>
        <a:effectLst/>
      </p:bgPr>
    </p:bg>
    <p:spTree>
      <p:nvGrpSpPr>
        <p:cNvPr id="1" name=""/>
        <p:cNvGrpSpPr/>
        <p:nvPr/>
      </p:nvGrpSpPr>
      <p:grpSpPr>
        <a:xfrm>
          <a:off x="0" y="0"/>
          <a:ext cx="0" cy="0"/>
          <a:chOff x="0" y="0"/>
          <a:chExt cx="0" cy="0"/>
        </a:xfrm>
      </p:grpSpPr>
      <p:sp>
        <p:nvSpPr>
          <p:cNvPr id="3" name="Retângulo 2"/>
          <p:cNvSpPr>
            <a:spLocks noChangeAspect="1"/>
          </p:cNvSpPr>
          <p:nvPr userDrawn="1"/>
        </p:nvSpPr>
        <p:spPr>
          <a:xfrm>
            <a:off x="67399" y="60408"/>
            <a:ext cx="9038668" cy="6732000"/>
          </a:xfrm>
          <a:prstGeom prst="rect">
            <a:avLst/>
          </a:prstGeom>
          <a:noFill/>
          <a:ln w="0" cap="sq" cmpd="dbl">
            <a:gradFill flip="none" rotWithShape="1">
              <a:gsLst>
                <a:gs pos="0">
                  <a:srgbClr val="FAEBB4"/>
                </a:gs>
                <a:gs pos="13000">
                  <a:srgbClr val="BD922A"/>
                </a:gs>
                <a:gs pos="21001">
                  <a:srgbClr val="BD922A"/>
                </a:gs>
                <a:gs pos="35000">
                  <a:srgbClr val="FCF1AE"/>
                </a:gs>
                <a:gs pos="58000">
                  <a:srgbClr val="60421E"/>
                </a:gs>
                <a:gs pos="72000">
                  <a:srgbClr val="835E17"/>
                </a:gs>
                <a:gs pos="82001">
                  <a:srgbClr val="B2843A"/>
                </a:gs>
                <a:gs pos="100000">
                  <a:srgbClr val="FAF1BE"/>
                </a:gs>
              </a:gsLst>
              <a:lin ang="2700000" scaled="0"/>
              <a:tileRect/>
            </a:gradFill>
            <a:miter lim="800000"/>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4"/>
          <p:cNvSpPr>
            <a:spLocks noChangeAspect="1"/>
          </p:cNvSpPr>
          <p:nvPr userDrawn="1"/>
        </p:nvSpPr>
        <p:spPr>
          <a:xfrm>
            <a:off x="172007" y="189742"/>
            <a:ext cx="8784000" cy="6502674"/>
          </a:xfrm>
          <a:prstGeom prst="rect">
            <a:avLst/>
          </a:prstGeom>
          <a:solidFill>
            <a:srgbClr val="E3B67F">
              <a:alpha val="52000"/>
            </a:srgbClr>
          </a:solidFill>
          <a:ln w="50800" cmpd="dbl">
            <a:gradFill>
              <a:gsLst>
                <a:gs pos="0">
                  <a:srgbClr val="F9EFB1"/>
                </a:gs>
                <a:gs pos="13000">
                  <a:srgbClr val="BD922A"/>
                </a:gs>
                <a:gs pos="31000">
                  <a:srgbClr val="F9EFB1"/>
                </a:gs>
                <a:gs pos="92000">
                  <a:srgbClr val="FCEBAE"/>
                </a:gs>
                <a:gs pos="47000">
                  <a:srgbClr val="60421E"/>
                </a:gs>
                <a:gs pos="66000">
                  <a:srgbClr val="F9EFB1"/>
                </a:gs>
                <a:gs pos="82001">
                  <a:srgbClr val="60421E"/>
                </a:gs>
                <a:gs pos="100000">
                  <a:srgbClr val="CE9A4E"/>
                </a:gs>
              </a:gsLst>
              <a:lin ang="2400000" scaled="0"/>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CaixaDeTexto 3"/>
          <p:cNvSpPr txBox="1"/>
          <p:nvPr userDrawn="1"/>
        </p:nvSpPr>
        <p:spPr>
          <a:xfrm rot="20252000">
            <a:off x="114968" y="6081303"/>
            <a:ext cx="1518030" cy="369332"/>
          </a:xfrm>
          <a:prstGeom prst="rect">
            <a:avLst/>
          </a:prstGeom>
          <a:noFill/>
        </p:spPr>
        <p:txBody>
          <a:bodyPr wrap="square">
            <a:spAutoFit/>
            <a:scene3d>
              <a:camera prst="orthographicFront"/>
              <a:lightRig rig="threePt" dir="t"/>
            </a:scene3d>
            <a:sp3d extrusionH="57150">
              <a:bevelT w="38100" h="38100"/>
              <a:contourClr>
                <a:schemeClr val="bg1"/>
              </a:contourClr>
            </a:sp3d>
          </a:bodyPr>
          <a:lstStyle/>
          <a:p>
            <a:pPr>
              <a:defRPr/>
            </a:pPr>
            <a:r>
              <a:rPr lang="pt-BR" sz="1800" b="1" i="1" dirty="0">
                <a:ln w="0">
                  <a:noFill/>
                </a:ln>
                <a:solidFill>
                  <a:srgbClr val="F9EFB1">
                    <a:alpha val="34000"/>
                  </a:srgbClr>
                </a:solidFill>
                <a:effectLst>
                  <a:outerShdw blurRad="647700" dist="38100" sx="1000" sy="1000" algn="tl">
                    <a:srgbClr val="CBD0BF">
                      <a:alpha val="74000"/>
                    </a:srgbClr>
                  </a:outerShdw>
                </a:effectLst>
                <a:latin typeface="+mj-lt"/>
              </a:rPr>
              <a:t>Delza</a:t>
            </a:r>
          </a:p>
        </p:txBody>
      </p:sp>
      <p:sp>
        <p:nvSpPr>
          <p:cNvPr id="6" name="Retângulo 5"/>
          <p:cNvSpPr>
            <a:spLocks/>
          </p:cNvSpPr>
          <p:nvPr userDrawn="1"/>
        </p:nvSpPr>
        <p:spPr>
          <a:xfrm>
            <a:off x="64007" y="77113"/>
            <a:ext cx="9000000" cy="6710400"/>
          </a:xfrm>
          <a:prstGeom prst="rect">
            <a:avLst/>
          </a:prstGeom>
          <a:noFill/>
          <a:ln w="76200" cmpd="tri">
            <a:gradFill>
              <a:gsLst>
                <a:gs pos="0">
                  <a:srgbClr val="F9EFB1"/>
                </a:gs>
                <a:gs pos="13000">
                  <a:srgbClr val="60421E"/>
                </a:gs>
                <a:gs pos="31000">
                  <a:srgbClr val="F9EFB1"/>
                </a:gs>
                <a:gs pos="92000">
                  <a:srgbClr val="FCEBAE"/>
                </a:gs>
                <a:gs pos="47000">
                  <a:srgbClr val="BD922A"/>
                </a:gs>
                <a:gs pos="66000">
                  <a:srgbClr val="F9EFB1"/>
                </a:gs>
                <a:gs pos="82001">
                  <a:srgbClr val="60421E"/>
                </a:gs>
                <a:gs pos="100000">
                  <a:srgbClr val="CE9A4E"/>
                </a:gs>
              </a:gsLst>
              <a:lin ang="2400000" scaled="0"/>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 bg1="lt1" tx1="dk1" bg2="lt2" tx2="dk2" accent1="accent1" accent2="accent2" accent3="accent3" accent4="accent4" accent5="accent5" accent6="accent6" hlink="hlink" folHlink="folHlink"/>
  <p:sldLayoutIdLst>
    <p:sldLayoutId id="2147483680" r:id="rId1"/>
    <p:sldLayoutId id="2147483679" r:id="rId2"/>
  </p:sldLayoutIdLst>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p:cNvPicPr>
          <p:nvPr/>
        </p:nvPicPr>
        <p:blipFill>
          <a:blip r:embed="rId3">
            <a:extLst>
              <a:ext uri="{28A0092B-C50C-407E-A947-70E740481C1C}">
                <a14:useLocalDpi xmlns:a14="http://schemas.microsoft.com/office/drawing/2010/main" val="0"/>
              </a:ext>
            </a:extLst>
          </a:blip>
          <a:stretch>
            <a:fillRect/>
          </a:stretch>
        </p:blipFill>
        <p:spPr>
          <a:xfrm>
            <a:off x="191885" y="257015"/>
            <a:ext cx="8748000" cy="6444000"/>
          </a:xfrm>
          <a:prstGeom prst="rect">
            <a:avLst/>
          </a:prstGeom>
        </p:spPr>
      </p:pic>
      <p:sp>
        <p:nvSpPr>
          <p:cNvPr id="4" name="Retângulo 3"/>
          <p:cNvSpPr>
            <a:spLocks/>
          </p:cNvSpPr>
          <p:nvPr/>
        </p:nvSpPr>
        <p:spPr>
          <a:xfrm>
            <a:off x="202229" y="238962"/>
            <a:ext cx="8784000" cy="6444000"/>
          </a:xfrm>
          <a:prstGeom prst="rect">
            <a:avLst/>
          </a:prstGeom>
          <a:solidFill>
            <a:srgbClr val="95731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CaixaDeTexto 1"/>
          <p:cNvSpPr txBox="1"/>
          <p:nvPr/>
        </p:nvSpPr>
        <p:spPr>
          <a:xfrm>
            <a:off x="298925" y="278060"/>
            <a:ext cx="8640960" cy="6463308"/>
          </a:xfrm>
          <a:prstGeom prst="rect">
            <a:avLst/>
          </a:prstGeom>
          <a:noFill/>
        </p:spPr>
        <p:txBody>
          <a:bodyPr wrap="square" rtlCol="0">
            <a:spAutoFit/>
          </a:bodyPr>
          <a:lstStyle/>
          <a:p>
            <a:pPr algn="ctr"/>
            <a:r>
              <a:rPr lang="pt-BR" b="1" i="1" dirty="0" smtClean="0">
                <a:ln>
                  <a:solidFill>
                    <a:srgbClr val="E9C04D"/>
                  </a:solidFill>
                </a:ln>
                <a:solidFill>
                  <a:srgbClr val="FAF6B3"/>
                </a:solidFill>
                <a:latin typeface="+mj-lt"/>
              </a:rPr>
              <a:t>Há </a:t>
            </a:r>
            <a:r>
              <a:rPr lang="pt-BR" b="1" i="1" dirty="0">
                <a:ln>
                  <a:solidFill>
                    <a:srgbClr val="E9C04D"/>
                  </a:solidFill>
                </a:ln>
                <a:solidFill>
                  <a:srgbClr val="FAF6B3"/>
                </a:solidFill>
                <a:latin typeface="+mj-lt"/>
              </a:rPr>
              <a:t>pouco tempo, um amigo </a:t>
            </a:r>
            <a:r>
              <a:rPr lang="pt-BR" b="1" i="1" dirty="0" smtClean="0">
                <a:ln>
                  <a:solidFill>
                    <a:srgbClr val="E9C04D"/>
                  </a:solidFill>
                </a:ln>
                <a:solidFill>
                  <a:srgbClr val="FAF6B3"/>
                </a:solidFill>
                <a:latin typeface="+mj-lt"/>
              </a:rPr>
              <a:t>enviou-me </a:t>
            </a:r>
            <a:r>
              <a:rPr lang="pt-BR" b="1" i="1" dirty="0">
                <a:ln>
                  <a:solidFill>
                    <a:srgbClr val="E9C04D"/>
                  </a:solidFill>
                </a:ln>
                <a:solidFill>
                  <a:srgbClr val="FAF6B3"/>
                </a:solidFill>
                <a:latin typeface="+mj-lt"/>
              </a:rPr>
              <a:t>o conteúdo de uma publicação de setembro de 1978 </a:t>
            </a:r>
            <a:r>
              <a:rPr lang="pt-BR" b="1" i="1" dirty="0" smtClean="0">
                <a:ln>
                  <a:solidFill>
                    <a:srgbClr val="E9C04D"/>
                  </a:solidFill>
                </a:ln>
                <a:solidFill>
                  <a:srgbClr val="FAF6B3"/>
                </a:solidFill>
                <a:latin typeface="+mj-lt"/>
              </a:rPr>
              <a:t>na </a:t>
            </a:r>
            <a:r>
              <a:rPr lang="pt-BR" b="1" i="1" dirty="0">
                <a:ln>
                  <a:solidFill>
                    <a:srgbClr val="E9C04D"/>
                  </a:solidFill>
                </a:ln>
                <a:solidFill>
                  <a:srgbClr val="FAF6B3"/>
                </a:solidFill>
                <a:latin typeface="+mj-lt"/>
              </a:rPr>
              <a:t>Seleções do </a:t>
            </a:r>
            <a:r>
              <a:rPr lang="pt-BR" b="1" i="1" dirty="0" err="1">
                <a:ln>
                  <a:solidFill>
                    <a:srgbClr val="E9C04D"/>
                  </a:solidFill>
                </a:ln>
                <a:solidFill>
                  <a:srgbClr val="FAF6B3"/>
                </a:solidFill>
                <a:latin typeface="+mj-lt"/>
              </a:rPr>
              <a:t>Reader’s</a:t>
            </a:r>
            <a:r>
              <a:rPr lang="pt-BR" b="1" i="1" dirty="0">
                <a:ln>
                  <a:solidFill>
                    <a:srgbClr val="E9C04D"/>
                  </a:solidFill>
                </a:ln>
                <a:solidFill>
                  <a:srgbClr val="FAF6B3"/>
                </a:solidFill>
                <a:latin typeface="+mj-lt"/>
              </a:rPr>
              <a:t> </a:t>
            </a:r>
            <a:r>
              <a:rPr lang="pt-BR" b="1" i="1" dirty="0" err="1" smtClean="0">
                <a:ln>
                  <a:solidFill>
                    <a:srgbClr val="E9C04D"/>
                  </a:solidFill>
                </a:ln>
                <a:solidFill>
                  <a:srgbClr val="FAF6B3"/>
                </a:solidFill>
                <a:latin typeface="+mj-lt"/>
              </a:rPr>
              <a:t>Digest</a:t>
            </a:r>
            <a:r>
              <a:rPr lang="pt-BR" b="1" i="1" dirty="0" smtClean="0">
                <a:ln>
                  <a:solidFill>
                    <a:srgbClr val="E9C04D"/>
                  </a:solidFill>
                </a:ln>
                <a:solidFill>
                  <a:srgbClr val="FAF6B3"/>
                </a:solidFill>
                <a:latin typeface="+mj-lt"/>
              </a:rPr>
              <a:t>, de </a:t>
            </a:r>
            <a:r>
              <a:rPr lang="pt-BR" b="1" i="1" dirty="0">
                <a:ln>
                  <a:solidFill>
                    <a:srgbClr val="E9C04D"/>
                  </a:solidFill>
                </a:ln>
                <a:solidFill>
                  <a:srgbClr val="FAF6B3"/>
                </a:solidFill>
                <a:latin typeface="+mj-lt"/>
              </a:rPr>
              <a:t>autoria de </a:t>
            </a:r>
            <a:r>
              <a:rPr lang="pt-BR" b="1" i="1" u="sng" dirty="0">
                <a:ln>
                  <a:solidFill>
                    <a:srgbClr val="E9C04D"/>
                  </a:solidFill>
                </a:ln>
                <a:solidFill>
                  <a:srgbClr val="FAF6B3"/>
                </a:solidFill>
                <a:latin typeface="+mj-lt"/>
              </a:rPr>
              <a:t>ROBERTO </a:t>
            </a:r>
            <a:r>
              <a:rPr lang="pt-BR" b="1" i="1" u="sng" dirty="0" smtClean="0">
                <a:ln>
                  <a:solidFill>
                    <a:srgbClr val="E9C04D"/>
                  </a:solidFill>
                </a:ln>
                <a:solidFill>
                  <a:srgbClr val="FAF6B3"/>
                </a:solidFill>
                <a:latin typeface="+mj-lt"/>
              </a:rPr>
              <a:t>ROSSELLINI</a:t>
            </a:r>
            <a:r>
              <a:rPr lang="pt-BR" b="1" i="1" dirty="0" smtClean="0">
                <a:ln>
                  <a:solidFill>
                    <a:srgbClr val="E9C04D"/>
                  </a:solidFill>
                </a:ln>
                <a:solidFill>
                  <a:srgbClr val="FAF6B3"/>
                </a:solidFill>
                <a:latin typeface="+mj-lt"/>
              </a:rPr>
              <a:t> </a:t>
            </a:r>
            <a:r>
              <a:rPr lang="pt-BR" b="1" i="1" dirty="0">
                <a:ln>
                  <a:solidFill>
                    <a:srgbClr val="E9C04D"/>
                  </a:solidFill>
                </a:ln>
                <a:solidFill>
                  <a:srgbClr val="FAF6B3"/>
                </a:solidFill>
              </a:rPr>
              <a:t>–</a:t>
            </a:r>
            <a:r>
              <a:rPr lang="pt-BR" b="1" i="1" dirty="0" smtClean="0">
                <a:ln>
                  <a:solidFill>
                    <a:srgbClr val="E9C04D"/>
                  </a:solidFill>
                </a:ln>
                <a:solidFill>
                  <a:srgbClr val="FAF6B3"/>
                </a:solidFill>
                <a:latin typeface="+mj-lt"/>
              </a:rPr>
              <a:t>    falecido </a:t>
            </a:r>
            <a:r>
              <a:rPr lang="pt-BR" b="1" i="1" dirty="0">
                <a:ln>
                  <a:solidFill>
                    <a:srgbClr val="E9C04D"/>
                  </a:solidFill>
                </a:ln>
                <a:solidFill>
                  <a:srgbClr val="FAF6B3"/>
                </a:solidFill>
                <a:latin typeface="+mj-lt"/>
              </a:rPr>
              <a:t>diretor de cinema </a:t>
            </a:r>
            <a:r>
              <a:rPr lang="pt-BR" b="1" i="1" dirty="0" smtClean="0">
                <a:ln>
                  <a:solidFill>
                    <a:srgbClr val="E9C04D"/>
                  </a:solidFill>
                </a:ln>
                <a:solidFill>
                  <a:srgbClr val="FAF6B3"/>
                </a:solidFill>
                <a:latin typeface="+mj-lt"/>
              </a:rPr>
              <a:t>italiano </a:t>
            </a:r>
            <a:r>
              <a:rPr lang="pt-BR" b="1" i="1" dirty="0">
                <a:ln>
                  <a:solidFill>
                    <a:srgbClr val="E9C04D"/>
                  </a:solidFill>
                </a:ln>
                <a:solidFill>
                  <a:srgbClr val="FAF6B3"/>
                </a:solidFill>
              </a:rPr>
              <a:t>–</a:t>
            </a:r>
            <a:r>
              <a:rPr lang="pt-BR" b="1" i="1" dirty="0" smtClean="0">
                <a:ln>
                  <a:solidFill>
                    <a:srgbClr val="E9C04D"/>
                  </a:solidFill>
                </a:ln>
                <a:solidFill>
                  <a:srgbClr val="FAF6B3"/>
                </a:solidFill>
                <a:latin typeface="+mj-lt"/>
              </a:rPr>
              <a:t> </a:t>
            </a:r>
            <a:r>
              <a:rPr lang="pt-BR" b="1" i="1" dirty="0">
                <a:ln>
                  <a:solidFill>
                    <a:srgbClr val="E9C04D"/>
                  </a:solidFill>
                </a:ln>
                <a:solidFill>
                  <a:srgbClr val="FAF6B3"/>
                </a:solidFill>
                <a:latin typeface="+mj-lt"/>
              </a:rPr>
              <a:t>sobre o </a:t>
            </a:r>
            <a:r>
              <a:rPr lang="pt-BR" b="1" i="1" u="sng" dirty="0" smtClean="0">
                <a:ln>
                  <a:solidFill>
                    <a:srgbClr val="E9C04D"/>
                  </a:solidFill>
                </a:ln>
                <a:solidFill>
                  <a:srgbClr val="FAF6B3"/>
                </a:solidFill>
                <a:latin typeface="+mj-lt"/>
              </a:rPr>
              <a:t>aprender</a:t>
            </a:r>
            <a:r>
              <a:rPr lang="pt-BR" b="1" i="1" dirty="0" smtClean="0">
                <a:ln>
                  <a:solidFill>
                    <a:srgbClr val="E9C04D"/>
                  </a:solidFill>
                </a:ln>
                <a:solidFill>
                  <a:srgbClr val="FAF6B3"/>
                </a:solidFill>
                <a:latin typeface="+mj-lt"/>
              </a:rPr>
              <a:t> :</a:t>
            </a:r>
            <a:r>
              <a:rPr lang="pt-BR" b="1" i="1" dirty="0">
                <a:ln>
                  <a:solidFill>
                    <a:srgbClr val="E9C04D"/>
                  </a:solidFill>
                </a:ln>
                <a:solidFill>
                  <a:srgbClr val="FAF6B3"/>
                </a:solidFill>
                <a:latin typeface="+mj-lt"/>
              </a:rPr>
              <a:t> </a:t>
            </a:r>
          </a:p>
          <a:p>
            <a:pPr algn="ctr"/>
            <a:endParaRPr lang="pt-BR" sz="1600" b="1" i="1" dirty="0">
              <a:ln>
                <a:solidFill>
                  <a:srgbClr val="E9C04D"/>
                </a:solidFill>
              </a:ln>
              <a:solidFill>
                <a:srgbClr val="FAF6B3"/>
              </a:solidFill>
              <a:latin typeface="+mj-lt"/>
            </a:endParaRPr>
          </a:p>
          <a:p>
            <a:pPr algn="ctr"/>
            <a:r>
              <a:rPr lang="it-IT" sz="1650" b="1" i="1" u="sng" dirty="0">
                <a:ln>
                  <a:solidFill>
                    <a:srgbClr val="E9C04D"/>
                  </a:solidFill>
                </a:ln>
                <a:solidFill>
                  <a:srgbClr val="FAF6B3"/>
                </a:solidFill>
                <a:latin typeface="+mj-lt"/>
              </a:rPr>
              <a:t>«Io ho un tesoro immenso: la mia ignoranza. Per me è una gioia grandissima poterla superare. Se poi altri possono trarre profitto falla conoscenza che acquisisco, sono doppiamente felice. Fintanto che continuo a scoprire nuove cose, la vita sarà meravigliosa, ma sarà comunque troppo breve per tuto ciò che desidero imparare</a:t>
            </a:r>
            <a:r>
              <a:rPr lang="it-IT" sz="1650" b="1" i="1" u="sng" dirty="0" smtClean="0">
                <a:ln>
                  <a:solidFill>
                    <a:srgbClr val="E9C04D"/>
                  </a:solidFill>
                </a:ln>
                <a:solidFill>
                  <a:srgbClr val="FAF6B3"/>
                </a:solidFill>
                <a:latin typeface="+mj-lt"/>
              </a:rPr>
              <a:t>.”</a:t>
            </a:r>
          </a:p>
          <a:p>
            <a:pPr algn="ctr"/>
            <a:endParaRPr lang="it-IT" sz="1600" b="1" i="1" u="sng" dirty="0" smtClean="0">
              <a:ln>
                <a:solidFill>
                  <a:srgbClr val="E9C04D"/>
                </a:solidFill>
              </a:ln>
              <a:solidFill>
                <a:srgbClr val="FAF6B3"/>
              </a:solidFill>
              <a:latin typeface="+mj-lt"/>
            </a:endParaRPr>
          </a:p>
          <a:p>
            <a:pPr algn="ctr"/>
            <a:endParaRPr lang="it-IT" sz="1600" b="1" i="1" dirty="0">
              <a:ln>
                <a:solidFill>
                  <a:srgbClr val="E9C04D"/>
                </a:solidFill>
              </a:ln>
              <a:solidFill>
                <a:srgbClr val="FAF6B3"/>
              </a:solidFill>
              <a:latin typeface="+mj-lt"/>
            </a:endParaRPr>
          </a:p>
          <a:p>
            <a:pPr algn="ctr"/>
            <a:r>
              <a:rPr lang="it-IT" sz="2000" b="1" i="1" dirty="0" smtClean="0">
                <a:ln>
                  <a:solidFill>
                    <a:srgbClr val="E9C04D"/>
                  </a:solidFill>
                </a:ln>
                <a:solidFill>
                  <a:srgbClr val="FAF6B3"/>
                </a:solidFill>
                <a:latin typeface="+mj-lt"/>
              </a:rPr>
              <a:t>Dei-me conta de que, embora não conhecendo até então este ensinamento de Rossellini, tenho buscado pautar minha vida em tal assertiva: </a:t>
            </a:r>
          </a:p>
          <a:p>
            <a:pPr algn="ctr"/>
            <a:endParaRPr lang="it-IT" sz="2000" b="1" i="1" dirty="0">
              <a:ln>
                <a:solidFill>
                  <a:srgbClr val="E9C04D"/>
                </a:solidFill>
              </a:ln>
              <a:solidFill>
                <a:srgbClr val="FAF6B3"/>
              </a:solidFill>
              <a:latin typeface="+mj-lt"/>
            </a:endParaRPr>
          </a:p>
          <a:p>
            <a:pPr algn="ctr"/>
            <a:r>
              <a:rPr lang="pt-BR" sz="2400" b="1" i="1" dirty="0">
                <a:ln>
                  <a:solidFill>
                    <a:srgbClr val="E9C04D"/>
                  </a:solidFill>
                </a:ln>
                <a:solidFill>
                  <a:srgbClr val="FAF6B3"/>
                </a:solidFill>
                <a:latin typeface="+mj-lt"/>
              </a:rPr>
              <a:t>“Possuo um enorme tesouro: minha ignorância. Para mim é uma imensa alegria </a:t>
            </a:r>
            <a:r>
              <a:rPr lang="pt-BR" sz="2400" b="1" i="1" dirty="0" smtClean="0">
                <a:ln>
                  <a:solidFill>
                    <a:srgbClr val="E9C04D"/>
                  </a:solidFill>
                </a:ln>
                <a:solidFill>
                  <a:srgbClr val="FAF6B3"/>
                </a:solidFill>
                <a:latin typeface="+mj-lt"/>
              </a:rPr>
              <a:t>poder superá-la. </a:t>
            </a:r>
            <a:r>
              <a:rPr lang="pt-BR" sz="2400" b="1" i="1" dirty="0">
                <a:ln>
                  <a:solidFill>
                    <a:srgbClr val="E9C04D"/>
                  </a:solidFill>
                </a:ln>
                <a:solidFill>
                  <a:srgbClr val="FAF6B3"/>
                </a:solidFill>
                <a:latin typeface="+mj-lt"/>
              </a:rPr>
              <a:t>Se </a:t>
            </a:r>
            <a:r>
              <a:rPr lang="pt-BR" sz="2400" b="1" i="1" dirty="0" smtClean="0">
                <a:ln>
                  <a:solidFill>
                    <a:srgbClr val="E9C04D"/>
                  </a:solidFill>
                </a:ln>
                <a:solidFill>
                  <a:srgbClr val="FAF6B3"/>
                </a:solidFill>
                <a:latin typeface="+mj-lt"/>
              </a:rPr>
              <a:t>consigo que outros </a:t>
            </a:r>
            <a:r>
              <a:rPr lang="pt-BR" sz="2400" b="1" i="1" dirty="0">
                <a:ln>
                  <a:solidFill>
                    <a:srgbClr val="E9C04D"/>
                  </a:solidFill>
                </a:ln>
                <a:solidFill>
                  <a:srgbClr val="FAF6B3"/>
                </a:solidFill>
                <a:latin typeface="+mj-lt"/>
              </a:rPr>
              <a:t>lucrem alguma coisa com aquilo que </a:t>
            </a:r>
            <a:r>
              <a:rPr lang="pt-BR" sz="2400" b="1" i="1" dirty="0" smtClean="0">
                <a:ln>
                  <a:solidFill>
                    <a:srgbClr val="E9C04D"/>
                  </a:solidFill>
                </a:ln>
                <a:solidFill>
                  <a:srgbClr val="FAF6B3"/>
                </a:solidFill>
                <a:latin typeface="+mj-lt"/>
              </a:rPr>
              <a:t>aprendo</a:t>
            </a:r>
            <a:r>
              <a:rPr lang="pt-BR" sz="2400" b="1" i="1" dirty="0">
                <a:ln>
                  <a:solidFill>
                    <a:srgbClr val="E9C04D"/>
                  </a:solidFill>
                </a:ln>
                <a:solidFill>
                  <a:srgbClr val="FAF6B3"/>
                </a:solidFill>
                <a:latin typeface="+mj-lt"/>
              </a:rPr>
              <a:t>, </a:t>
            </a:r>
            <a:r>
              <a:rPr lang="pt-BR" sz="2400" b="1" i="1" dirty="0" smtClean="0">
                <a:ln>
                  <a:solidFill>
                    <a:srgbClr val="E9C04D"/>
                  </a:solidFill>
                </a:ln>
                <a:solidFill>
                  <a:srgbClr val="FAF6B3"/>
                </a:solidFill>
                <a:latin typeface="+mj-lt"/>
              </a:rPr>
              <a:t>fico duplamente feliz. Enquanto vou descobrindo </a:t>
            </a:r>
            <a:r>
              <a:rPr lang="pt-BR" sz="2400" b="1" i="1" dirty="0">
                <a:ln>
                  <a:solidFill>
                    <a:srgbClr val="E9C04D"/>
                  </a:solidFill>
                </a:ln>
                <a:solidFill>
                  <a:srgbClr val="FAF6B3"/>
                </a:solidFill>
                <a:latin typeface="+mj-lt"/>
              </a:rPr>
              <a:t>coisas novas, a vida </a:t>
            </a:r>
            <a:r>
              <a:rPr lang="pt-BR" sz="2400" b="1" i="1" dirty="0" smtClean="0">
                <a:ln>
                  <a:solidFill>
                    <a:srgbClr val="E9C04D"/>
                  </a:solidFill>
                </a:ln>
                <a:solidFill>
                  <a:srgbClr val="FAF6B3"/>
                </a:solidFill>
                <a:latin typeface="+mj-lt"/>
              </a:rPr>
              <a:t>se torna maravilhosa</a:t>
            </a:r>
            <a:r>
              <a:rPr lang="pt-BR" sz="2400" b="1" i="1" dirty="0">
                <a:ln>
                  <a:solidFill>
                    <a:srgbClr val="E9C04D"/>
                  </a:solidFill>
                </a:ln>
                <a:solidFill>
                  <a:srgbClr val="FAF6B3"/>
                </a:solidFill>
                <a:latin typeface="+mj-lt"/>
              </a:rPr>
              <a:t>, embora demasiado curta para tudo aquilo </a:t>
            </a:r>
            <a:r>
              <a:rPr lang="pt-BR" sz="2400" b="1" i="1" dirty="0" smtClean="0">
                <a:ln>
                  <a:solidFill>
                    <a:srgbClr val="E9C04D"/>
                  </a:solidFill>
                </a:ln>
                <a:solidFill>
                  <a:srgbClr val="FAF6B3"/>
                </a:solidFill>
                <a:latin typeface="+mj-lt"/>
              </a:rPr>
              <a:t>que</a:t>
            </a:r>
          </a:p>
          <a:p>
            <a:pPr algn="ctr"/>
            <a:r>
              <a:rPr lang="pt-BR" sz="2400" b="1" i="1" dirty="0" smtClean="0">
                <a:ln>
                  <a:solidFill>
                    <a:srgbClr val="E9C04D"/>
                  </a:solidFill>
                </a:ln>
                <a:solidFill>
                  <a:srgbClr val="FAF6B3"/>
                </a:solidFill>
                <a:latin typeface="+mj-lt"/>
              </a:rPr>
              <a:t> desejo </a:t>
            </a:r>
            <a:r>
              <a:rPr lang="pt-BR" sz="2400" b="1" i="1" dirty="0">
                <a:ln>
                  <a:solidFill>
                    <a:srgbClr val="E9C04D"/>
                  </a:solidFill>
                </a:ln>
                <a:solidFill>
                  <a:srgbClr val="FAF6B3"/>
                </a:solidFill>
                <a:latin typeface="+mj-lt"/>
              </a:rPr>
              <a:t>aprender</a:t>
            </a:r>
            <a:r>
              <a:rPr lang="pt-BR" sz="2400" b="1" i="1" dirty="0" smtClean="0">
                <a:ln>
                  <a:solidFill>
                    <a:srgbClr val="E9C04D"/>
                  </a:solidFill>
                </a:ln>
                <a:solidFill>
                  <a:srgbClr val="FAF6B3"/>
                </a:solidFill>
                <a:latin typeface="+mj-lt"/>
              </a:rPr>
              <a:t>.”</a:t>
            </a:r>
          </a:p>
          <a:p>
            <a:pPr algn="ctr"/>
            <a:endParaRPr lang="pt-BR" b="1" i="1" dirty="0" smtClean="0">
              <a:ln>
                <a:solidFill>
                  <a:srgbClr val="E9C04D"/>
                </a:solidFill>
              </a:ln>
              <a:solidFill>
                <a:srgbClr val="FAF6B3"/>
              </a:solidFill>
              <a:latin typeface="+mj-lt"/>
            </a:endParaRPr>
          </a:p>
          <a:p>
            <a:pPr algn="ctr"/>
            <a:r>
              <a:rPr lang="pt-BR" b="1" i="1" dirty="0" smtClean="0">
                <a:ln>
                  <a:solidFill>
                    <a:srgbClr val="E9C04D"/>
                  </a:solidFill>
                </a:ln>
                <a:solidFill>
                  <a:srgbClr val="FAF6B3"/>
                </a:solidFill>
                <a:latin typeface="+mj-lt"/>
              </a:rPr>
              <a:t>                                          Acrescento</a:t>
            </a:r>
            <a:r>
              <a:rPr lang="pt-BR" b="1" i="1" dirty="0">
                <a:ln>
                  <a:solidFill>
                    <a:srgbClr val="E9C04D"/>
                  </a:solidFill>
                </a:ln>
                <a:solidFill>
                  <a:srgbClr val="FAF6B3"/>
                </a:solidFill>
                <a:latin typeface="+mj-lt"/>
              </a:rPr>
              <a:t>: </a:t>
            </a:r>
            <a:r>
              <a:rPr lang="pt-BR" sz="2400" b="1" i="1" dirty="0" smtClean="0">
                <a:ln>
                  <a:solidFill>
                    <a:srgbClr val="E9C04D"/>
                  </a:solidFill>
                </a:ln>
                <a:solidFill>
                  <a:srgbClr val="FAF6B3"/>
                </a:solidFill>
                <a:latin typeface="+mj-lt"/>
              </a:rPr>
              <a:t> ...</a:t>
            </a:r>
            <a:r>
              <a:rPr lang="pt-BR" sz="2600" b="1" i="1" dirty="0">
                <a:ln>
                  <a:solidFill>
                    <a:srgbClr val="E9C04D"/>
                  </a:solidFill>
                </a:ln>
                <a:solidFill>
                  <a:srgbClr val="FAF6B3"/>
                </a:solidFill>
                <a:latin typeface="+mj-lt"/>
              </a:rPr>
              <a:t>e </a:t>
            </a:r>
            <a:r>
              <a:rPr lang="pt-BR" sz="2600" b="1" i="1" dirty="0" smtClean="0">
                <a:ln>
                  <a:solidFill>
                    <a:srgbClr val="E9C04D"/>
                  </a:solidFill>
                </a:ln>
                <a:solidFill>
                  <a:srgbClr val="FAF6B3"/>
                </a:solidFill>
                <a:latin typeface="+mj-lt"/>
              </a:rPr>
              <a:t>compartilhar</a:t>
            </a:r>
            <a:r>
              <a:rPr lang="pt-BR" sz="2400" b="1" i="1" dirty="0" smtClean="0">
                <a:ln>
                  <a:solidFill>
                    <a:srgbClr val="E9C04D"/>
                  </a:solidFill>
                </a:ln>
                <a:solidFill>
                  <a:srgbClr val="EEEEA8"/>
                </a:solidFill>
                <a:latin typeface="+mj-lt"/>
              </a:rPr>
              <a:t>.                         </a:t>
            </a:r>
            <a:r>
              <a:rPr lang="pt-BR" sz="1400" b="1" i="1" dirty="0" smtClean="0">
                <a:ln>
                  <a:solidFill>
                    <a:srgbClr val="E9C04D"/>
                  </a:solidFill>
                </a:ln>
                <a:solidFill>
                  <a:srgbClr val="EEEEA8"/>
                </a:solidFill>
                <a:latin typeface="+mj-lt"/>
              </a:rPr>
              <a:t>(clique)</a:t>
            </a:r>
            <a:endParaRPr lang="pt-BR" sz="1050" b="1" i="1" dirty="0">
              <a:ln>
                <a:solidFill>
                  <a:srgbClr val="E9C04D"/>
                </a:solidFill>
              </a:ln>
              <a:solidFill>
                <a:srgbClr val="EEEEA8"/>
              </a:solidFill>
              <a:latin typeface="+mj-lt"/>
            </a:endParaRPr>
          </a:p>
        </p:txBody>
      </p:sp>
    </p:spTree>
    <p:extLst>
      <p:ext uri="{BB962C8B-B14F-4D97-AF65-F5344CB8AC3E}">
        <p14:creationId xmlns:p14="http://schemas.microsoft.com/office/powerpoint/2010/main" val="3433518328"/>
      </p:ext>
    </p:extLst>
  </p:cSld>
  <p:clrMapOvr>
    <a:masterClrMapping/>
  </p:clrMapOvr>
  <p:transition>
    <p:sndAc>
      <p:stSnd loop="1">
        <p:snd r:embed="rId2" name="REDUZ Humoresqu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2977885" y="5263887"/>
            <a:ext cx="3211135" cy="646331"/>
          </a:xfrm>
          <a:prstGeom prst="rect">
            <a:avLst/>
          </a:prstGeom>
          <a:noFill/>
        </p:spPr>
        <p:txBody>
          <a:bodyPr wrap="none" rtlCol="0">
            <a:spAutoFit/>
          </a:bodyPr>
          <a:lstStyle/>
          <a:p>
            <a:r>
              <a:rPr lang="pt-BR" sz="3600" b="1" i="1" dirty="0" err="1">
                <a:solidFill>
                  <a:srgbClr val="7B5427"/>
                </a:solidFill>
                <a:effectLst>
                  <a:outerShdw blurRad="50800" dist="38100" dir="2700000" algn="tl" rotWithShape="0">
                    <a:srgbClr val="FAF1BE">
                      <a:alpha val="88000"/>
                    </a:srgbClr>
                  </a:outerShdw>
                </a:effectLst>
                <a:latin typeface="+mj-lt"/>
                <a:ea typeface="FangSong" pitchFamily="49" charset="-122"/>
              </a:rPr>
              <a:t>Český</a:t>
            </a:r>
            <a:r>
              <a:rPr lang="pt-BR" sz="3600" b="1" i="1" dirty="0">
                <a:solidFill>
                  <a:srgbClr val="7B5427"/>
                </a:solidFill>
                <a:effectLst>
                  <a:outerShdw blurRad="50800" dist="38100" dir="2700000" algn="tl" rotWithShape="0">
                    <a:srgbClr val="FAF1BE">
                      <a:alpha val="88000"/>
                    </a:srgbClr>
                  </a:outerShdw>
                </a:effectLst>
                <a:latin typeface="+mj-lt"/>
                <a:ea typeface="FangSong" pitchFamily="49" charset="-122"/>
              </a:rPr>
              <a:t> </a:t>
            </a:r>
            <a:r>
              <a:rPr lang="pt-BR" sz="3600" b="1" i="1" dirty="0" err="1">
                <a:solidFill>
                  <a:srgbClr val="7B5427"/>
                </a:solidFill>
                <a:effectLst>
                  <a:outerShdw blurRad="50800" dist="38100" dir="2700000" algn="tl" rotWithShape="0">
                    <a:srgbClr val="FAF1BE">
                      <a:alpha val="88000"/>
                    </a:srgbClr>
                  </a:outerShdw>
                </a:effectLst>
                <a:latin typeface="+mj-lt"/>
                <a:ea typeface="FangSong" pitchFamily="49" charset="-122"/>
              </a:rPr>
              <a:t>Krumlov</a:t>
            </a:r>
            <a:r>
              <a:rPr lang="pt-BR" sz="3600" b="1" i="1" dirty="0">
                <a:solidFill>
                  <a:srgbClr val="7B5427"/>
                </a:solidFill>
                <a:effectLst>
                  <a:outerShdw blurRad="50800" dist="38100" dir="2700000" algn="tl" rotWithShape="0">
                    <a:srgbClr val="FAF1BE">
                      <a:alpha val="88000"/>
                    </a:srgbClr>
                  </a:outerShdw>
                </a:effectLst>
                <a:latin typeface="+mj-lt"/>
                <a:ea typeface="FangSong" pitchFamily="49" charset="-122"/>
              </a:rPr>
              <a:t> </a:t>
            </a:r>
          </a:p>
        </p:txBody>
      </p:sp>
      <p:sp>
        <p:nvSpPr>
          <p:cNvPr id="2" name="CaixaDeTexto 1"/>
          <p:cNvSpPr txBox="1"/>
          <p:nvPr/>
        </p:nvSpPr>
        <p:spPr>
          <a:xfrm>
            <a:off x="971600" y="5805264"/>
            <a:ext cx="7200800" cy="861774"/>
          </a:xfrm>
          <a:prstGeom prst="rect">
            <a:avLst/>
          </a:prstGeom>
          <a:noFill/>
        </p:spPr>
        <p:txBody>
          <a:bodyPr wrap="square" rtlCol="0">
            <a:spAutoFit/>
          </a:bodyPr>
          <a:lstStyle/>
          <a:p>
            <a:pPr algn="ctr"/>
            <a:r>
              <a:rPr lang="pt-BR" sz="1600" b="1" i="1" dirty="0" smtClean="0">
                <a:solidFill>
                  <a:srgbClr val="60421E"/>
                </a:solidFill>
                <a:latin typeface="+mj-lt"/>
              </a:rPr>
              <a:t>Uma das 10 pequenas cidades mais românticas da Europa</a:t>
            </a:r>
            <a:r>
              <a:rPr lang="pt-BR" b="1" i="1" dirty="0" smtClean="0">
                <a:solidFill>
                  <a:srgbClr val="60421E"/>
                </a:solidFill>
                <a:latin typeface="+mj-lt"/>
              </a:rPr>
              <a:t>.</a:t>
            </a:r>
          </a:p>
          <a:p>
            <a:pPr algn="ctr"/>
            <a:r>
              <a:rPr lang="en-US" sz="1600" b="1" i="1" dirty="0" smtClean="0">
                <a:solidFill>
                  <a:srgbClr val="60421E"/>
                </a:solidFill>
                <a:latin typeface="+mj-lt"/>
              </a:rPr>
              <a:t> </a:t>
            </a:r>
            <a:r>
              <a:rPr lang="en-US" sz="1600" b="1" i="1" dirty="0" err="1" smtClean="0">
                <a:solidFill>
                  <a:srgbClr val="60421E"/>
                </a:solidFill>
                <a:latin typeface="+mj-lt"/>
              </a:rPr>
              <a:t>Os</a:t>
            </a:r>
            <a:r>
              <a:rPr lang="en-US" sz="1600" b="1" i="1" dirty="0" smtClean="0">
                <a:solidFill>
                  <a:srgbClr val="60421E"/>
                </a:solidFill>
                <a:latin typeface="+mj-lt"/>
              </a:rPr>
              <a:t> </a:t>
            </a:r>
            <a:r>
              <a:rPr lang="en-US" sz="1600" b="1" i="1" dirty="0" err="1" smtClean="0">
                <a:solidFill>
                  <a:srgbClr val="60421E"/>
                </a:solidFill>
                <a:latin typeface="+mj-lt"/>
              </a:rPr>
              <a:t>primeiros</a:t>
            </a:r>
            <a:r>
              <a:rPr lang="en-US" sz="1600" b="1" i="1" dirty="0" smtClean="0">
                <a:solidFill>
                  <a:srgbClr val="60421E"/>
                </a:solidFill>
                <a:latin typeface="+mj-lt"/>
              </a:rPr>
              <a:t> </a:t>
            </a:r>
            <a:r>
              <a:rPr lang="en-US" sz="1600" b="1" i="1" dirty="0" err="1" smtClean="0">
                <a:solidFill>
                  <a:srgbClr val="60421E"/>
                </a:solidFill>
                <a:latin typeface="+mj-lt"/>
              </a:rPr>
              <a:t>assentamentos</a:t>
            </a:r>
            <a:r>
              <a:rPr lang="en-US" sz="1600" b="1" i="1" dirty="0" smtClean="0">
                <a:solidFill>
                  <a:srgbClr val="60421E"/>
                </a:solidFill>
                <a:latin typeface="+mj-lt"/>
              </a:rPr>
              <a:t> da </a:t>
            </a:r>
            <a:r>
              <a:rPr lang="en-US" sz="1600" b="1" i="1" dirty="0" err="1" smtClean="0">
                <a:solidFill>
                  <a:srgbClr val="60421E"/>
                </a:solidFill>
                <a:latin typeface="+mj-lt"/>
              </a:rPr>
              <a:t>área</a:t>
            </a:r>
            <a:r>
              <a:rPr lang="en-US" sz="1600" b="1" i="1" dirty="0" smtClean="0">
                <a:solidFill>
                  <a:srgbClr val="60421E"/>
                </a:solidFill>
                <a:latin typeface="+mj-lt"/>
              </a:rPr>
              <a:t> que </a:t>
            </a:r>
            <a:r>
              <a:rPr lang="en-US" sz="1600" b="1" i="1" dirty="0" err="1" smtClean="0">
                <a:solidFill>
                  <a:srgbClr val="60421E"/>
                </a:solidFill>
                <a:latin typeface="+mj-lt"/>
              </a:rPr>
              <a:t>atualmente</a:t>
            </a:r>
            <a:r>
              <a:rPr lang="en-US" sz="1600" b="1" i="1" dirty="0" smtClean="0">
                <a:solidFill>
                  <a:srgbClr val="60421E"/>
                </a:solidFill>
                <a:latin typeface="+mj-lt"/>
              </a:rPr>
              <a:t> </a:t>
            </a:r>
            <a:r>
              <a:rPr lang="en-US" sz="1600" b="1" i="1" dirty="0" err="1" smtClean="0">
                <a:solidFill>
                  <a:srgbClr val="60421E"/>
                </a:solidFill>
                <a:latin typeface="+mj-lt"/>
              </a:rPr>
              <a:t>corresponde</a:t>
            </a:r>
            <a:r>
              <a:rPr lang="en-US" sz="1600" b="1" i="1" dirty="0" smtClean="0">
                <a:solidFill>
                  <a:srgbClr val="60421E"/>
                </a:solidFill>
                <a:latin typeface="+mj-lt"/>
              </a:rPr>
              <a:t> a </a:t>
            </a:r>
            <a:r>
              <a:rPr lang="en-US" sz="1600" b="1" i="1" dirty="0" err="1" smtClean="0">
                <a:solidFill>
                  <a:srgbClr val="60421E"/>
                </a:solidFill>
                <a:latin typeface="+mj-lt"/>
              </a:rPr>
              <a:t>Český</a:t>
            </a:r>
            <a:r>
              <a:rPr lang="en-US" sz="1600" b="1" i="1" dirty="0" smtClean="0">
                <a:solidFill>
                  <a:srgbClr val="60421E"/>
                </a:solidFill>
                <a:latin typeface="+mj-lt"/>
              </a:rPr>
              <a:t> </a:t>
            </a:r>
            <a:r>
              <a:rPr lang="en-US" sz="1600" b="1" i="1" dirty="0" err="1" smtClean="0">
                <a:solidFill>
                  <a:srgbClr val="60421E"/>
                </a:solidFill>
                <a:latin typeface="+mj-lt"/>
              </a:rPr>
              <a:t>Krumlov</a:t>
            </a:r>
            <a:r>
              <a:rPr lang="en-US" sz="1600" b="1" i="1" dirty="0" smtClean="0">
                <a:solidFill>
                  <a:srgbClr val="60421E"/>
                </a:solidFill>
                <a:latin typeface="+mj-lt"/>
              </a:rPr>
              <a:t> </a:t>
            </a:r>
            <a:r>
              <a:rPr lang="en-US" sz="1600" b="1" i="1" dirty="0" err="1" smtClean="0">
                <a:solidFill>
                  <a:srgbClr val="60421E"/>
                </a:solidFill>
                <a:latin typeface="+mj-lt"/>
              </a:rPr>
              <a:t>surgiram</a:t>
            </a:r>
            <a:r>
              <a:rPr lang="en-US" sz="1600" b="1" i="1" dirty="0" smtClean="0">
                <a:solidFill>
                  <a:srgbClr val="60421E"/>
                </a:solidFill>
                <a:latin typeface="+mj-lt"/>
              </a:rPr>
              <a:t> entre </a:t>
            </a:r>
            <a:r>
              <a:rPr lang="en-US" sz="1600" b="1" i="1" dirty="0" err="1" smtClean="0">
                <a:solidFill>
                  <a:srgbClr val="60421E"/>
                </a:solidFill>
                <a:latin typeface="+mj-lt"/>
              </a:rPr>
              <a:t>os</a:t>
            </a:r>
            <a:r>
              <a:rPr lang="en-US" sz="1600" b="1" i="1" dirty="0" smtClean="0">
                <a:solidFill>
                  <a:srgbClr val="60421E"/>
                </a:solidFill>
                <a:latin typeface="+mj-lt"/>
              </a:rPr>
              <a:t> </a:t>
            </a:r>
            <a:r>
              <a:rPr lang="en-US" sz="1600" b="1" i="1" dirty="0" err="1" smtClean="0">
                <a:solidFill>
                  <a:srgbClr val="60421E"/>
                </a:solidFill>
                <a:latin typeface="+mj-lt"/>
              </a:rPr>
              <a:t>séculos</a:t>
            </a:r>
            <a:r>
              <a:rPr lang="en-US" sz="1600" b="1" i="1" dirty="0" smtClean="0">
                <a:solidFill>
                  <a:srgbClr val="60421E"/>
                </a:solidFill>
                <a:latin typeface="+mj-lt"/>
              </a:rPr>
              <a:t> VII e XII.</a:t>
            </a:r>
            <a:endParaRPr lang="pt-BR" sz="16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707" y="374847"/>
            <a:ext cx="8505001" cy="4860000"/>
          </a:xfrm>
          <a:prstGeom prst="rect">
            <a:avLst/>
          </a:prstGeom>
          <a:ln w="69850" cmpd="tri">
            <a:solidFill>
              <a:srgbClr val="EED079"/>
            </a:solidFill>
            <a:miter lim="800000"/>
          </a:ln>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91998" y="326629"/>
            <a:ext cx="8354616" cy="4968000"/>
          </a:xfrm>
          <a:prstGeom prst="rect">
            <a:avLst/>
          </a:prstGeom>
          <a:ln w="69850" cmpd="tri">
            <a:solidFill>
              <a:srgbClr val="EED079"/>
            </a:solidFill>
            <a:miter lim="800000"/>
          </a:ln>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131238" y="5312764"/>
            <a:ext cx="8856983" cy="1415772"/>
          </a:xfrm>
          <a:prstGeom prst="rect">
            <a:avLst/>
          </a:prstGeom>
          <a:noFill/>
        </p:spPr>
        <p:txBody>
          <a:bodyPr wrap="square" rtlCol="0">
            <a:spAutoFit/>
          </a:bodyPr>
          <a:lstStyle/>
          <a:p>
            <a:pPr algn="ctr"/>
            <a:r>
              <a:rPr lang="pt-BR" sz="1600" b="1" i="1" u="sng" dirty="0" err="1">
                <a:solidFill>
                  <a:srgbClr val="60421E"/>
                </a:solidFill>
                <a:latin typeface="+mj-lt"/>
              </a:rPr>
              <a:t>Český</a:t>
            </a:r>
            <a:r>
              <a:rPr lang="pt-BR" sz="1600" b="1" i="1" u="sng" dirty="0">
                <a:solidFill>
                  <a:srgbClr val="60421E"/>
                </a:solidFill>
                <a:latin typeface="+mj-lt"/>
              </a:rPr>
              <a:t> </a:t>
            </a:r>
            <a:r>
              <a:rPr lang="pt-BR" sz="1600" b="1" i="1" u="sng" dirty="0" err="1" smtClean="0">
                <a:solidFill>
                  <a:srgbClr val="60421E"/>
                </a:solidFill>
                <a:latin typeface="+mj-lt"/>
              </a:rPr>
              <a:t>Krumlov</a:t>
            </a:r>
            <a:r>
              <a:rPr lang="pt-BR" sz="1600" b="1" i="1" u="sng" dirty="0" smtClean="0">
                <a:solidFill>
                  <a:srgbClr val="60421E"/>
                </a:solidFill>
                <a:latin typeface="+mj-lt"/>
              </a:rPr>
              <a:t>,</a:t>
            </a:r>
            <a:r>
              <a:rPr lang="pt-BR" sz="1600" b="1" i="1" dirty="0" smtClean="0">
                <a:solidFill>
                  <a:srgbClr val="60421E"/>
                </a:solidFill>
                <a:latin typeface="+mj-lt"/>
              </a:rPr>
              <a:t> </a:t>
            </a:r>
            <a:r>
              <a:rPr lang="pt-BR" sz="1400" b="1" i="1" dirty="0" smtClean="0">
                <a:solidFill>
                  <a:srgbClr val="60421E"/>
                </a:solidFill>
                <a:latin typeface="+mj-lt"/>
              </a:rPr>
              <a:t>cidade </a:t>
            </a:r>
            <a:r>
              <a:rPr lang="pt-BR" sz="1400" b="1" i="1" dirty="0">
                <a:solidFill>
                  <a:srgbClr val="60421E"/>
                </a:solidFill>
                <a:latin typeface="+mj-lt"/>
              </a:rPr>
              <a:t>no sul na República </a:t>
            </a:r>
            <a:r>
              <a:rPr lang="pt-BR" sz="1400" b="1" i="1" dirty="0" smtClean="0">
                <a:solidFill>
                  <a:srgbClr val="60421E"/>
                </a:solidFill>
                <a:latin typeface="+mj-lt"/>
              </a:rPr>
              <a:t>Tcheca, </a:t>
            </a:r>
            <a:r>
              <a:rPr lang="pt-BR" sz="1400" b="1" i="1" dirty="0">
                <a:solidFill>
                  <a:srgbClr val="60421E"/>
                </a:solidFill>
                <a:latin typeface="+mj-lt"/>
              </a:rPr>
              <a:t>região da Boêmia, </a:t>
            </a:r>
            <a:r>
              <a:rPr lang="pt-BR" sz="1400" b="1" i="1" dirty="0" smtClean="0">
                <a:solidFill>
                  <a:srgbClr val="60421E"/>
                </a:solidFill>
                <a:latin typeface="+mj-lt"/>
              </a:rPr>
              <a:t>recortada pelo rio </a:t>
            </a:r>
            <a:r>
              <a:rPr lang="pt-BR" sz="1400" b="1" i="1" dirty="0">
                <a:solidFill>
                  <a:srgbClr val="60421E"/>
                </a:solidFill>
                <a:latin typeface="+mj-lt"/>
              </a:rPr>
              <a:t>Moldava (</a:t>
            </a:r>
            <a:r>
              <a:rPr lang="pt-BR" sz="1400" b="1" i="1" u="sng" dirty="0" err="1">
                <a:solidFill>
                  <a:srgbClr val="60421E"/>
                </a:solidFill>
                <a:latin typeface="+mj-lt"/>
              </a:rPr>
              <a:t>Vltava</a:t>
            </a:r>
            <a:r>
              <a:rPr lang="pt-BR" sz="1400" b="1" i="1" dirty="0">
                <a:solidFill>
                  <a:srgbClr val="60421E"/>
                </a:solidFill>
                <a:latin typeface="+mj-lt"/>
              </a:rPr>
              <a:t>, em Tcheco) e registrada na lista da UNESCO como Patrimônio da Humanidade.  </a:t>
            </a:r>
            <a:r>
              <a:rPr lang="pt-BR" sz="1400" b="1" i="1" dirty="0" smtClean="0">
                <a:solidFill>
                  <a:srgbClr val="60421E"/>
                </a:solidFill>
                <a:latin typeface="+mj-lt"/>
              </a:rPr>
              <a:t>Foi a </a:t>
            </a:r>
            <a:r>
              <a:rPr lang="pt-BR" sz="1400" b="1" i="1" dirty="0">
                <a:solidFill>
                  <a:srgbClr val="60421E"/>
                </a:solidFill>
                <a:latin typeface="+mj-lt"/>
              </a:rPr>
              <a:t>antiga capital da região de Rosenberg, a nobreza mais rica e influente do país. A construção desta cidade e seu Castelo teve início no Século XIII</a:t>
            </a:r>
            <a:r>
              <a:rPr lang="pt-BR" sz="1400" b="1" i="1" dirty="0" smtClean="0">
                <a:solidFill>
                  <a:srgbClr val="60421E"/>
                </a:solidFill>
                <a:latin typeface="+mj-lt"/>
              </a:rPr>
              <a:t>.</a:t>
            </a:r>
          </a:p>
          <a:p>
            <a:pPr algn="ctr"/>
            <a:r>
              <a:rPr lang="pt-BR" sz="1400" b="1" i="1" dirty="0">
                <a:solidFill>
                  <a:srgbClr val="60421E"/>
                </a:solidFill>
                <a:latin typeface="+mj-lt"/>
              </a:rPr>
              <a:t>De acordo com a lenda, o nome </a:t>
            </a:r>
            <a:r>
              <a:rPr lang="pt-BR" sz="1400" b="1" i="1" dirty="0" err="1">
                <a:solidFill>
                  <a:srgbClr val="60421E"/>
                </a:solidFill>
                <a:latin typeface="+mj-lt"/>
              </a:rPr>
              <a:t>Krumlov</a:t>
            </a:r>
            <a:r>
              <a:rPr lang="pt-BR" sz="1400" b="1" i="1" dirty="0">
                <a:solidFill>
                  <a:srgbClr val="60421E"/>
                </a:solidFill>
                <a:latin typeface="+mj-lt"/>
              </a:rPr>
              <a:t> é derivado da palavra alemã </a:t>
            </a:r>
            <a:r>
              <a:rPr lang="pt-BR" sz="1400" b="1" i="1" dirty="0" err="1">
                <a:solidFill>
                  <a:srgbClr val="60421E"/>
                </a:solidFill>
                <a:latin typeface="+mj-lt"/>
              </a:rPr>
              <a:t>Krumme</a:t>
            </a:r>
            <a:r>
              <a:rPr lang="pt-BR" sz="1400" b="1" i="1" dirty="0">
                <a:solidFill>
                  <a:srgbClr val="60421E"/>
                </a:solidFill>
                <a:latin typeface="+mj-lt"/>
              </a:rPr>
              <a:t>, que pode ser traduzida como "curvado sobre um prado", o que faz referência à topografia da cidade, curvada sobre o Rio Moldava. O adjetivo '</a:t>
            </a:r>
            <a:r>
              <a:rPr lang="pt-BR" sz="1400" b="1" i="1" dirty="0" err="1">
                <a:solidFill>
                  <a:srgbClr val="60421E"/>
                </a:solidFill>
                <a:latin typeface="+mj-lt"/>
              </a:rPr>
              <a:t>Český</a:t>
            </a:r>
            <a:r>
              <a:rPr lang="pt-BR" sz="1400" b="1" i="1" dirty="0">
                <a:solidFill>
                  <a:srgbClr val="60421E"/>
                </a:solidFill>
                <a:latin typeface="+mj-lt"/>
              </a:rPr>
              <a:t>' significa boêmio ou simplesmente tcheco</a:t>
            </a:r>
            <a:r>
              <a:rPr lang="pt-BR" sz="1400" b="1" i="1" dirty="0" smtClean="0">
                <a:solidFill>
                  <a:srgbClr val="60421E"/>
                </a:solidFill>
                <a:latin typeface="+mj-lt"/>
              </a:rPr>
              <a:t>. </a:t>
            </a:r>
            <a:endParaRPr lang="pt-BR" sz="1400" b="1" i="1" dirty="0">
              <a:solidFill>
                <a:srgbClr val="60421E"/>
              </a:solidFill>
              <a:latin typeface="+mj-lt"/>
            </a:endParaRPr>
          </a:p>
        </p:txBody>
      </p:sp>
      <p:sp>
        <p:nvSpPr>
          <p:cNvPr id="5" name="Retângulo 4"/>
          <p:cNvSpPr/>
          <p:nvPr/>
        </p:nvSpPr>
        <p:spPr>
          <a:xfrm>
            <a:off x="8244408" y="6440637"/>
            <a:ext cx="752130" cy="307777"/>
          </a:xfrm>
          <a:prstGeom prst="rect">
            <a:avLst/>
          </a:prstGeom>
        </p:spPr>
        <p:txBody>
          <a:bodyPr wrap="none">
            <a:spAutoFit/>
          </a:bodyPr>
          <a:lstStyle/>
          <a:p>
            <a:pPr algn="ctr"/>
            <a:r>
              <a:rPr lang="pt-BR" sz="1400" b="1" i="1" dirty="0">
                <a:solidFill>
                  <a:srgbClr val="60421E"/>
                </a:solidFill>
                <a:latin typeface="+mj-lt"/>
              </a:rPr>
              <a:t>(clique)</a:t>
            </a:r>
          </a:p>
        </p:txBody>
      </p:sp>
    </p:spTree>
    <p:extLst>
      <p:ext uri="{BB962C8B-B14F-4D97-AF65-F5344CB8AC3E}">
        <p14:creationId xmlns:p14="http://schemas.microsoft.com/office/powerpoint/2010/main" val="11909681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8000" fill="hold"/>
                                        <p:tgtEl>
                                          <p:spTgt spid="4"/>
                                        </p:tgtEl>
                                        <p:attrNameLst>
                                          <p:attrName>ppt_w</p:attrName>
                                        </p:attrNameLst>
                                      </p:cBhvr>
                                      <p:tavLst>
                                        <p:tav tm="0">
                                          <p:val>
                                            <p:strVal val="4/3*#ppt_w"/>
                                          </p:val>
                                        </p:tav>
                                        <p:tav tm="100000">
                                          <p:val>
                                            <p:strVal val="#ppt_w"/>
                                          </p:val>
                                        </p:tav>
                                      </p:tavLst>
                                    </p:anim>
                                    <p:anim calcmode="lin" valueType="num">
                                      <p:cBhvr>
                                        <p:cTn id="8" dur="8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090" y="355569"/>
            <a:ext cx="8178540" cy="5364000"/>
          </a:xfrm>
          <a:prstGeom prst="rect">
            <a:avLst/>
          </a:prstGeom>
          <a:ln w="69850" cmpd="tri">
            <a:solidFill>
              <a:srgbClr val="EED079"/>
            </a:solidFill>
            <a:miter lim="800000"/>
          </a:ln>
        </p:spPr>
      </p:pic>
      <p:sp>
        <p:nvSpPr>
          <p:cNvPr id="3" name="CaixaDeTexto 2"/>
          <p:cNvSpPr txBox="1"/>
          <p:nvPr/>
        </p:nvSpPr>
        <p:spPr>
          <a:xfrm>
            <a:off x="79512" y="5715813"/>
            <a:ext cx="8964488" cy="1231106"/>
          </a:xfrm>
          <a:prstGeom prst="rect">
            <a:avLst/>
          </a:prstGeom>
          <a:noFill/>
        </p:spPr>
        <p:txBody>
          <a:bodyPr wrap="square" rtlCol="0">
            <a:spAutoFit/>
          </a:bodyPr>
          <a:lstStyle/>
          <a:p>
            <a:pPr algn="ctr"/>
            <a:r>
              <a:rPr lang="pt-BR" sz="1400" b="1" i="1" dirty="0">
                <a:solidFill>
                  <a:srgbClr val="60421E"/>
                </a:solidFill>
                <a:latin typeface="+mj-lt"/>
              </a:rPr>
              <a:t>Desenvolvida às margens do rio Moldava, </a:t>
            </a: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a:solidFill>
                  <a:srgbClr val="60421E"/>
                </a:solidFill>
                <a:latin typeface="+mj-lt"/>
              </a:rPr>
              <a:t>Krumlov</a:t>
            </a:r>
            <a:r>
              <a:rPr lang="pt-BR" sz="1600" b="1" i="1" u="sng" dirty="0" smtClean="0">
                <a:solidFill>
                  <a:srgbClr val="60421E"/>
                </a:solidFill>
                <a:latin typeface="+mj-lt"/>
              </a:rPr>
              <a:t> </a:t>
            </a:r>
            <a:r>
              <a:rPr lang="pt-BR" sz="1400" b="1" i="1" dirty="0">
                <a:solidFill>
                  <a:srgbClr val="60421E"/>
                </a:solidFill>
                <a:latin typeface="+mj-lt"/>
              </a:rPr>
              <a:t>logo se definiu através de duas torres dominantes no horizonte da cidade. A torre de castelo simboliza o poder governante </a:t>
            </a:r>
            <a:r>
              <a:rPr lang="pt-BR" sz="1400" b="1" i="1" dirty="0" smtClean="0">
                <a:solidFill>
                  <a:srgbClr val="60421E"/>
                </a:solidFill>
                <a:latin typeface="+mj-lt"/>
              </a:rPr>
              <a:t>secular, enquanto a </a:t>
            </a:r>
            <a:r>
              <a:rPr lang="pt-BR" sz="1400" b="1" i="1" dirty="0">
                <a:solidFill>
                  <a:srgbClr val="60421E"/>
                </a:solidFill>
                <a:latin typeface="+mj-lt"/>
              </a:rPr>
              <a:t>torre da igreja de São </a:t>
            </a:r>
            <a:r>
              <a:rPr lang="pt-BR" sz="1400" b="1" i="1" dirty="0" err="1">
                <a:solidFill>
                  <a:srgbClr val="60421E"/>
                </a:solidFill>
                <a:latin typeface="+mj-lt"/>
              </a:rPr>
              <a:t>Vito</a:t>
            </a:r>
            <a:r>
              <a:rPr lang="pt-BR" sz="1400" b="1" i="1" dirty="0">
                <a:solidFill>
                  <a:srgbClr val="60421E"/>
                </a:solidFill>
                <a:latin typeface="+mj-lt"/>
              </a:rPr>
              <a:t>, à direita, personifica o poder do </a:t>
            </a:r>
            <a:r>
              <a:rPr lang="pt-BR" sz="1400" b="1" i="1" dirty="0" smtClean="0">
                <a:solidFill>
                  <a:srgbClr val="60421E"/>
                </a:solidFill>
                <a:latin typeface="+mj-lt"/>
              </a:rPr>
              <a:t>cristianismo também  desde os tempos medievais. </a:t>
            </a:r>
            <a:r>
              <a:rPr lang="pt-BR" sz="1400" b="1" i="1" dirty="0">
                <a:solidFill>
                  <a:srgbClr val="60421E"/>
                </a:solidFill>
                <a:latin typeface="+mj-lt"/>
              </a:rPr>
              <a:t>O rio Moldava, </a:t>
            </a:r>
            <a:r>
              <a:rPr lang="pt-BR" sz="1400" b="1" i="1" dirty="0" smtClean="0">
                <a:solidFill>
                  <a:srgbClr val="60421E"/>
                </a:solidFill>
                <a:latin typeface="+mj-lt"/>
              </a:rPr>
              <a:t>ladeado pelo </a:t>
            </a:r>
            <a:r>
              <a:rPr lang="pt-BR" sz="1400" b="1" i="1" dirty="0">
                <a:solidFill>
                  <a:srgbClr val="60421E"/>
                </a:solidFill>
                <a:latin typeface="+mj-lt"/>
              </a:rPr>
              <a:t>castelo do promontório e o edifício da </a:t>
            </a:r>
            <a:r>
              <a:rPr lang="pt-BR" sz="1400" b="1" i="1" dirty="0" smtClean="0">
                <a:solidFill>
                  <a:srgbClr val="60421E"/>
                </a:solidFill>
                <a:latin typeface="+mj-lt"/>
              </a:rPr>
              <a:t>igreja, compõe o </a:t>
            </a:r>
            <a:r>
              <a:rPr lang="pt-BR" sz="1400" b="1" i="1" dirty="0">
                <a:solidFill>
                  <a:srgbClr val="60421E"/>
                </a:solidFill>
                <a:latin typeface="+mj-lt"/>
              </a:rPr>
              <a:t>panorama arquitetônico impressionante que caracteriza a cidade.</a:t>
            </a:r>
          </a:p>
          <a:p>
            <a:endParaRPr lang="pt-BR" sz="1400" b="1" i="1" dirty="0">
              <a:solidFill>
                <a:srgbClr val="60421E"/>
              </a:solidFill>
              <a:latin typeface="+mj-lt"/>
            </a:endParaRPr>
          </a:p>
        </p:txBody>
      </p:sp>
    </p:spTree>
    <p:extLst>
      <p:ext uri="{BB962C8B-B14F-4D97-AF65-F5344CB8AC3E}">
        <p14:creationId xmlns:p14="http://schemas.microsoft.com/office/powerpoint/2010/main" val="3456762528"/>
      </p:ext>
    </p:extLst>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975" y="338943"/>
            <a:ext cx="4412093" cy="6120000"/>
          </a:xfrm>
          <a:prstGeom prst="rect">
            <a:avLst/>
          </a:prstGeom>
          <a:ln w="69850" cmpd="tri">
            <a:solidFill>
              <a:srgbClr val="EED079"/>
            </a:solidFill>
            <a:miter lim="800000"/>
          </a:ln>
        </p:spPr>
      </p:pic>
      <p:sp>
        <p:nvSpPr>
          <p:cNvPr id="3" name="CaixaDeTexto 2"/>
          <p:cNvSpPr txBox="1"/>
          <p:nvPr/>
        </p:nvSpPr>
        <p:spPr>
          <a:xfrm>
            <a:off x="580525" y="1762358"/>
            <a:ext cx="3456384" cy="3754874"/>
          </a:xfrm>
          <a:prstGeom prst="rect">
            <a:avLst/>
          </a:prstGeom>
          <a:noFill/>
        </p:spPr>
        <p:txBody>
          <a:bodyPr wrap="square" rtlCol="0">
            <a:spAutoFit/>
          </a:bodyPr>
          <a:lstStyle/>
          <a:p>
            <a:r>
              <a:rPr lang="pt-BR" sz="1400" b="1" i="1" dirty="0" smtClean="0">
                <a:solidFill>
                  <a:srgbClr val="60421E"/>
                </a:solidFill>
                <a:latin typeface="+mj-lt"/>
              </a:rPr>
              <a:t>A rigor, a </a:t>
            </a:r>
            <a:r>
              <a:rPr lang="pt-BR" sz="1400" b="1" i="1" dirty="0">
                <a:solidFill>
                  <a:srgbClr val="60421E"/>
                </a:solidFill>
                <a:latin typeface="+mj-lt"/>
              </a:rPr>
              <a:t>primeira menção </a:t>
            </a:r>
            <a:r>
              <a:rPr lang="pt-BR" sz="1400" b="1" i="1" dirty="0" smtClean="0">
                <a:solidFill>
                  <a:srgbClr val="60421E"/>
                </a:solidFill>
                <a:latin typeface="+mj-lt"/>
              </a:rPr>
              <a:t>de </a:t>
            </a:r>
            <a:r>
              <a:rPr lang="pt-BR" sz="1400" b="1" i="1" dirty="0">
                <a:solidFill>
                  <a:srgbClr val="60421E"/>
                </a:solidFill>
                <a:latin typeface="+mj-lt"/>
              </a:rPr>
              <a:t>água </a:t>
            </a:r>
            <a:r>
              <a:rPr lang="pt-BR" sz="1400" b="1" i="1" dirty="0" smtClean="0">
                <a:solidFill>
                  <a:srgbClr val="60421E"/>
                </a:solidFill>
                <a:latin typeface="+mj-lt"/>
              </a:rPr>
              <a:t>na </a:t>
            </a:r>
            <a:r>
              <a:rPr lang="pt-BR" sz="1400" b="1" i="1" dirty="0">
                <a:solidFill>
                  <a:srgbClr val="60421E"/>
                </a:solidFill>
                <a:latin typeface="+mj-lt"/>
              </a:rPr>
              <a:t>praça </a:t>
            </a:r>
            <a:r>
              <a:rPr lang="pt-BR" sz="1400" b="1" i="1" dirty="0" smtClean="0">
                <a:solidFill>
                  <a:srgbClr val="60421E"/>
                </a:solidFill>
                <a:latin typeface="+mj-lt"/>
              </a:rPr>
              <a:t>de </a:t>
            </a:r>
            <a:r>
              <a:rPr lang="en-US" sz="1400" b="1" i="1" u="sng" dirty="0" err="1">
                <a:solidFill>
                  <a:srgbClr val="60421E"/>
                </a:solidFill>
                <a:latin typeface="+mj-lt"/>
              </a:rPr>
              <a:t>Český</a:t>
            </a:r>
            <a:r>
              <a:rPr lang="en-US" sz="1400" b="1" i="1" u="sng" dirty="0">
                <a:solidFill>
                  <a:srgbClr val="60421E"/>
                </a:solidFill>
                <a:latin typeface="+mj-lt"/>
              </a:rPr>
              <a:t> </a:t>
            </a:r>
            <a:r>
              <a:rPr lang="en-US" sz="1400" b="1" i="1" u="sng" dirty="0" err="1">
                <a:solidFill>
                  <a:srgbClr val="60421E"/>
                </a:solidFill>
                <a:latin typeface="+mj-lt"/>
              </a:rPr>
              <a:t>Krumlov</a:t>
            </a:r>
            <a:r>
              <a:rPr lang="en-US" sz="1400" b="1" i="1" u="sng" dirty="0">
                <a:solidFill>
                  <a:srgbClr val="60421E"/>
                </a:solidFill>
                <a:latin typeface="+mj-lt"/>
              </a:rPr>
              <a:t> </a:t>
            </a:r>
            <a:r>
              <a:rPr lang="pt-BR" sz="1400" b="1" i="1" dirty="0" smtClean="0">
                <a:solidFill>
                  <a:srgbClr val="60421E"/>
                </a:solidFill>
                <a:latin typeface="+mj-lt"/>
              </a:rPr>
              <a:t>apareceu </a:t>
            </a:r>
            <a:r>
              <a:rPr lang="pt-BR" sz="1400" b="1" i="1" dirty="0">
                <a:solidFill>
                  <a:srgbClr val="60421E"/>
                </a:solidFill>
                <a:latin typeface="+mj-lt"/>
              </a:rPr>
              <a:t>em regulamentos de incêndio </a:t>
            </a:r>
            <a:r>
              <a:rPr lang="pt-BR" sz="1400" b="1" i="1" dirty="0" smtClean="0">
                <a:solidFill>
                  <a:srgbClr val="60421E"/>
                </a:solidFill>
                <a:latin typeface="+mj-lt"/>
              </a:rPr>
              <a:t>compilados por </a:t>
            </a:r>
            <a:r>
              <a:rPr lang="pt-BR" sz="1400" b="1" i="1" dirty="0">
                <a:solidFill>
                  <a:srgbClr val="60421E"/>
                </a:solidFill>
                <a:latin typeface="+mj-lt"/>
              </a:rPr>
              <a:t>Jan de Rosenberg, em abril de 1388. Naquela ocasião, o tanque de água era </a:t>
            </a:r>
            <a:r>
              <a:rPr lang="pt-BR" sz="1400" b="1" i="1" dirty="0" smtClean="0">
                <a:solidFill>
                  <a:srgbClr val="60421E"/>
                </a:solidFill>
                <a:latin typeface="+mj-lt"/>
              </a:rPr>
              <a:t>feito </a:t>
            </a:r>
            <a:r>
              <a:rPr lang="pt-BR" sz="1400" b="1" i="1" dirty="0">
                <a:solidFill>
                  <a:srgbClr val="60421E"/>
                </a:solidFill>
                <a:latin typeface="+mj-lt"/>
              </a:rPr>
              <a:t>de madeira</a:t>
            </a:r>
            <a:r>
              <a:rPr lang="pt-BR" sz="1400" b="1" i="1" dirty="0" smtClean="0">
                <a:solidFill>
                  <a:srgbClr val="60421E"/>
                </a:solidFill>
                <a:latin typeface="+mj-lt"/>
              </a:rPr>
              <a:t>. A fonte propriamente dita, </a:t>
            </a:r>
            <a:r>
              <a:rPr lang="pt-BR" sz="1400" b="1" i="1" dirty="0">
                <a:solidFill>
                  <a:srgbClr val="60421E"/>
                </a:solidFill>
                <a:latin typeface="+mj-lt"/>
              </a:rPr>
              <a:t>de </a:t>
            </a:r>
            <a:r>
              <a:rPr lang="pt-BR" sz="1400" b="1" i="1" dirty="0" smtClean="0">
                <a:solidFill>
                  <a:srgbClr val="60421E"/>
                </a:solidFill>
                <a:latin typeface="+mj-lt"/>
              </a:rPr>
              <a:t>pedra, foi erigida a partir de 1577. </a:t>
            </a:r>
          </a:p>
          <a:p>
            <a:endParaRPr lang="pt-BR" sz="1400" b="1" i="1" dirty="0">
              <a:solidFill>
                <a:srgbClr val="60421E"/>
              </a:solidFill>
              <a:latin typeface="+mj-lt"/>
            </a:endParaRPr>
          </a:p>
          <a:p>
            <a:r>
              <a:rPr lang="pt-BR" sz="1400" b="1" i="1" dirty="0" smtClean="0">
                <a:solidFill>
                  <a:srgbClr val="60421E"/>
                </a:solidFill>
                <a:latin typeface="+mj-lt"/>
              </a:rPr>
              <a:t>Um </a:t>
            </a:r>
            <a:r>
              <a:rPr lang="pt-BR" sz="1400" b="1" i="1" dirty="0">
                <a:solidFill>
                  <a:srgbClr val="60421E"/>
                </a:solidFill>
                <a:latin typeface="+mj-lt"/>
              </a:rPr>
              <a:t>registro de "Biografias dos Últimos Rosenberg" por Václav </a:t>
            </a:r>
            <a:r>
              <a:rPr lang="pt-BR" sz="1400" b="1" i="1" dirty="0" err="1">
                <a:solidFill>
                  <a:srgbClr val="60421E"/>
                </a:solidFill>
                <a:latin typeface="+mj-lt"/>
              </a:rPr>
              <a:t>Brezan</a:t>
            </a:r>
            <a:r>
              <a:rPr lang="pt-BR" sz="1400" b="1" i="1" dirty="0">
                <a:solidFill>
                  <a:srgbClr val="60421E"/>
                </a:solidFill>
                <a:latin typeface="+mj-lt"/>
              </a:rPr>
              <a:t> afirma: "1577. Este ano uma </a:t>
            </a:r>
            <a:r>
              <a:rPr lang="pt-BR" sz="1400" b="1" i="1" dirty="0" smtClean="0">
                <a:solidFill>
                  <a:srgbClr val="60421E"/>
                </a:solidFill>
                <a:latin typeface="+mj-lt"/>
              </a:rPr>
              <a:t>ereção de </a:t>
            </a:r>
            <a:r>
              <a:rPr lang="pt-BR" sz="1400" b="1" i="1" dirty="0">
                <a:solidFill>
                  <a:srgbClr val="60421E"/>
                </a:solidFill>
                <a:latin typeface="+mj-lt"/>
              </a:rPr>
              <a:t>fonte pública começou na praça em </a:t>
            </a:r>
            <a:r>
              <a:rPr lang="pt-BR" sz="1400" b="1" i="1" dirty="0" err="1">
                <a:solidFill>
                  <a:srgbClr val="60421E"/>
                </a:solidFill>
                <a:latin typeface="+mj-lt"/>
              </a:rPr>
              <a:t>Cesky</a:t>
            </a:r>
            <a:r>
              <a:rPr lang="pt-BR" sz="1400" b="1" i="1" dirty="0">
                <a:solidFill>
                  <a:srgbClr val="60421E"/>
                </a:solidFill>
                <a:latin typeface="+mj-lt"/>
              </a:rPr>
              <a:t> </a:t>
            </a:r>
            <a:r>
              <a:rPr lang="pt-BR" sz="1400" b="1" i="1" dirty="0" err="1">
                <a:solidFill>
                  <a:srgbClr val="60421E"/>
                </a:solidFill>
                <a:latin typeface="+mj-lt"/>
              </a:rPr>
              <a:t>Krumlov</a:t>
            </a:r>
            <a:r>
              <a:rPr lang="pt-BR" sz="1400" b="1" i="1" dirty="0">
                <a:solidFill>
                  <a:srgbClr val="60421E"/>
                </a:solidFill>
                <a:latin typeface="+mj-lt"/>
              </a:rPr>
              <a:t> </a:t>
            </a:r>
            <a:r>
              <a:rPr lang="pt-BR" sz="1400" b="1" i="1" dirty="0" smtClean="0">
                <a:solidFill>
                  <a:srgbClr val="60421E"/>
                </a:solidFill>
                <a:latin typeface="+mj-lt"/>
              </a:rPr>
              <a:t>com custeio </a:t>
            </a:r>
            <a:r>
              <a:rPr lang="pt-BR" sz="1400" b="1" i="1" dirty="0">
                <a:solidFill>
                  <a:srgbClr val="60421E"/>
                </a:solidFill>
                <a:latin typeface="+mj-lt"/>
              </a:rPr>
              <a:t>municipal". </a:t>
            </a:r>
            <a:r>
              <a:rPr lang="pt-BR" sz="1400" b="1" i="1" dirty="0" smtClean="0">
                <a:solidFill>
                  <a:srgbClr val="60421E"/>
                </a:solidFill>
                <a:latin typeface="+mj-lt"/>
              </a:rPr>
              <a:t> </a:t>
            </a:r>
          </a:p>
          <a:p>
            <a:endParaRPr lang="pt-BR" sz="1400" b="1" i="1" dirty="0">
              <a:solidFill>
                <a:srgbClr val="60421E"/>
              </a:solidFill>
              <a:latin typeface="+mj-lt"/>
            </a:endParaRPr>
          </a:p>
          <a:p>
            <a:r>
              <a:rPr lang="pt-BR" sz="1400" b="1" i="1" dirty="0">
                <a:solidFill>
                  <a:srgbClr val="60421E"/>
                </a:solidFill>
                <a:latin typeface="+mj-lt"/>
              </a:rPr>
              <a:t>Esta pintura é de autoria de Wilhelm Fischer – anos 20/30 do século XVII.</a:t>
            </a:r>
          </a:p>
          <a:p>
            <a:r>
              <a:rPr lang="pt-BR" sz="1400" b="1" i="1" dirty="0">
                <a:solidFill>
                  <a:srgbClr val="60421E"/>
                </a:solidFill>
                <a:latin typeface="+mj-lt"/>
              </a:rPr>
              <a:t> foto: Libor </a:t>
            </a:r>
            <a:r>
              <a:rPr lang="pt-BR" sz="1400" b="1" i="1" dirty="0" err="1" smtClean="0">
                <a:solidFill>
                  <a:srgbClr val="60421E"/>
                </a:solidFill>
                <a:latin typeface="+mj-lt"/>
              </a:rPr>
              <a:t>Sváček</a:t>
            </a:r>
            <a:r>
              <a:rPr lang="pt-BR" sz="1400" b="1" i="1" dirty="0" smtClean="0">
                <a:solidFill>
                  <a:srgbClr val="60421E"/>
                </a:solidFill>
                <a:latin typeface="+mj-lt"/>
              </a:rPr>
              <a:t>.</a:t>
            </a:r>
            <a:endParaRPr lang="pt-BR" sz="1400" b="1" i="1" dirty="0">
              <a:solidFill>
                <a:srgbClr val="60421E"/>
              </a:solidFill>
              <a:latin typeface="+mj-lt"/>
            </a:endParaRPr>
          </a:p>
        </p:txBody>
      </p:sp>
      <p:sp>
        <p:nvSpPr>
          <p:cNvPr id="4" name="Retângulo 3"/>
          <p:cNvSpPr/>
          <p:nvPr/>
        </p:nvSpPr>
        <p:spPr>
          <a:xfrm>
            <a:off x="3531839" y="6361583"/>
            <a:ext cx="752129" cy="307777"/>
          </a:xfrm>
          <a:prstGeom prst="rect">
            <a:avLst/>
          </a:prstGeom>
        </p:spPr>
        <p:txBody>
          <a:bodyPr wrap="none">
            <a:spAutoFit/>
          </a:bodyPr>
          <a:lstStyle/>
          <a:p>
            <a:pPr algn="ctr"/>
            <a:r>
              <a:rPr lang="pt-BR" sz="1400" b="1" i="1" dirty="0">
                <a:solidFill>
                  <a:srgbClr val="60421E"/>
                </a:solidFill>
                <a:latin typeface="+mj-lt"/>
              </a:rPr>
              <a:t>(clique)</a:t>
            </a:r>
          </a:p>
        </p:txBody>
      </p:sp>
    </p:spTree>
    <p:extLst>
      <p:ext uri="{BB962C8B-B14F-4D97-AF65-F5344CB8AC3E}">
        <p14:creationId xmlns:p14="http://schemas.microsoft.com/office/powerpoint/2010/main" val="331540276"/>
      </p:ext>
    </p:extLst>
  </p:cSld>
  <p:clrMapOvr>
    <a:masterClrMapping/>
  </p:clrMapOvr>
  <mc:AlternateContent xmlns:mc="http://schemas.openxmlformats.org/markup-compatibility/2006" xmlns:p14="http://schemas.microsoft.com/office/powerpoint/2010/main">
    <mc:Choice Requires="p14">
      <p:transition spd="slow" p14:dur="50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657" y="908720"/>
            <a:ext cx="8445345" cy="3888000"/>
          </a:xfrm>
          <a:prstGeom prst="rect">
            <a:avLst/>
          </a:prstGeom>
          <a:ln w="69850" cmpd="tri">
            <a:solidFill>
              <a:srgbClr val="EED079"/>
            </a:solidFill>
            <a:miter lim="800000"/>
          </a:ln>
        </p:spPr>
      </p:pic>
      <p:sp>
        <p:nvSpPr>
          <p:cNvPr id="3" name="CaixaDeTexto 2"/>
          <p:cNvSpPr txBox="1"/>
          <p:nvPr/>
        </p:nvSpPr>
        <p:spPr>
          <a:xfrm>
            <a:off x="107504" y="5013176"/>
            <a:ext cx="8928992" cy="2092881"/>
          </a:xfrm>
          <a:prstGeom prst="rect">
            <a:avLst/>
          </a:prstGeom>
          <a:noFill/>
        </p:spPr>
        <p:txBody>
          <a:bodyPr wrap="square" rtlCol="0">
            <a:spAutoFit/>
          </a:bodyPr>
          <a:lstStyle/>
          <a:p>
            <a:pPr algn="ctr"/>
            <a:r>
              <a:rPr lang="pt-BR" sz="1400" b="1" i="1" dirty="0" smtClean="0">
                <a:solidFill>
                  <a:srgbClr val="60421E"/>
                </a:solidFill>
                <a:latin typeface="+mj-lt"/>
              </a:rPr>
              <a:t>À </a:t>
            </a:r>
            <a:r>
              <a:rPr lang="pt-BR" sz="1600" b="1" i="1" u="sng" dirty="0">
                <a:solidFill>
                  <a:srgbClr val="60421E"/>
                </a:solidFill>
                <a:latin typeface="+mj-lt"/>
              </a:rPr>
              <a:t>Praça da Concórdia</a:t>
            </a:r>
            <a:r>
              <a:rPr lang="pt-BR" sz="1600" b="1" i="1" dirty="0">
                <a:solidFill>
                  <a:srgbClr val="60421E"/>
                </a:solidFill>
                <a:latin typeface="+mj-lt"/>
              </a:rPr>
              <a:t> </a:t>
            </a:r>
            <a:r>
              <a:rPr lang="pt-BR" sz="1400" b="1" i="1" dirty="0">
                <a:solidFill>
                  <a:srgbClr val="60421E"/>
                </a:solidFill>
                <a:latin typeface="+mj-lt"/>
              </a:rPr>
              <a:t>( </a:t>
            </a:r>
            <a:r>
              <a:rPr lang="pt-BR" sz="1400" b="1" i="1" dirty="0" err="1" smtClean="0">
                <a:solidFill>
                  <a:srgbClr val="60421E"/>
                </a:solidFill>
                <a:latin typeface="+mj-lt"/>
              </a:rPr>
              <a:t>Svornosti</a:t>
            </a:r>
            <a:r>
              <a:rPr lang="pt-BR" sz="1400" b="1" i="1" dirty="0" smtClean="0">
                <a:solidFill>
                  <a:srgbClr val="60421E"/>
                </a:solidFill>
                <a:latin typeface="+mj-lt"/>
              </a:rPr>
              <a:t> , </a:t>
            </a:r>
            <a:r>
              <a:rPr lang="pt-BR" sz="1400" b="1" i="1" dirty="0">
                <a:solidFill>
                  <a:srgbClr val="60421E"/>
                </a:solidFill>
                <a:latin typeface="+mj-lt"/>
              </a:rPr>
              <a:t>em </a:t>
            </a:r>
            <a:r>
              <a:rPr lang="pt-BR" sz="1400" b="1" i="1" dirty="0" smtClean="0">
                <a:solidFill>
                  <a:srgbClr val="60421E"/>
                </a:solidFill>
                <a:latin typeface="+mj-lt"/>
              </a:rPr>
              <a:t>Tcheco)  estão intrinsecamente ligadas as fundações da cidade.</a:t>
            </a:r>
          </a:p>
          <a:p>
            <a:pPr algn="ctr"/>
            <a:endParaRPr lang="pt-BR" sz="1400" b="1" i="1" dirty="0" smtClean="0">
              <a:solidFill>
                <a:srgbClr val="60421E"/>
              </a:solidFill>
              <a:latin typeface="+mj-lt"/>
            </a:endParaRPr>
          </a:p>
          <a:p>
            <a:pPr algn="ctr"/>
            <a:r>
              <a:rPr lang="pt-BR" sz="1600" b="1" i="1" u="sng" dirty="0" smtClean="0">
                <a:solidFill>
                  <a:srgbClr val="60421E"/>
                </a:solidFill>
                <a:latin typeface="+mj-lt"/>
              </a:rPr>
              <a:t>Coluna de Praga</a:t>
            </a:r>
            <a:r>
              <a:rPr lang="pt-BR" sz="1400" b="1" i="1" dirty="0" smtClean="0">
                <a:solidFill>
                  <a:srgbClr val="60421E"/>
                </a:solidFill>
                <a:latin typeface="+mj-lt"/>
              </a:rPr>
              <a:t> -  construída nesta praça durante </a:t>
            </a:r>
            <a:r>
              <a:rPr lang="pt-BR" sz="1400" b="1" i="1" dirty="0">
                <a:solidFill>
                  <a:srgbClr val="60421E"/>
                </a:solidFill>
                <a:latin typeface="+mj-lt"/>
              </a:rPr>
              <a:t>1714-1716 </a:t>
            </a:r>
            <a:r>
              <a:rPr lang="pt-BR" sz="1400" b="1" i="1" dirty="0" smtClean="0">
                <a:solidFill>
                  <a:srgbClr val="60421E"/>
                </a:solidFill>
                <a:latin typeface="+mj-lt"/>
              </a:rPr>
              <a:t>em </a:t>
            </a:r>
            <a:r>
              <a:rPr lang="pt-BR" sz="1400" b="1" i="1" dirty="0">
                <a:solidFill>
                  <a:srgbClr val="60421E"/>
                </a:solidFill>
                <a:latin typeface="+mj-lt"/>
              </a:rPr>
              <a:t>memória da epidemia de peste que atingiu a cidade durante 1680-1682. </a:t>
            </a:r>
            <a:r>
              <a:rPr lang="pt-BR" sz="1400" b="1" i="1" dirty="0" smtClean="0">
                <a:solidFill>
                  <a:srgbClr val="60421E"/>
                </a:solidFill>
                <a:latin typeface="+mj-lt"/>
              </a:rPr>
              <a:t> Esculturas </a:t>
            </a:r>
            <a:r>
              <a:rPr lang="pt-BR" sz="1400" b="1" i="1" dirty="0">
                <a:solidFill>
                  <a:srgbClr val="60421E"/>
                </a:solidFill>
                <a:latin typeface="+mj-lt"/>
              </a:rPr>
              <a:t>de </a:t>
            </a:r>
            <a:r>
              <a:rPr lang="pt-BR" sz="1400" b="1" i="1" dirty="0" smtClean="0">
                <a:solidFill>
                  <a:srgbClr val="60421E"/>
                </a:solidFill>
                <a:latin typeface="+mj-lt"/>
              </a:rPr>
              <a:t>São </a:t>
            </a:r>
            <a:r>
              <a:rPr lang="pt-BR" sz="1400" b="1" i="1" dirty="0" err="1" smtClean="0">
                <a:solidFill>
                  <a:srgbClr val="60421E"/>
                </a:solidFill>
                <a:latin typeface="+mj-lt"/>
              </a:rPr>
              <a:t>Vito</a:t>
            </a:r>
            <a:r>
              <a:rPr lang="pt-BR" sz="1400" b="1" i="1" dirty="0" smtClean="0">
                <a:solidFill>
                  <a:srgbClr val="60421E"/>
                </a:solidFill>
                <a:latin typeface="+mj-lt"/>
              </a:rPr>
              <a:t>, </a:t>
            </a:r>
            <a:r>
              <a:rPr lang="pt-BR" sz="1400" b="1" i="1" dirty="0">
                <a:solidFill>
                  <a:srgbClr val="60421E"/>
                </a:solidFill>
                <a:latin typeface="+mj-lt"/>
              </a:rPr>
              <a:t>São João Evangelista, São </a:t>
            </a:r>
            <a:r>
              <a:rPr lang="pt-BR" sz="1400" b="1" i="1" dirty="0" smtClean="0">
                <a:solidFill>
                  <a:srgbClr val="60421E"/>
                </a:solidFill>
                <a:latin typeface="+mj-lt"/>
              </a:rPr>
              <a:t>Judas </a:t>
            </a:r>
            <a:r>
              <a:rPr lang="pt-BR" sz="1400" b="1" i="1" dirty="0">
                <a:solidFill>
                  <a:srgbClr val="60421E"/>
                </a:solidFill>
                <a:latin typeface="+mj-lt"/>
              </a:rPr>
              <a:t>Tadeu na linha superior, e São Francisco Xavier, </a:t>
            </a:r>
            <a:r>
              <a:rPr lang="pt-BR" sz="1400" b="1" i="1" dirty="0" smtClean="0">
                <a:solidFill>
                  <a:srgbClr val="60421E"/>
                </a:solidFill>
                <a:latin typeface="+mj-lt"/>
              </a:rPr>
              <a:t>São Sebastião, São </a:t>
            </a:r>
            <a:r>
              <a:rPr lang="pt-BR" sz="1400" b="1" i="1" dirty="0" err="1" smtClean="0">
                <a:solidFill>
                  <a:srgbClr val="60421E"/>
                </a:solidFill>
                <a:latin typeface="+mj-lt"/>
              </a:rPr>
              <a:t>Kajetan</a:t>
            </a:r>
            <a:r>
              <a:rPr lang="pt-BR" sz="1400" b="1" i="1" dirty="0" smtClean="0">
                <a:solidFill>
                  <a:srgbClr val="60421E"/>
                </a:solidFill>
                <a:latin typeface="+mj-lt"/>
              </a:rPr>
              <a:t> </a:t>
            </a:r>
            <a:r>
              <a:rPr lang="pt-BR" sz="1400" b="1" i="1" dirty="0">
                <a:solidFill>
                  <a:srgbClr val="60421E"/>
                </a:solidFill>
                <a:latin typeface="+mj-lt"/>
              </a:rPr>
              <a:t>e </a:t>
            </a:r>
            <a:r>
              <a:rPr lang="pt-BR" sz="1400" b="1" i="1" dirty="0" smtClean="0">
                <a:solidFill>
                  <a:srgbClr val="60421E"/>
                </a:solidFill>
                <a:latin typeface="+mj-lt"/>
              </a:rPr>
              <a:t>São Roque </a:t>
            </a:r>
            <a:r>
              <a:rPr lang="pt-BR" sz="1400" b="1" i="1" dirty="0">
                <a:solidFill>
                  <a:srgbClr val="60421E"/>
                </a:solidFill>
                <a:latin typeface="+mj-lt"/>
              </a:rPr>
              <a:t>na linha de </a:t>
            </a:r>
            <a:r>
              <a:rPr lang="pt-BR" sz="1400" b="1" i="1" dirty="0" smtClean="0">
                <a:solidFill>
                  <a:srgbClr val="60421E"/>
                </a:solidFill>
                <a:latin typeface="+mj-lt"/>
              </a:rPr>
              <a:t>baixo, </a:t>
            </a:r>
            <a:r>
              <a:rPr lang="pt-BR" sz="1400" b="1" i="1" dirty="0">
                <a:solidFill>
                  <a:srgbClr val="60421E"/>
                </a:solidFill>
                <a:latin typeface="+mj-lt"/>
              </a:rPr>
              <a:t>são as obras-primas de um escultor </a:t>
            </a:r>
            <a:r>
              <a:rPr lang="pt-BR" sz="1400" b="1" i="1" dirty="0" smtClean="0">
                <a:solidFill>
                  <a:srgbClr val="60421E"/>
                </a:solidFill>
                <a:latin typeface="+mj-lt"/>
              </a:rPr>
              <a:t>de Praga, </a:t>
            </a:r>
            <a:r>
              <a:rPr lang="pt-BR" sz="1400" b="1" i="1" dirty="0">
                <a:solidFill>
                  <a:srgbClr val="60421E"/>
                </a:solidFill>
                <a:latin typeface="+mj-lt"/>
              </a:rPr>
              <a:t>bem como uma escultura da Virgem </a:t>
            </a:r>
            <a:r>
              <a:rPr lang="pt-BR" sz="1400" b="1" i="1" dirty="0" smtClean="0">
                <a:solidFill>
                  <a:srgbClr val="60421E"/>
                </a:solidFill>
                <a:latin typeface="+mj-lt"/>
              </a:rPr>
              <a:t>situada </a:t>
            </a:r>
            <a:r>
              <a:rPr lang="pt-BR" sz="1400" b="1" i="1" dirty="0">
                <a:solidFill>
                  <a:srgbClr val="60421E"/>
                </a:solidFill>
                <a:latin typeface="+mj-lt"/>
              </a:rPr>
              <a:t>no topo da coluna. </a:t>
            </a:r>
            <a:r>
              <a:rPr lang="pt-BR" sz="1400" b="1" i="1" dirty="0" smtClean="0">
                <a:solidFill>
                  <a:srgbClr val="60421E"/>
                </a:solidFill>
                <a:latin typeface="+mj-lt"/>
              </a:rPr>
              <a:t>Em </a:t>
            </a:r>
            <a:r>
              <a:rPr lang="pt-BR" sz="1400" b="1" i="1" dirty="0">
                <a:solidFill>
                  <a:srgbClr val="60421E"/>
                </a:solidFill>
                <a:latin typeface="+mj-lt"/>
              </a:rPr>
              <a:t>1843, </a:t>
            </a:r>
            <a:r>
              <a:rPr lang="pt-BR" sz="1400" b="1" i="1" dirty="0" smtClean="0">
                <a:solidFill>
                  <a:srgbClr val="60421E"/>
                </a:solidFill>
                <a:latin typeface="+mj-lt"/>
              </a:rPr>
              <a:t>devido à ferrugem que corroeu a primeira fonte de 1443, uma </a:t>
            </a:r>
            <a:r>
              <a:rPr lang="pt-BR" sz="1400" b="1" i="1" dirty="0">
                <a:solidFill>
                  <a:srgbClr val="60421E"/>
                </a:solidFill>
                <a:latin typeface="+mj-lt"/>
              </a:rPr>
              <a:t>nova foi </a:t>
            </a:r>
            <a:r>
              <a:rPr lang="pt-BR" sz="1400" b="1" i="1" dirty="0" smtClean="0">
                <a:solidFill>
                  <a:srgbClr val="60421E"/>
                </a:solidFill>
                <a:latin typeface="+mj-lt"/>
              </a:rPr>
              <a:t>instalada circundando a Coluna de Praga.                    </a:t>
            </a:r>
            <a:r>
              <a:rPr lang="pt-BR" sz="1200" b="1" i="1" dirty="0" smtClean="0">
                <a:solidFill>
                  <a:srgbClr val="60421E"/>
                </a:solidFill>
                <a:latin typeface="+mj-lt"/>
              </a:rPr>
              <a:t>(</a:t>
            </a:r>
            <a:r>
              <a:rPr lang="pt-BR" sz="1200" b="1" i="1" dirty="0">
                <a:solidFill>
                  <a:srgbClr val="60421E"/>
                </a:solidFill>
                <a:latin typeface="+mj-lt"/>
              </a:rPr>
              <a:t>clique)</a:t>
            </a:r>
          </a:p>
          <a:p>
            <a:pPr algn="ctr"/>
            <a:endParaRPr lang="pt-BR" sz="1400" b="1" i="1" dirty="0">
              <a:solidFill>
                <a:srgbClr val="60421E"/>
              </a:solidFill>
              <a:latin typeface="+mj-lt"/>
            </a:endParaRPr>
          </a:p>
          <a:p>
            <a:endParaRPr lang="pt-BR" sz="1400" b="1" i="1" dirty="0">
              <a:solidFill>
                <a:srgbClr val="60421E"/>
              </a:solidFill>
              <a:latin typeface="+mj-lt"/>
            </a:endParaRPr>
          </a:p>
        </p:txBody>
      </p:sp>
    </p:spTree>
    <p:extLst>
      <p:ext uri="{BB962C8B-B14F-4D97-AF65-F5344CB8AC3E}">
        <p14:creationId xmlns:p14="http://schemas.microsoft.com/office/powerpoint/2010/main" val="2827876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910" y="354969"/>
            <a:ext cx="8321867" cy="5760000"/>
          </a:xfrm>
          <a:prstGeom prst="rect">
            <a:avLst/>
          </a:prstGeom>
          <a:ln w="69850" cmpd="tri">
            <a:solidFill>
              <a:srgbClr val="EED079"/>
            </a:solidFill>
            <a:miter lim="800000"/>
          </a:ln>
        </p:spPr>
      </p:pic>
      <p:sp>
        <p:nvSpPr>
          <p:cNvPr id="4" name="CaixaDeTexto 3"/>
          <p:cNvSpPr txBox="1"/>
          <p:nvPr/>
        </p:nvSpPr>
        <p:spPr>
          <a:xfrm>
            <a:off x="683568" y="6125548"/>
            <a:ext cx="7776864" cy="553998"/>
          </a:xfrm>
          <a:prstGeom prst="rect">
            <a:avLst/>
          </a:prstGeom>
          <a:noFill/>
        </p:spPr>
        <p:txBody>
          <a:bodyPr wrap="square" rtlCol="0">
            <a:spAutoFit/>
          </a:bodyPr>
          <a:lstStyle/>
          <a:p>
            <a:pPr algn="ctr"/>
            <a:r>
              <a:rPr lang="pt-BR" sz="1400" b="1" i="1" dirty="0">
                <a:solidFill>
                  <a:srgbClr val="60421E"/>
                </a:solidFill>
                <a:latin typeface="+mj-lt"/>
              </a:rPr>
              <a:t>Essa mesma praça, </a:t>
            </a:r>
            <a:r>
              <a:rPr lang="pt-BR" sz="1400" b="1" i="1" dirty="0" smtClean="0">
                <a:solidFill>
                  <a:srgbClr val="60421E"/>
                </a:solidFill>
                <a:latin typeface="+mj-lt"/>
              </a:rPr>
              <a:t>ou seja, a da Concórdia (</a:t>
            </a:r>
            <a:r>
              <a:rPr lang="pt-BR" sz="1400" b="1" i="1" dirty="0">
                <a:solidFill>
                  <a:srgbClr val="60421E"/>
                </a:solidFill>
                <a:latin typeface="+mj-lt"/>
              </a:rPr>
              <a:t> </a:t>
            </a:r>
            <a:r>
              <a:rPr lang="pt-BR" sz="1600" b="1" i="1" u="sng" dirty="0" err="1" smtClean="0">
                <a:solidFill>
                  <a:srgbClr val="60421E"/>
                </a:solidFill>
                <a:latin typeface="+mj-lt"/>
              </a:rPr>
              <a:t>Svornosti</a:t>
            </a:r>
            <a:r>
              <a:rPr lang="pt-BR" sz="1400" b="1" i="1" dirty="0" smtClean="0">
                <a:solidFill>
                  <a:srgbClr val="60421E"/>
                </a:solidFill>
                <a:latin typeface="+mj-lt"/>
              </a:rPr>
              <a:t>, </a:t>
            </a:r>
            <a:r>
              <a:rPr lang="pt-BR" sz="1400" b="1" i="1" dirty="0">
                <a:solidFill>
                  <a:srgbClr val="60421E"/>
                </a:solidFill>
                <a:latin typeface="+mj-lt"/>
              </a:rPr>
              <a:t>em Tcheco)  da primeira fonte,  continua a </a:t>
            </a:r>
            <a:r>
              <a:rPr lang="pt-BR" sz="1400" b="1" i="1" dirty="0" smtClean="0">
                <a:solidFill>
                  <a:srgbClr val="60421E"/>
                </a:solidFill>
                <a:latin typeface="+mj-lt"/>
              </a:rPr>
              <a:t> </a:t>
            </a:r>
            <a:r>
              <a:rPr lang="pt-BR" sz="1400" b="1" i="1" dirty="0">
                <a:solidFill>
                  <a:srgbClr val="60421E"/>
                </a:solidFill>
                <a:latin typeface="+mj-lt"/>
              </a:rPr>
              <a:t>principal da cidade e mantém a estrutura arquitetônica da velha fonte e de sua Coluna de Praga.</a:t>
            </a:r>
          </a:p>
        </p:txBody>
      </p:sp>
    </p:spTree>
    <p:extLst>
      <p:ext uri="{BB962C8B-B14F-4D97-AF65-F5344CB8AC3E}">
        <p14:creationId xmlns:p14="http://schemas.microsoft.com/office/powerpoint/2010/main" val="491879851"/>
      </p:ext>
    </p:extLst>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725" y="332656"/>
            <a:ext cx="8218227" cy="5328000"/>
          </a:xfrm>
          <a:prstGeom prst="rect">
            <a:avLst/>
          </a:prstGeom>
          <a:ln w="69850" cmpd="tri">
            <a:solidFill>
              <a:srgbClr val="EED079"/>
            </a:solidFill>
            <a:miter lim="800000"/>
          </a:ln>
        </p:spPr>
      </p:pic>
      <p:sp>
        <p:nvSpPr>
          <p:cNvPr id="4" name="CaixaDeTexto 3"/>
          <p:cNvSpPr txBox="1"/>
          <p:nvPr/>
        </p:nvSpPr>
        <p:spPr>
          <a:xfrm>
            <a:off x="323528" y="5695935"/>
            <a:ext cx="8496944" cy="984885"/>
          </a:xfrm>
          <a:prstGeom prst="rect">
            <a:avLst/>
          </a:prstGeom>
          <a:noFill/>
        </p:spPr>
        <p:txBody>
          <a:bodyPr wrap="square" rtlCol="0">
            <a:spAutoFit/>
          </a:bodyPr>
          <a:lstStyle/>
          <a:p>
            <a:pPr algn="ctr"/>
            <a:r>
              <a:rPr lang="pt-BR" sz="1400" b="1" i="1" dirty="0" smtClean="0">
                <a:solidFill>
                  <a:srgbClr val="60421E"/>
                </a:solidFill>
                <a:latin typeface="+mj-lt"/>
              </a:rPr>
              <a:t>A paróquia </a:t>
            </a:r>
            <a:r>
              <a:rPr lang="pt-BR" sz="1400" b="1" i="1" dirty="0">
                <a:solidFill>
                  <a:srgbClr val="60421E"/>
                </a:solidFill>
                <a:latin typeface="+mj-lt"/>
              </a:rPr>
              <a:t>que hoje se poderia chamar </a:t>
            </a:r>
            <a:r>
              <a:rPr lang="pt-BR" sz="1400" b="1" i="1" dirty="0" smtClean="0">
                <a:solidFill>
                  <a:srgbClr val="60421E"/>
                </a:solidFill>
                <a:latin typeface="+mj-lt"/>
              </a:rPr>
              <a:t>de </a:t>
            </a:r>
            <a:r>
              <a:rPr lang="pt-BR" sz="1600" b="1" i="1" u="sng" dirty="0" smtClean="0">
                <a:solidFill>
                  <a:srgbClr val="60421E"/>
                </a:solidFill>
                <a:latin typeface="+mj-lt"/>
              </a:rPr>
              <a:t>São </a:t>
            </a:r>
            <a:r>
              <a:rPr lang="pt-BR" sz="1600" b="1" i="1" u="sng" dirty="0" err="1" smtClean="0">
                <a:solidFill>
                  <a:srgbClr val="60421E"/>
                </a:solidFill>
                <a:latin typeface="+mj-lt"/>
              </a:rPr>
              <a:t>Vito</a:t>
            </a:r>
            <a:r>
              <a:rPr lang="pt-BR" sz="1400" b="1" i="1" dirty="0" smtClean="0">
                <a:solidFill>
                  <a:srgbClr val="60421E"/>
                </a:solidFill>
                <a:latin typeface="+mj-lt"/>
              </a:rPr>
              <a:t>, </a:t>
            </a:r>
            <a:r>
              <a:rPr lang="pt-BR" sz="1400" b="1" i="1" dirty="0">
                <a:solidFill>
                  <a:srgbClr val="60421E"/>
                </a:solidFill>
                <a:latin typeface="+mj-lt"/>
              </a:rPr>
              <a:t>foi instaurada em </a:t>
            </a:r>
            <a:r>
              <a:rPr lang="pt-BR" sz="1400" b="1" i="1" dirty="0" err="1">
                <a:solidFill>
                  <a:srgbClr val="60421E"/>
                </a:solidFill>
                <a:latin typeface="+mj-lt"/>
              </a:rPr>
              <a:t>Český</a:t>
            </a:r>
            <a:r>
              <a:rPr lang="pt-BR" sz="1400" b="1" i="1" dirty="0">
                <a:solidFill>
                  <a:srgbClr val="60421E"/>
                </a:solidFill>
                <a:latin typeface="+mj-lt"/>
              </a:rPr>
              <a:t> </a:t>
            </a:r>
            <a:r>
              <a:rPr lang="pt-BR" sz="1400" b="1" i="1" dirty="0" err="1">
                <a:solidFill>
                  <a:srgbClr val="60421E"/>
                </a:solidFill>
                <a:latin typeface="+mj-lt"/>
              </a:rPr>
              <a:t>Krumlov</a:t>
            </a:r>
            <a:r>
              <a:rPr lang="pt-BR" sz="1400" b="1" i="1" dirty="0">
                <a:solidFill>
                  <a:srgbClr val="60421E"/>
                </a:solidFill>
                <a:latin typeface="+mj-lt"/>
              </a:rPr>
              <a:t> </a:t>
            </a:r>
            <a:r>
              <a:rPr lang="pt-BR" sz="1400" b="1" i="1" dirty="0" smtClean="0">
                <a:solidFill>
                  <a:srgbClr val="60421E"/>
                </a:solidFill>
                <a:latin typeface="+mj-lt"/>
              </a:rPr>
              <a:t> provavelmente por Peter </a:t>
            </a:r>
            <a:r>
              <a:rPr lang="pt-BR" sz="1400" b="1" i="1" dirty="0">
                <a:solidFill>
                  <a:srgbClr val="60421E"/>
                </a:solidFill>
                <a:latin typeface="+mj-lt"/>
              </a:rPr>
              <a:t>I von Rosenberg, pouco antes de </a:t>
            </a:r>
            <a:r>
              <a:rPr lang="pt-BR" sz="1400" b="1" i="1" dirty="0" smtClean="0">
                <a:solidFill>
                  <a:srgbClr val="60421E"/>
                </a:solidFill>
                <a:latin typeface="+mj-lt"/>
              </a:rPr>
              <a:t>1317. O edifício, ao longo dos séculos, passou por grandes alterações e somente quando terminado, no </a:t>
            </a:r>
            <a:r>
              <a:rPr lang="pt-BR" sz="1400" b="1" i="1" dirty="0" err="1" smtClean="0">
                <a:solidFill>
                  <a:srgbClr val="60421E"/>
                </a:solidFill>
                <a:latin typeface="+mj-lt"/>
              </a:rPr>
              <a:t>Séc.XIX</a:t>
            </a:r>
            <a:r>
              <a:rPr lang="pt-BR" sz="1400" b="1" i="1" dirty="0" smtClean="0">
                <a:solidFill>
                  <a:srgbClr val="60421E"/>
                </a:solidFill>
                <a:latin typeface="+mj-lt"/>
              </a:rPr>
              <a:t>,  teve  a </a:t>
            </a:r>
            <a:r>
              <a:rPr lang="pt-BR" sz="1400" b="1" i="1" dirty="0">
                <a:solidFill>
                  <a:srgbClr val="60421E"/>
                </a:solidFill>
                <a:latin typeface="+mj-lt"/>
              </a:rPr>
              <a:t>parte </a:t>
            </a:r>
            <a:r>
              <a:rPr lang="pt-BR" sz="1400" b="1" i="1" dirty="0" smtClean="0">
                <a:solidFill>
                  <a:srgbClr val="60421E"/>
                </a:solidFill>
                <a:latin typeface="+mj-lt"/>
              </a:rPr>
              <a:t>superior de sua torre – barroca -  remodela em estilo </a:t>
            </a:r>
            <a:r>
              <a:rPr lang="pt-BR" sz="1400" b="1" i="1" dirty="0" err="1" smtClean="0">
                <a:solidFill>
                  <a:srgbClr val="60421E"/>
                </a:solidFill>
                <a:latin typeface="+mj-lt"/>
              </a:rPr>
              <a:t>neo-gótico</a:t>
            </a:r>
            <a:r>
              <a:rPr lang="pt-BR" sz="1400" b="1" i="1" dirty="0" smtClean="0">
                <a:solidFill>
                  <a:srgbClr val="60421E"/>
                </a:solidFill>
                <a:latin typeface="+mj-lt"/>
              </a:rPr>
              <a:t> por volta de 1893-1894.  Depois do castelo, a igreja é o segundo grande marco da cidade. </a:t>
            </a:r>
            <a:endParaRPr lang="pt-BR" sz="1400" b="1" i="1" dirty="0">
              <a:solidFill>
                <a:srgbClr val="60421E"/>
              </a:solidFill>
              <a:latin typeface="+mj-lt"/>
            </a:endParaRPr>
          </a:p>
        </p:txBody>
      </p:sp>
    </p:spTree>
    <p:extLst>
      <p:ext uri="{BB962C8B-B14F-4D97-AF65-F5344CB8AC3E}">
        <p14:creationId xmlns:p14="http://schemas.microsoft.com/office/powerpoint/2010/main" val="4016639510"/>
      </p:ext>
    </p:extLst>
  </p:cSld>
  <p:clrMapOvr>
    <a:masterClrMapping/>
  </p:clrMapOvr>
  <mc:AlternateContent xmlns:mc="http://schemas.openxmlformats.org/markup-compatibility/2006" xmlns:p14="http://schemas.microsoft.com/office/powerpoint/2010/main">
    <mc:Choice Requires="p14">
      <p:transition p14:dur="0" advTm="40000"/>
    </mc:Choice>
    <mc:Fallback xmlns="">
      <p:transition advTm="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237" y="424542"/>
            <a:ext cx="8386222" cy="5580000"/>
          </a:xfrm>
          <a:prstGeom prst="rect">
            <a:avLst/>
          </a:prstGeom>
          <a:ln w="69850" cmpd="tri">
            <a:solidFill>
              <a:srgbClr val="EED079"/>
            </a:solidFill>
            <a:miter lim="800000"/>
          </a:ln>
        </p:spPr>
      </p:pic>
      <p:sp>
        <p:nvSpPr>
          <p:cNvPr id="3" name="CaixaDeTexto 2"/>
          <p:cNvSpPr txBox="1"/>
          <p:nvPr/>
        </p:nvSpPr>
        <p:spPr>
          <a:xfrm>
            <a:off x="127382" y="6054834"/>
            <a:ext cx="8856984" cy="769441"/>
          </a:xfrm>
          <a:prstGeom prst="rect">
            <a:avLst/>
          </a:prstGeom>
          <a:noFill/>
        </p:spPr>
        <p:txBody>
          <a:bodyPr wrap="square" rtlCol="0">
            <a:spAutoFit/>
          </a:bodyPr>
          <a:lstStyle/>
          <a:p>
            <a:pPr algn="ctr"/>
            <a:r>
              <a:rPr lang="pt-BR" sz="1600" b="1" i="1" u="sng" dirty="0" smtClean="0">
                <a:solidFill>
                  <a:srgbClr val="60421E"/>
                </a:solidFill>
                <a:latin typeface="+mj-lt"/>
              </a:rPr>
              <a:t>Castelo </a:t>
            </a:r>
            <a:r>
              <a:rPr lang="pt-BR" sz="1600" b="1" i="1" u="sng" dirty="0" err="1" smtClean="0">
                <a:solidFill>
                  <a:srgbClr val="60421E"/>
                </a:solidFill>
                <a:latin typeface="+mj-lt"/>
              </a:rPr>
              <a:t>Schwarzenberg</a:t>
            </a:r>
            <a:r>
              <a:rPr lang="pt-BR" sz="1600" b="1" i="1" dirty="0" smtClean="0">
                <a:solidFill>
                  <a:srgbClr val="60421E"/>
                </a:solidFill>
                <a:latin typeface="+mj-lt"/>
              </a:rPr>
              <a:t> </a:t>
            </a:r>
            <a:r>
              <a:rPr lang="pt-BR" sz="1400" b="1" i="1" dirty="0" smtClean="0">
                <a:solidFill>
                  <a:srgbClr val="60421E"/>
                </a:solidFill>
                <a:latin typeface="+mj-lt"/>
              </a:rPr>
              <a:t>– Remonta </a:t>
            </a:r>
            <a:r>
              <a:rPr lang="pt-BR" sz="1400" b="1" i="1" dirty="0">
                <a:solidFill>
                  <a:srgbClr val="60421E"/>
                </a:solidFill>
                <a:latin typeface="+mj-lt"/>
              </a:rPr>
              <a:t>a 1240, quando o primeiro castelo foi construído pela família </a:t>
            </a:r>
            <a:r>
              <a:rPr lang="pt-BR" sz="1400" b="1" i="1" dirty="0" err="1">
                <a:solidFill>
                  <a:srgbClr val="60421E"/>
                </a:solidFill>
                <a:latin typeface="+mj-lt"/>
              </a:rPr>
              <a:t>Witigonen</a:t>
            </a:r>
            <a:r>
              <a:rPr lang="pt-BR" sz="1400" b="1" i="1" dirty="0">
                <a:solidFill>
                  <a:srgbClr val="60421E"/>
                </a:solidFill>
                <a:latin typeface="+mj-lt"/>
              </a:rPr>
              <a:t>, o principal ramo da poderosa família Rosenberg. Esta, herdou o castelo e fez </a:t>
            </a:r>
            <a:r>
              <a:rPr lang="pt-BR" sz="1400" b="1" i="1" dirty="0" smtClean="0">
                <a:solidFill>
                  <a:srgbClr val="60421E"/>
                </a:solidFill>
                <a:latin typeface="+mj-lt"/>
              </a:rPr>
              <a:t>de </a:t>
            </a:r>
            <a:r>
              <a:rPr lang="pt-BR" sz="1400" b="1" i="1" dirty="0" err="1" smtClean="0">
                <a:solidFill>
                  <a:srgbClr val="60421E"/>
                </a:solidFill>
                <a:latin typeface="+mj-lt"/>
              </a:rPr>
              <a:t>Krumlov</a:t>
            </a:r>
            <a:r>
              <a:rPr lang="pt-BR" sz="1400" b="1" i="1" dirty="0" smtClean="0">
                <a:solidFill>
                  <a:srgbClr val="60421E"/>
                </a:solidFill>
                <a:latin typeface="+mj-lt"/>
              </a:rPr>
              <a:t> </a:t>
            </a:r>
            <a:r>
              <a:rPr lang="pt-BR" sz="1400" b="1" i="1" dirty="0">
                <a:solidFill>
                  <a:srgbClr val="60421E"/>
                </a:solidFill>
                <a:latin typeface="+mj-lt"/>
              </a:rPr>
              <a:t>sua residência familiar.</a:t>
            </a:r>
          </a:p>
          <a:p>
            <a:endParaRPr lang="pt-BR" sz="1400" b="1" i="1" dirty="0">
              <a:solidFill>
                <a:srgbClr val="60421E"/>
              </a:solidFill>
              <a:latin typeface="+mj-lt"/>
            </a:endParaRPr>
          </a:p>
        </p:txBody>
      </p:sp>
    </p:spTree>
    <p:extLst>
      <p:ext uri="{BB962C8B-B14F-4D97-AF65-F5344CB8AC3E}">
        <p14:creationId xmlns:p14="http://schemas.microsoft.com/office/powerpoint/2010/main" val="2886592225"/>
      </p:ext>
    </p:extLst>
  </p:cSld>
  <p:clrMapOvr>
    <a:masterClrMapping/>
  </p:clrMapOvr>
  <mc:AlternateContent xmlns:mc="http://schemas.openxmlformats.org/markup-compatibility/2006" xmlns:p14="http://schemas.microsoft.com/office/powerpoint/2010/main">
    <mc:Choice Requires="p14">
      <p:transition p14:dur="10" advTm="22000"/>
    </mc:Choice>
    <mc:Fallback xmlns="">
      <p:transition advTm="2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48795" y="5837516"/>
            <a:ext cx="8856984" cy="738664"/>
          </a:xfrm>
          <a:prstGeom prst="rect">
            <a:avLst/>
          </a:prstGeom>
          <a:noFill/>
        </p:spPr>
        <p:txBody>
          <a:bodyPr wrap="square" rtlCol="0">
            <a:spAutoFit/>
          </a:bodyPr>
          <a:lstStyle/>
          <a:p>
            <a:pPr algn="ctr"/>
            <a:r>
              <a:rPr lang="pt-BR" sz="1400" b="1" i="1" dirty="0">
                <a:solidFill>
                  <a:srgbClr val="60421E"/>
                </a:solidFill>
                <a:latin typeface="+mj-lt"/>
              </a:rPr>
              <a:t>Em 1947, a propriedade </a:t>
            </a:r>
            <a:r>
              <a:rPr lang="pt-BR" sz="1400" b="1" i="1" dirty="0" err="1">
                <a:solidFill>
                  <a:srgbClr val="60421E"/>
                </a:solidFill>
                <a:latin typeface="+mj-lt"/>
              </a:rPr>
              <a:t>Schwarzenberg</a:t>
            </a:r>
            <a:r>
              <a:rPr lang="pt-BR" sz="1400" b="1" i="1" dirty="0">
                <a:solidFill>
                  <a:srgbClr val="60421E"/>
                </a:solidFill>
                <a:latin typeface="+mj-lt"/>
              </a:rPr>
              <a:t>, incluindo </a:t>
            </a:r>
            <a:r>
              <a:rPr lang="en-US" sz="1400" b="1" i="1" dirty="0" err="1">
                <a:solidFill>
                  <a:srgbClr val="60421E"/>
                </a:solidFill>
                <a:latin typeface="+mj-lt"/>
              </a:rPr>
              <a:t>Český</a:t>
            </a:r>
            <a:r>
              <a:rPr lang="en-US" sz="1400" b="1" i="1" dirty="0">
                <a:solidFill>
                  <a:srgbClr val="60421E"/>
                </a:solidFill>
                <a:latin typeface="+mj-lt"/>
              </a:rPr>
              <a:t> </a:t>
            </a:r>
            <a:r>
              <a:rPr lang="en-US" sz="1400" b="1" i="1" dirty="0" err="1">
                <a:solidFill>
                  <a:srgbClr val="60421E"/>
                </a:solidFill>
                <a:latin typeface="+mj-lt"/>
              </a:rPr>
              <a:t>Krumlov</a:t>
            </a:r>
            <a:r>
              <a:rPr lang="en-US" sz="1400" b="1" i="1" dirty="0">
                <a:solidFill>
                  <a:srgbClr val="60421E"/>
                </a:solidFill>
                <a:latin typeface="+mj-lt"/>
              </a:rPr>
              <a:t> </a:t>
            </a:r>
            <a:r>
              <a:rPr lang="pt-BR" sz="1400" b="1" i="1" dirty="0" smtClean="0">
                <a:solidFill>
                  <a:srgbClr val="60421E"/>
                </a:solidFill>
                <a:latin typeface="+mj-lt"/>
              </a:rPr>
              <a:t>, </a:t>
            </a:r>
            <a:r>
              <a:rPr lang="pt-BR" sz="1400" b="1" i="1" dirty="0">
                <a:solidFill>
                  <a:srgbClr val="60421E"/>
                </a:solidFill>
                <a:latin typeface="+mj-lt"/>
              </a:rPr>
              <a:t>foi transferida para as propriedades provinciais </a:t>
            </a:r>
            <a:r>
              <a:rPr lang="pt-BR" sz="1400" b="1" i="1" dirty="0" smtClean="0">
                <a:solidFill>
                  <a:srgbClr val="60421E"/>
                </a:solidFill>
                <a:latin typeface="+mj-lt"/>
              </a:rPr>
              <a:t>Tchecas </a:t>
            </a:r>
            <a:r>
              <a:rPr lang="pt-BR" sz="1400" b="1" i="1" dirty="0">
                <a:solidFill>
                  <a:srgbClr val="60421E"/>
                </a:solidFill>
                <a:latin typeface="+mj-lt"/>
              </a:rPr>
              <a:t>e em 1950 tornou-se propriedade do Estado da Checoslováquia.  Toda a área foi declarada um monumento nacional em </a:t>
            </a:r>
            <a:r>
              <a:rPr lang="pt-BR" sz="1400" b="1" i="1" dirty="0" smtClean="0">
                <a:solidFill>
                  <a:srgbClr val="60421E"/>
                </a:solidFill>
                <a:latin typeface="+mj-lt"/>
              </a:rPr>
              <a:t>1989 que, em 1992, </a:t>
            </a:r>
            <a:r>
              <a:rPr lang="pt-BR" sz="1400" b="1" i="1" dirty="0">
                <a:solidFill>
                  <a:srgbClr val="60421E"/>
                </a:solidFill>
                <a:latin typeface="+mj-lt"/>
              </a:rPr>
              <a:t>foi adicionado à Lista do Patrimônio Mundial da UNESCO</a:t>
            </a:r>
            <a:r>
              <a:rPr lang="pt-BR" sz="1400" b="1" dirty="0"/>
              <a:t>.</a:t>
            </a:r>
            <a:endParaRPr lang="pt-BR" sz="1400" b="1" i="1" dirty="0">
              <a:solidFill>
                <a:srgbClr val="60421E"/>
              </a:solidFill>
              <a:latin typeface="+mj-lt"/>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267" y="660077"/>
            <a:ext cx="8596781" cy="5083313"/>
          </a:xfrm>
          <a:prstGeom prst="rect">
            <a:avLst/>
          </a:prstGeom>
          <a:ln w="69850" cmpd="tri">
            <a:solidFill>
              <a:srgbClr val="EED079"/>
            </a:solidFill>
            <a:miter lim="800000"/>
          </a:ln>
        </p:spPr>
      </p:pic>
    </p:spTree>
    <p:extLst>
      <p:ext uri="{BB962C8B-B14F-4D97-AF65-F5344CB8AC3E}">
        <p14:creationId xmlns:p14="http://schemas.microsoft.com/office/powerpoint/2010/main" val="3065548497"/>
      </p:ext>
    </p:extLst>
  </p:cSld>
  <p:clrMapOvr>
    <a:masterClrMapping/>
  </p:clrMapOvr>
  <mc:AlternateContent xmlns:mc="http://schemas.openxmlformats.org/markup-compatibility/2006" xmlns:p14="http://schemas.microsoft.com/office/powerpoint/2010/main">
    <mc:Choice Requires="p14">
      <p:transition spd="slow" p14:dur="3400" advTm="30000">
        <p14:reveal/>
      </p:transition>
    </mc:Choice>
    <mc:Fallback xmlns="">
      <p:transition spd="slow" advTm="3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084" y="405372"/>
            <a:ext cx="8507198" cy="5688000"/>
          </a:xfrm>
          <a:prstGeom prst="rect">
            <a:avLst/>
          </a:prstGeom>
          <a:ln w="69850" cmpd="tri">
            <a:solidFill>
              <a:srgbClr val="EED079"/>
            </a:solidFill>
            <a:miter lim="800000"/>
          </a:ln>
        </p:spPr>
      </p:pic>
      <p:sp>
        <p:nvSpPr>
          <p:cNvPr id="3" name="CaixaDeTexto 2"/>
          <p:cNvSpPr txBox="1"/>
          <p:nvPr/>
        </p:nvSpPr>
        <p:spPr>
          <a:xfrm>
            <a:off x="467544" y="6145426"/>
            <a:ext cx="8298500" cy="553998"/>
          </a:xfrm>
          <a:prstGeom prst="rect">
            <a:avLst/>
          </a:prstGeom>
          <a:noFill/>
        </p:spPr>
        <p:txBody>
          <a:bodyPr wrap="square" rtlCol="0">
            <a:spAutoFit/>
          </a:bodyPr>
          <a:lstStyle/>
          <a:p>
            <a:pPr algn="ctr"/>
            <a:r>
              <a:rPr lang="pt-BR" sz="1400" b="1" i="1" dirty="0" smtClean="0">
                <a:solidFill>
                  <a:srgbClr val="60421E"/>
                </a:solidFill>
                <a:latin typeface="+mj-lt"/>
              </a:rPr>
              <a:t>   </a:t>
            </a:r>
            <a:r>
              <a:rPr lang="pt-BR" sz="1600" b="1" i="1" u="sng" dirty="0" smtClean="0">
                <a:solidFill>
                  <a:srgbClr val="60421E"/>
                </a:solidFill>
                <a:latin typeface="+mj-lt"/>
              </a:rPr>
              <a:t>Castelo </a:t>
            </a:r>
            <a:r>
              <a:rPr lang="pt-BR" sz="1600" b="1" i="1" u="sng" dirty="0" err="1" smtClean="0">
                <a:solidFill>
                  <a:srgbClr val="60421E"/>
                </a:solidFill>
                <a:latin typeface="+mj-lt"/>
              </a:rPr>
              <a:t>Schwarzenberg</a:t>
            </a:r>
            <a:r>
              <a:rPr lang="pt-BR" sz="1600" b="1" i="1" dirty="0" smtClean="0">
                <a:solidFill>
                  <a:srgbClr val="60421E"/>
                </a:solidFill>
                <a:latin typeface="+mj-lt"/>
              </a:rPr>
              <a:t> </a:t>
            </a:r>
            <a:r>
              <a:rPr lang="pt-BR" sz="1400" b="1" i="1" dirty="0" smtClean="0">
                <a:solidFill>
                  <a:srgbClr val="60421E"/>
                </a:solidFill>
                <a:latin typeface="+mj-lt"/>
              </a:rPr>
              <a:t>- segundo </a:t>
            </a:r>
            <a:r>
              <a:rPr lang="pt-BR" sz="1400" b="1" i="1" dirty="0">
                <a:solidFill>
                  <a:srgbClr val="60421E"/>
                </a:solidFill>
                <a:latin typeface="+mj-lt"/>
              </a:rPr>
              <a:t>maior castelo da República Tcheca</a:t>
            </a:r>
            <a:r>
              <a:rPr lang="pt-BR" sz="1400" b="1" i="1" dirty="0" smtClean="0">
                <a:solidFill>
                  <a:srgbClr val="60421E"/>
                </a:solidFill>
                <a:latin typeface="+mj-lt"/>
              </a:rPr>
              <a:t>, foi </a:t>
            </a:r>
            <a:r>
              <a:rPr lang="pt-BR" sz="1400" b="1" i="1" dirty="0">
                <a:solidFill>
                  <a:srgbClr val="60421E"/>
                </a:solidFill>
                <a:latin typeface="+mj-lt"/>
              </a:rPr>
              <a:t>sendo aumentado no decorrer dos séculos misturando elementos </a:t>
            </a:r>
            <a:r>
              <a:rPr lang="pt-BR" sz="1400" b="1" i="1" dirty="0" smtClean="0">
                <a:solidFill>
                  <a:srgbClr val="60421E"/>
                </a:solidFill>
                <a:latin typeface="+mj-lt"/>
              </a:rPr>
              <a:t>góticos</a:t>
            </a:r>
            <a:r>
              <a:rPr lang="pt-BR" sz="1400" b="1" i="1" dirty="0">
                <a:solidFill>
                  <a:srgbClr val="60421E"/>
                </a:solidFill>
                <a:latin typeface="+mj-lt"/>
              </a:rPr>
              <a:t>, </a:t>
            </a:r>
            <a:r>
              <a:rPr lang="pt-BR" sz="1400" b="1" i="1" dirty="0" smtClean="0">
                <a:solidFill>
                  <a:srgbClr val="60421E"/>
                </a:solidFill>
                <a:latin typeface="+mj-lt"/>
              </a:rPr>
              <a:t>renascentistas </a:t>
            </a:r>
            <a:r>
              <a:rPr lang="pt-BR" sz="1400" b="1" i="1" dirty="0">
                <a:solidFill>
                  <a:srgbClr val="60421E"/>
                </a:solidFill>
                <a:latin typeface="+mj-lt"/>
              </a:rPr>
              <a:t>e </a:t>
            </a:r>
            <a:r>
              <a:rPr lang="pt-BR" sz="1400" b="1" i="1" dirty="0" smtClean="0">
                <a:solidFill>
                  <a:srgbClr val="60421E"/>
                </a:solidFill>
                <a:latin typeface="+mj-lt"/>
              </a:rPr>
              <a:t>barrocos</a:t>
            </a:r>
            <a:r>
              <a:rPr lang="pt-BR" sz="1400" b="1" i="1" dirty="0">
                <a:solidFill>
                  <a:srgbClr val="60421E"/>
                </a:solidFill>
                <a:latin typeface="+mj-lt"/>
              </a:rPr>
              <a:t>. </a:t>
            </a:r>
          </a:p>
        </p:txBody>
      </p:sp>
    </p:spTree>
    <p:extLst>
      <p:ext uri="{BB962C8B-B14F-4D97-AF65-F5344CB8AC3E}">
        <p14:creationId xmlns:p14="http://schemas.microsoft.com/office/powerpoint/2010/main" val="165887782"/>
      </p:ext>
    </p:extLst>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224" y="404664"/>
            <a:ext cx="8229972" cy="5508000"/>
          </a:xfrm>
          <a:prstGeom prst="rect">
            <a:avLst/>
          </a:prstGeom>
          <a:ln w="69850" cmpd="tri">
            <a:solidFill>
              <a:srgbClr val="EED079"/>
            </a:solidFill>
            <a:miter lim="800000"/>
          </a:ln>
        </p:spPr>
      </p:pic>
      <p:sp>
        <p:nvSpPr>
          <p:cNvPr id="3" name="CaixaDeTexto 2"/>
          <p:cNvSpPr txBox="1"/>
          <p:nvPr/>
        </p:nvSpPr>
        <p:spPr>
          <a:xfrm>
            <a:off x="107504" y="5979097"/>
            <a:ext cx="8837105" cy="1169551"/>
          </a:xfrm>
          <a:prstGeom prst="rect">
            <a:avLst/>
          </a:prstGeom>
          <a:noFill/>
        </p:spPr>
        <p:txBody>
          <a:bodyPr wrap="square" rtlCol="0">
            <a:spAutoFit/>
          </a:bodyPr>
          <a:lstStyle/>
          <a:p>
            <a:pPr algn="ctr"/>
            <a:r>
              <a:rPr lang="pt-BR" sz="1400" b="1" i="1" dirty="0">
                <a:solidFill>
                  <a:srgbClr val="60421E"/>
                </a:solidFill>
                <a:latin typeface="+mj-lt"/>
              </a:rPr>
              <a:t>Turistas </a:t>
            </a:r>
            <a:r>
              <a:rPr lang="pt-BR" sz="1400" b="1" i="1" dirty="0" smtClean="0">
                <a:solidFill>
                  <a:srgbClr val="60421E"/>
                </a:solidFill>
                <a:latin typeface="+mj-lt"/>
              </a:rPr>
              <a:t>admirando de </a:t>
            </a:r>
            <a:r>
              <a:rPr lang="pt-BR" sz="1400" b="1" i="1" dirty="0">
                <a:solidFill>
                  <a:srgbClr val="60421E"/>
                </a:solidFill>
                <a:latin typeface="+mj-lt"/>
              </a:rPr>
              <a:t>longe a beleza da torre do castelo em seus 54 </a:t>
            </a:r>
            <a:r>
              <a:rPr lang="pt-BR" sz="1400" b="1" i="1" dirty="0" smtClean="0">
                <a:solidFill>
                  <a:srgbClr val="60421E"/>
                </a:solidFill>
                <a:latin typeface="+mj-lt"/>
              </a:rPr>
              <a:t>m </a:t>
            </a:r>
            <a:r>
              <a:rPr lang="pt-BR" sz="1400" b="1" i="1" dirty="0">
                <a:solidFill>
                  <a:srgbClr val="60421E"/>
                </a:solidFill>
                <a:latin typeface="+mj-lt"/>
              </a:rPr>
              <a:t>construídos no </a:t>
            </a:r>
            <a:r>
              <a:rPr lang="pt-BR" sz="1400" b="1" i="1" dirty="0" smtClean="0">
                <a:solidFill>
                  <a:srgbClr val="60421E"/>
                </a:solidFill>
                <a:latin typeface="+mj-lt"/>
              </a:rPr>
              <a:t>século XIII e reconstruídos </a:t>
            </a:r>
            <a:r>
              <a:rPr lang="pt-BR" sz="1400" b="1" i="1" dirty="0">
                <a:solidFill>
                  <a:srgbClr val="60421E"/>
                </a:solidFill>
                <a:latin typeface="+mj-lt"/>
              </a:rPr>
              <a:t>em estilo </a:t>
            </a:r>
            <a:r>
              <a:rPr lang="pt-BR" sz="1400" b="1" i="1" dirty="0" smtClean="0">
                <a:solidFill>
                  <a:srgbClr val="60421E"/>
                </a:solidFill>
                <a:latin typeface="+mj-lt"/>
              </a:rPr>
              <a:t>renascentista por </a:t>
            </a:r>
            <a:r>
              <a:rPr lang="pt-BR" sz="1400" b="1" i="1" dirty="0">
                <a:solidFill>
                  <a:srgbClr val="60421E"/>
                </a:solidFill>
                <a:latin typeface="+mj-lt"/>
              </a:rPr>
              <a:t>volta de 1580.  Em 1994-1995, a torre foi restaurada, preservada </a:t>
            </a:r>
            <a:r>
              <a:rPr lang="pt-BR" sz="1400" b="1" i="1" dirty="0" smtClean="0">
                <a:solidFill>
                  <a:srgbClr val="60421E"/>
                </a:solidFill>
                <a:latin typeface="+mj-lt"/>
              </a:rPr>
              <a:t>sua </a:t>
            </a:r>
            <a:r>
              <a:rPr lang="pt-BR" sz="1400" b="1" i="1" dirty="0">
                <a:solidFill>
                  <a:srgbClr val="60421E"/>
                </a:solidFill>
                <a:latin typeface="+mj-lt"/>
              </a:rPr>
              <a:t>pintura</a:t>
            </a:r>
            <a:r>
              <a:rPr lang="pt-BR" sz="1400" b="1" i="1" dirty="0" smtClean="0">
                <a:solidFill>
                  <a:srgbClr val="60421E"/>
                </a:solidFill>
                <a:latin typeface="+mj-lt"/>
              </a:rPr>
              <a:t>. Além de ver de perto sinos dos séculos XV e XVII, a experiência de avistar a </a:t>
            </a:r>
            <a:r>
              <a:rPr lang="pt-BR" sz="1400" b="1" i="1" dirty="0">
                <a:solidFill>
                  <a:srgbClr val="60421E"/>
                </a:solidFill>
                <a:latin typeface="+mj-lt"/>
              </a:rPr>
              <a:t>cidade </a:t>
            </a:r>
            <a:r>
              <a:rPr lang="pt-BR" sz="1400" b="1" i="1" dirty="0" smtClean="0">
                <a:solidFill>
                  <a:srgbClr val="60421E"/>
                </a:solidFill>
                <a:latin typeface="+mj-lt"/>
              </a:rPr>
              <a:t>e </a:t>
            </a:r>
            <a:r>
              <a:rPr lang="pt-BR" sz="1400" b="1" i="1" dirty="0">
                <a:solidFill>
                  <a:srgbClr val="60421E"/>
                </a:solidFill>
                <a:latin typeface="+mj-lt"/>
              </a:rPr>
              <a:t>seus </a:t>
            </a:r>
            <a:r>
              <a:rPr lang="pt-BR" sz="1400" b="1" i="1" dirty="0" smtClean="0">
                <a:solidFill>
                  <a:srgbClr val="60421E"/>
                </a:solidFill>
                <a:latin typeface="+mj-lt"/>
              </a:rPr>
              <a:t>arredores de lá de cima é indizível...</a:t>
            </a:r>
            <a:endParaRPr lang="pt-BR" sz="1400" b="1" i="1" dirty="0">
              <a:solidFill>
                <a:srgbClr val="60421E"/>
              </a:solidFill>
              <a:latin typeface="+mj-lt"/>
            </a:endParaRPr>
          </a:p>
          <a:p>
            <a:pPr lvl="0"/>
            <a:endParaRPr lang="pt-BR" sz="1400" b="1" i="1" dirty="0">
              <a:solidFill>
                <a:srgbClr val="60421E"/>
              </a:solidFill>
              <a:latin typeface="+mj-lt"/>
            </a:endParaRPr>
          </a:p>
          <a:p>
            <a:endParaRPr lang="pt-BR" sz="1400" b="1" i="1" dirty="0">
              <a:solidFill>
                <a:srgbClr val="60421E"/>
              </a:solidFill>
              <a:latin typeface="+mj-lt"/>
            </a:endParaRPr>
          </a:p>
        </p:txBody>
      </p:sp>
    </p:spTree>
    <p:extLst>
      <p:ext uri="{BB962C8B-B14F-4D97-AF65-F5344CB8AC3E}">
        <p14:creationId xmlns:p14="http://schemas.microsoft.com/office/powerpoint/2010/main" val="208632130"/>
      </p:ext>
    </p:extLst>
  </p:cSld>
  <p:clrMapOvr>
    <a:masterClrMapping/>
  </p:clrMapOvr>
  <mc:AlternateContent xmlns:mc="http://schemas.openxmlformats.org/markup-compatibility/2006" xmlns:p14="http://schemas.microsoft.com/office/powerpoint/2010/main">
    <mc:Choice Requires="p14">
      <p:transition spd="slow" p14:dur="3400" advTm="32000">
        <p14:reveal/>
      </p:transition>
    </mc:Choice>
    <mc:Fallback xmlns="">
      <p:transition spd="slow" advTm="3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512" y="402229"/>
            <a:ext cx="8577682" cy="5724000"/>
          </a:xfrm>
          <a:prstGeom prst="rect">
            <a:avLst/>
          </a:prstGeom>
          <a:ln w="69850" cmpd="tri">
            <a:solidFill>
              <a:srgbClr val="EED079"/>
            </a:solidFill>
            <a:miter lim="800000"/>
          </a:ln>
        </p:spPr>
      </p:pic>
      <p:sp>
        <p:nvSpPr>
          <p:cNvPr id="3" name="CaixaDeTexto 2"/>
          <p:cNvSpPr txBox="1"/>
          <p:nvPr/>
        </p:nvSpPr>
        <p:spPr>
          <a:xfrm>
            <a:off x="179512" y="6138941"/>
            <a:ext cx="8781116" cy="584775"/>
          </a:xfrm>
          <a:prstGeom prst="rect">
            <a:avLst/>
          </a:prstGeom>
          <a:noFill/>
        </p:spPr>
        <p:txBody>
          <a:bodyPr wrap="square" rtlCol="0">
            <a:spAutoFit/>
          </a:bodyPr>
          <a:lstStyle/>
          <a:p>
            <a:pPr algn="ctr"/>
            <a:r>
              <a:rPr lang="pt-BR" dirty="0" smtClean="0"/>
              <a:t>  </a:t>
            </a:r>
            <a:r>
              <a:rPr lang="pt-BR" sz="1400" b="1" i="1" dirty="0" smtClean="0">
                <a:solidFill>
                  <a:srgbClr val="60421E"/>
                </a:solidFill>
                <a:latin typeface="+mj-lt"/>
              </a:rPr>
              <a:t>... como, </a:t>
            </a:r>
            <a:r>
              <a:rPr lang="pt-BR" sz="1400" b="1" i="1" dirty="0">
                <a:solidFill>
                  <a:srgbClr val="60421E"/>
                </a:solidFill>
                <a:latin typeface="+mj-lt"/>
              </a:rPr>
              <a:t>por exemplo, esta face da cidade, com </a:t>
            </a:r>
            <a:r>
              <a:rPr lang="pt-BR" sz="1400" b="1" i="1" dirty="0" smtClean="0">
                <a:solidFill>
                  <a:srgbClr val="60421E"/>
                </a:solidFill>
                <a:latin typeface="+mj-lt"/>
              </a:rPr>
              <a:t>casas </a:t>
            </a:r>
            <a:r>
              <a:rPr lang="pt-BR" sz="1400" b="1" i="1" dirty="0">
                <a:solidFill>
                  <a:srgbClr val="60421E"/>
                </a:solidFill>
                <a:latin typeface="+mj-lt"/>
              </a:rPr>
              <a:t>poeticamente alinhadas à beira-rio</a:t>
            </a:r>
            <a:r>
              <a:rPr lang="pt-BR" sz="1400" b="1" i="1" dirty="0" smtClean="0">
                <a:solidFill>
                  <a:srgbClr val="60421E"/>
                </a:solidFill>
                <a:latin typeface="+mj-lt"/>
              </a:rPr>
              <a:t>... O Moldava, por óbvio.  Pouco além, à direita, a torre da Catedral de São </a:t>
            </a:r>
            <a:r>
              <a:rPr lang="pt-BR" sz="1400" b="1" i="1" dirty="0" err="1" smtClean="0">
                <a:solidFill>
                  <a:srgbClr val="60421E"/>
                </a:solidFill>
                <a:latin typeface="+mj-lt"/>
              </a:rPr>
              <a:t>Vito</a:t>
            </a:r>
            <a:r>
              <a:rPr lang="pt-BR" sz="1400" b="1" i="1" dirty="0" smtClean="0">
                <a:solidFill>
                  <a:srgbClr val="60421E"/>
                </a:solidFill>
                <a:latin typeface="+mj-lt"/>
              </a:rPr>
              <a:t>.</a:t>
            </a:r>
            <a:endParaRPr lang="pt-BR" sz="1400" b="1" i="1" dirty="0">
              <a:solidFill>
                <a:srgbClr val="60421E"/>
              </a:solidFill>
              <a:latin typeface="+mj-lt"/>
            </a:endParaRPr>
          </a:p>
        </p:txBody>
      </p:sp>
    </p:spTree>
    <p:extLst>
      <p:ext uri="{BB962C8B-B14F-4D97-AF65-F5344CB8AC3E}">
        <p14:creationId xmlns:p14="http://schemas.microsoft.com/office/powerpoint/2010/main" val="3514112164"/>
      </p:ext>
    </p:extLst>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71" y="387221"/>
            <a:ext cx="8462145" cy="5508000"/>
          </a:xfrm>
          <a:prstGeom prst="rect">
            <a:avLst/>
          </a:prstGeom>
          <a:ln w="69850" cmpd="tri">
            <a:solidFill>
              <a:srgbClr val="EED079"/>
            </a:solidFill>
            <a:miter lim="800000"/>
          </a:ln>
        </p:spPr>
      </p:pic>
      <p:sp>
        <p:nvSpPr>
          <p:cNvPr id="3" name="CaixaDeTexto 2"/>
          <p:cNvSpPr txBox="1"/>
          <p:nvPr/>
        </p:nvSpPr>
        <p:spPr>
          <a:xfrm>
            <a:off x="199368" y="5959219"/>
            <a:ext cx="8621104" cy="738664"/>
          </a:xfrm>
          <a:prstGeom prst="rect">
            <a:avLst/>
          </a:prstGeom>
          <a:noFill/>
        </p:spPr>
        <p:txBody>
          <a:bodyPr wrap="square" rtlCol="0">
            <a:spAutoFit/>
          </a:bodyPr>
          <a:lstStyle/>
          <a:p>
            <a:pPr algn="ctr"/>
            <a:r>
              <a:rPr lang="pt-BR" sz="1400" b="1" i="1" dirty="0">
                <a:solidFill>
                  <a:srgbClr val="60421E"/>
                </a:solidFill>
                <a:latin typeface="+mj-lt"/>
              </a:rPr>
              <a:t>Considerando </a:t>
            </a:r>
            <a:r>
              <a:rPr lang="pt-BR" sz="1400" b="1" i="1" dirty="0" smtClean="0">
                <a:solidFill>
                  <a:srgbClr val="60421E"/>
                </a:solidFill>
                <a:latin typeface="+mj-lt"/>
              </a:rPr>
              <a:t>o castelo </a:t>
            </a:r>
            <a:r>
              <a:rPr lang="pt-BR" sz="1400" b="1" i="1" dirty="0">
                <a:solidFill>
                  <a:srgbClr val="60421E"/>
                </a:solidFill>
                <a:latin typeface="+mj-lt"/>
              </a:rPr>
              <a:t>desde </a:t>
            </a:r>
            <a:r>
              <a:rPr lang="pt-BR" sz="1400" b="1" i="1" dirty="0" smtClean="0">
                <a:solidFill>
                  <a:srgbClr val="60421E"/>
                </a:solidFill>
                <a:latin typeface="+mj-lt"/>
              </a:rPr>
              <a:t>a edificação onde se encontra sua </a:t>
            </a:r>
            <a:r>
              <a:rPr lang="pt-BR" sz="1400" b="1" i="1" dirty="0">
                <a:solidFill>
                  <a:srgbClr val="60421E"/>
                </a:solidFill>
                <a:latin typeface="+mj-lt"/>
              </a:rPr>
              <a:t>torre até o </a:t>
            </a:r>
            <a:r>
              <a:rPr lang="pt-BR" sz="1400" b="1" i="1" dirty="0" smtClean="0">
                <a:solidFill>
                  <a:srgbClr val="60421E"/>
                </a:solidFill>
                <a:latin typeface="+mj-lt"/>
              </a:rPr>
              <a:t>último dos acréscimos em sua estrutura, e se ainda descontarmos a curvatura de sua base, teremos que ele tem um comprimento de bem mais que a metade do centro histórico da cidade... </a:t>
            </a:r>
            <a:endParaRPr lang="pt-BR" sz="1400" b="1" i="1" dirty="0">
              <a:solidFill>
                <a:srgbClr val="60421E"/>
              </a:solidFill>
              <a:latin typeface="+mj-lt"/>
            </a:endParaRPr>
          </a:p>
        </p:txBody>
      </p:sp>
    </p:spTree>
    <p:extLst>
      <p:ext uri="{BB962C8B-B14F-4D97-AF65-F5344CB8AC3E}">
        <p14:creationId xmlns:p14="http://schemas.microsoft.com/office/powerpoint/2010/main" val="204482831"/>
      </p:ext>
    </p:extLst>
  </p:cSld>
  <p:clrMapOvr>
    <a:masterClrMapping/>
  </p:clrMapOvr>
  <mc:AlternateContent xmlns:mc="http://schemas.openxmlformats.org/markup-compatibility/2006" xmlns:p14="http://schemas.microsoft.com/office/powerpoint/2010/main">
    <mc:Choice Requires="p14">
      <p:transition spd="slow" p14:dur="3400" advTm="25000">
        <p14:reveal/>
      </p:transition>
    </mc:Choice>
    <mc:Fallback xmlns="">
      <p:transition spd="slow" advTm="2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4929" y="354968"/>
            <a:ext cx="8145789" cy="5544000"/>
          </a:xfrm>
          <a:prstGeom prst="rect">
            <a:avLst/>
          </a:prstGeom>
          <a:ln w="69850" cmpd="tri">
            <a:solidFill>
              <a:srgbClr val="EED079"/>
            </a:solidFill>
            <a:miter lim="800000"/>
          </a:ln>
        </p:spPr>
      </p:pic>
      <p:sp>
        <p:nvSpPr>
          <p:cNvPr id="3" name="CaixaDeTexto 2"/>
          <p:cNvSpPr txBox="1"/>
          <p:nvPr/>
        </p:nvSpPr>
        <p:spPr>
          <a:xfrm>
            <a:off x="467544" y="6145426"/>
            <a:ext cx="8298500" cy="307777"/>
          </a:xfrm>
          <a:prstGeom prst="rect">
            <a:avLst/>
          </a:prstGeom>
          <a:noFill/>
        </p:spPr>
        <p:txBody>
          <a:bodyPr wrap="square" rtlCol="0">
            <a:spAutoFit/>
          </a:bodyPr>
          <a:lstStyle/>
          <a:p>
            <a:pPr algn="ctr"/>
            <a:r>
              <a:rPr lang="pt-BR" sz="1400" b="1" i="1" dirty="0" smtClean="0">
                <a:solidFill>
                  <a:srgbClr val="60421E"/>
                </a:solidFill>
                <a:latin typeface="+mj-lt"/>
              </a:rPr>
              <a:t> </a:t>
            </a:r>
            <a:endParaRPr lang="pt-BR" sz="1400" b="1" i="1" dirty="0">
              <a:solidFill>
                <a:srgbClr val="60421E"/>
              </a:solidFill>
              <a:latin typeface="+mj-lt"/>
            </a:endParaRPr>
          </a:p>
        </p:txBody>
      </p:sp>
      <p:sp>
        <p:nvSpPr>
          <p:cNvPr id="4" name="CaixaDeTexto 3"/>
          <p:cNvSpPr txBox="1"/>
          <p:nvPr/>
        </p:nvSpPr>
        <p:spPr>
          <a:xfrm>
            <a:off x="189451" y="5919463"/>
            <a:ext cx="8784976" cy="830997"/>
          </a:xfrm>
          <a:prstGeom prst="rect">
            <a:avLst/>
          </a:prstGeom>
          <a:noFill/>
        </p:spPr>
        <p:txBody>
          <a:bodyPr wrap="square" rtlCol="0">
            <a:spAutoFit/>
          </a:bodyPr>
          <a:lstStyle/>
          <a:p>
            <a:pPr algn="ctr"/>
            <a:r>
              <a:rPr lang="pt-BR" sz="1400" b="1" i="1" dirty="0" smtClean="0">
                <a:solidFill>
                  <a:srgbClr val="60421E"/>
                </a:solidFill>
                <a:latin typeface="+mj-lt"/>
              </a:rPr>
              <a:t>Entre </a:t>
            </a:r>
            <a:r>
              <a:rPr lang="pt-BR" sz="1400" b="1" i="1" dirty="0">
                <a:solidFill>
                  <a:srgbClr val="60421E"/>
                </a:solidFill>
                <a:latin typeface="+mj-lt"/>
              </a:rPr>
              <a:t>os séculos </a:t>
            </a:r>
            <a:r>
              <a:rPr lang="pt-BR" sz="1400" b="1" i="1" dirty="0" smtClean="0">
                <a:solidFill>
                  <a:srgbClr val="60421E"/>
                </a:solidFill>
                <a:latin typeface="+mj-lt"/>
              </a:rPr>
              <a:t>XIV </a:t>
            </a:r>
            <a:r>
              <a:rPr lang="pt-BR" sz="1400" b="1" i="1" dirty="0">
                <a:solidFill>
                  <a:srgbClr val="60421E"/>
                </a:solidFill>
                <a:latin typeface="+mj-lt"/>
              </a:rPr>
              <a:t>e XVII, </a:t>
            </a:r>
            <a:r>
              <a:rPr lang="pt-BR" sz="1400" b="1" i="1" dirty="0" err="1">
                <a:solidFill>
                  <a:srgbClr val="60421E"/>
                </a:solidFill>
                <a:latin typeface="+mj-lt"/>
              </a:rPr>
              <a:t>Český</a:t>
            </a:r>
            <a:r>
              <a:rPr lang="pt-BR" sz="1400" b="1" i="1" dirty="0">
                <a:solidFill>
                  <a:srgbClr val="60421E"/>
                </a:solidFill>
                <a:latin typeface="+mj-lt"/>
              </a:rPr>
              <a:t> </a:t>
            </a:r>
            <a:r>
              <a:rPr lang="pt-BR" sz="1400" b="1" i="1" dirty="0" err="1">
                <a:solidFill>
                  <a:srgbClr val="60421E"/>
                </a:solidFill>
                <a:latin typeface="+mj-lt"/>
              </a:rPr>
              <a:t>Krumlov</a:t>
            </a:r>
            <a:r>
              <a:rPr lang="pt-BR" sz="1400" b="1" i="1" dirty="0">
                <a:solidFill>
                  <a:srgbClr val="60421E"/>
                </a:solidFill>
                <a:latin typeface="+mj-lt"/>
              </a:rPr>
              <a:t> ficava  entre o interior da Boêmia, a bacia austríaca e bávara do Danúbio, e o Norte da Itália. O Renascimento italiano </a:t>
            </a:r>
            <a:r>
              <a:rPr lang="pt-BR" sz="1400" b="1" i="1" dirty="0" smtClean="0">
                <a:solidFill>
                  <a:srgbClr val="60421E"/>
                </a:solidFill>
                <a:latin typeface="+mj-lt"/>
              </a:rPr>
              <a:t>trouxe </a:t>
            </a:r>
            <a:r>
              <a:rPr lang="pt-BR" sz="1400" b="1" i="1" dirty="0">
                <a:solidFill>
                  <a:srgbClr val="60421E"/>
                </a:solidFill>
                <a:latin typeface="+mj-lt"/>
              </a:rPr>
              <a:t>marcas indeléveis </a:t>
            </a:r>
            <a:r>
              <a:rPr lang="pt-BR" sz="1400" b="1" i="1" dirty="0" smtClean="0">
                <a:solidFill>
                  <a:srgbClr val="60421E"/>
                </a:solidFill>
                <a:latin typeface="+mj-lt"/>
              </a:rPr>
              <a:t>ao </a:t>
            </a:r>
            <a:r>
              <a:rPr lang="pt-BR" sz="1400" b="1" i="1" dirty="0">
                <a:solidFill>
                  <a:srgbClr val="60421E"/>
                </a:solidFill>
                <a:latin typeface="+mj-lt"/>
              </a:rPr>
              <a:t>perfil da cidade e </a:t>
            </a:r>
            <a:r>
              <a:rPr lang="pt-BR" sz="1400" b="1" i="1" dirty="0" smtClean="0">
                <a:solidFill>
                  <a:srgbClr val="60421E"/>
                </a:solidFill>
                <a:latin typeface="+mj-lt"/>
              </a:rPr>
              <a:t>de seu </a:t>
            </a:r>
            <a:r>
              <a:rPr lang="pt-BR" sz="1600" b="1" i="1" u="sng" dirty="0">
                <a:solidFill>
                  <a:srgbClr val="60421E"/>
                </a:solidFill>
                <a:latin typeface="+mj-lt"/>
              </a:rPr>
              <a:t>palácio</a:t>
            </a:r>
            <a:r>
              <a:rPr lang="pt-BR" sz="1400" b="1" i="1" dirty="0" smtClean="0">
                <a:solidFill>
                  <a:srgbClr val="60421E"/>
                </a:solidFill>
                <a:latin typeface="+mj-lt"/>
              </a:rPr>
              <a:t> de grande beleza, especialmente romântica devido a sua localização junto ao </a:t>
            </a:r>
            <a:r>
              <a:rPr lang="pt-BR" sz="1600" b="1" i="1" u="sng" dirty="0">
                <a:solidFill>
                  <a:srgbClr val="60421E"/>
                </a:solidFill>
                <a:latin typeface="+mj-lt"/>
              </a:rPr>
              <a:t>rio </a:t>
            </a:r>
            <a:r>
              <a:rPr lang="pt-BR" sz="1600" b="1" i="1" u="sng" dirty="0" smtClean="0">
                <a:solidFill>
                  <a:srgbClr val="60421E"/>
                </a:solidFill>
                <a:latin typeface="+mj-lt"/>
              </a:rPr>
              <a:t>Moldava</a:t>
            </a:r>
            <a:r>
              <a:rPr lang="pt-BR" sz="1600" b="1" i="1" dirty="0" smtClean="0">
                <a:solidFill>
                  <a:srgbClr val="60421E"/>
                </a:solidFill>
                <a:latin typeface="+mj-lt"/>
              </a:rPr>
              <a:t> </a:t>
            </a:r>
            <a:r>
              <a:rPr lang="pt-BR" sz="1400" b="1" i="1" dirty="0">
                <a:solidFill>
                  <a:srgbClr val="60421E"/>
                </a:solidFill>
                <a:latin typeface="+mj-lt"/>
              </a:rPr>
              <a:t>(</a:t>
            </a:r>
            <a:r>
              <a:rPr lang="pt-BR" sz="1400" b="1" i="1" u="sng" dirty="0" err="1" smtClean="0">
                <a:solidFill>
                  <a:srgbClr val="60421E"/>
                </a:solidFill>
                <a:latin typeface="+mj-lt"/>
              </a:rPr>
              <a:t>Vltava</a:t>
            </a:r>
            <a:r>
              <a:rPr lang="pt-BR" sz="1400" b="1" i="1" dirty="0" smtClean="0">
                <a:solidFill>
                  <a:srgbClr val="60421E"/>
                </a:solidFill>
                <a:latin typeface="+mj-lt"/>
              </a:rPr>
              <a:t>, </a:t>
            </a:r>
            <a:r>
              <a:rPr lang="pt-BR" sz="1400" b="1" i="1" dirty="0">
                <a:solidFill>
                  <a:srgbClr val="60421E"/>
                </a:solidFill>
                <a:latin typeface="+mj-lt"/>
              </a:rPr>
              <a:t>em Tcheco</a:t>
            </a:r>
            <a:r>
              <a:rPr lang="pt-BR" sz="1400" b="1" i="1" dirty="0" smtClean="0">
                <a:solidFill>
                  <a:srgbClr val="60421E"/>
                </a:solidFill>
                <a:latin typeface="+mj-lt"/>
              </a:rPr>
              <a:t>).  </a:t>
            </a:r>
            <a:endParaRPr lang="pt-BR" sz="1400" b="1" i="1" dirty="0">
              <a:solidFill>
                <a:srgbClr val="60421E"/>
              </a:solidFill>
              <a:latin typeface="+mj-lt"/>
            </a:endParaRPr>
          </a:p>
        </p:txBody>
      </p:sp>
    </p:spTree>
    <p:extLst>
      <p:ext uri="{BB962C8B-B14F-4D97-AF65-F5344CB8AC3E}">
        <p14:creationId xmlns:p14="http://schemas.microsoft.com/office/powerpoint/2010/main" val="257514506"/>
      </p:ext>
    </p:extLst>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CDAE5F"/>
            </a:gs>
            <a:gs pos="28000">
              <a:srgbClr val="BD922A"/>
            </a:gs>
            <a:gs pos="47000">
              <a:srgbClr val="BD922A"/>
            </a:gs>
            <a:gs pos="72000">
              <a:srgbClr val="CEA64E"/>
            </a:gs>
            <a:gs pos="84000">
              <a:srgbClr val="BD922A"/>
            </a:gs>
            <a:gs pos="1000">
              <a:srgbClr val="CAA956"/>
            </a:gs>
            <a:gs pos="100000">
              <a:srgbClr val="A28949"/>
            </a:gs>
            <a:gs pos="100000">
              <a:srgbClr val="CEAB5E"/>
            </a:gs>
            <a:gs pos="61000">
              <a:srgbClr val="CEAB5E"/>
            </a:gs>
          </a:gsLst>
          <a:lin ang="2700000" scaled="0"/>
          <a:tileRect/>
        </a:gradFill>
        <a:effectLst/>
      </p:bgPr>
    </p:bg>
    <p:spTree>
      <p:nvGrpSpPr>
        <p:cNvPr id="1" name=""/>
        <p:cNvGrpSpPr/>
        <p:nvPr/>
      </p:nvGrpSpPr>
      <p:grpSpPr>
        <a:xfrm>
          <a:off x="0" y="0"/>
          <a:ext cx="0" cy="0"/>
          <a:chOff x="0" y="0"/>
          <a:chExt cx="0" cy="0"/>
        </a:xfrm>
      </p:grpSpPr>
      <p:sp>
        <p:nvSpPr>
          <p:cNvPr id="2" name="CaixaDeTexto 1"/>
          <p:cNvSpPr txBox="1"/>
          <p:nvPr/>
        </p:nvSpPr>
        <p:spPr>
          <a:xfrm>
            <a:off x="179512" y="6157800"/>
            <a:ext cx="8725950" cy="523220"/>
          </a:xfrm>
          <a:prstGeom prst="rect">
            <a:avLst/>
          </a:prstGeom>
          <a:noFill/>
        </p:spPr>
        <p:txBody>
          <a:bodyPr wrap="square" rtlCol="0">
            <a:spAutoFit/>
          </a:bodyPr>
          <a:lstStyle/>
          <a:p>
            <a:pPr algn="ctr"/>
            <a:r>
              <a:rPr lang="pt-BR" sz="1400" b="1" i="1" dirty="0">
                <a:solidFill>
                  <a:srgbClr val="60421E"/>
                </a:solidFill>
                <a:latin typeface="+mj-lt"/>
              </a:rPr>
              <a:t>A cidade que em </a:t>
            </a:r>
            <a:r>
              <a:rPr lang="pt-BR" sz="1400" b="1" i="1" dirty="0" smtClean="0">
                <a:solidFill>
                  <a:srgbClr val="60421E"/>
                </a:solidFill>
                <a:latin typeface="+mj-lt"/>
              </a:rPr>
              <a:t>1376 possuía 96 casas somente, desenvolveu-se mas conserva com fidelidade seu estilo original.</a:t>
            </a:r>
          </a:p>
          <a:p>
            <a:pPr algn="ctr"/>
            <a:r>
              <a:rPr lang="pt-BR" sz="1400" b="1" i="1" dirty="0" smtClean="0">
                <a:solidFill>
                  <a:srgbClr val="60421E"/>
                </a:solidFill>
                <a:latin typeface="+mj-lt"/>
              </a:rPr>
              <a:t>Ao centro, vê-se  a praça da Concórdia com sua Coluna de Praga. </a:t>
            </a:r>
            <a:endParaRPr lang="pt-BR" sz="1400" b="1" i="1" dirty="0">
              <a:solidFill>
                <a:srgbClr val="60421E"/>
              </a:solidFill>
              <a:latin typeface="+mj-lt"/>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5597" y="372412"/>
            <a:ext cx="8361369" cy="5724000"/>
          </a:xfrm>
          <a:prstGeom prst="rect">
            <a:avLst/>
          </a:prstGeom>
          <a:ln w="69850" cmpd="tri">
            <a:solidFill>
              <a:srgbClr val="EED079"/>
            </a:solidFill>
            <a:miter lim="800000"/>
          </a:ln>
        </p:spPr>
      </p:pic>
    </p:spTree>
    <p:extLst>
      <p:ext uri="{BB962C8B-B14F-4D97-AF65-F5344CB8AC3E}">
        <p14:creationId xmlns:p14="http://schemas.microsoft.com/office/powerpoint/2010/main" val="32048974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advTm="18000">
        <p14:reveal/>
      </p:transition>
    </mc:Choice>
    <mc:Fallback xmlns="">
      <p:transition spd="slow" advTm="1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650" y="595184"/>
            <a:ext cx="8521974" cy="5282088"/>
          </a:xfrm>
          <a:prstGeom prst="rect">
            <a:avLst/>
          </a:prstGeom>
          <a:ln w="69850" cmpd="tri">
            <a:solidFill>
              <a:srgbClr val="EED079"/>
            </a:solidFill>
            <a:miter lim="800000"/>
          </a:ln>
        </p:spPr>
      </p:pic>
      <p:sp>
        <p:nvSpPr>
          <p:cNvPr id="3" name="CaixaDeTexto 2"/>
          <p:cNvSpPr txBox="1"/>
          <p:nvPr/>
        </p:nvSpPr>
        <p:spPr>
          <a:xfrm>
            <a:off x="251520" y="5996540"/>
            <a:ext cx="8593982" cy="553998"/>
          </a:xfrm>
          <a:prstGeom prst="rect">
            <a:avLst/>
          </a:prstGeom>
          <a:noFill/>
        </p:spPr>
        <p:txBody>
          <a:bodyPr wrap="square" rtlCol="0">
            <a:spAutoFit/>
          </a:bodyPr>
          <a:lstStyle/>
          <a:p>
            <a:pPr algn="ctr"/>
            <a:r>
              <a:rPr lang="pt-BR" sz="1400" b="1" i="1" dirty="0" smtClean="0">
                <a:solidFill>
                  <a:srgbClr val="60421E"/>
                </a:solidFill>
                <a:latin typeface="+mj-lt"/>
              </a:rPr>
              <a:t>Como se pode constatar na </a:t>
            </a:r>
            <a:r>
              <a:rPr lang="pt-BR" sz="1600" b="1" i="1" u="sng" dirty="0">
                <a:solidFill>
                  <a:srgbClr val="60421E"/>
                </a:solidFill>
                <a:latin typeface="+mj-lt"/>
              </a:rPr>
              <a:t>Taberna </a:t>
            </a:r>
            <a:r>
              <a:rPr lang="pt-BR" sz="1600" b="1" i="1" u="sng" dirty="0" err="1">
                <a:solidFill>
                  <a:srgbClr val="60421E"/>
                </a:solidFill>
                <a:latin typeface="+mj-lt"/>
              </a:rPr>
              <a:t>Satlavska</a:t>
            </a:r>
            <a:r>
              <a:rPr lang="pt-BR" sz="1400" b="1" i="1" dirty="0" smtClean="0">
                <a:solidFill>
                  <a:srgbClr val="60421E"/>
                </a:solidFill>
                <a:latin typeface="+mj-lt"/>
              </a:rPr>
              <a:t>, preservar</a:t>
            </a:r>
            <a:r>
              <a:rPr lang="pt-BR" sz="1400" b="1" i="1" dirty="0">
                <a:solidFill>
                  <a:srgbClr val="60421E"/>
                </a:solidFill>
                <a:latin typeface="+mj-lt"/>
              </a:rPr>
              <a:t>, conservar, respeitar </a:t>
            </a:r>
            <a:r>
              <a:rPr lang="pt-BR" sz="1400" b="1" i="1" dirty="0" smtClean="0">
                <a:solidFill>
                  <a:srgbClr val="60421E"/>
                </a:solidFill>
                <a:latin typeface="+mj-lt"/>
              </a:rPr>
              <a:t>e manter a tradição do </a:t>
            </a:r>
            <a:r>
              <a:rPr lang="pt-BR" sz="1400" b="1" i="1" dirty="0">
                <a:solidFill>
                  <a:srgbClr val="60421E"/>
                </a:solidFill>
                <a:latin typeface="+mj-lt"/>
              </a:rPr>
              <a:t>original é praticamente uma religião em </a:t>
            </a:r>
            <a:r>
              <a:rPr lang="en-US" sz="1400" b="1" i="1" dirty="0" err="1">
                <a:solidFill>
                  <a:srgbClr val="60421E"/>
                </a:solidFill>
                <a:latin typeface="+mj-lt"/>
              </a:rPr>
              <a:t>Český</a:t>
            </a:r>
            <a:r>
              <a:rPr lang="en-US" sz="1400" b="1" i="1" dirty="0">
                <a:solidFill>
                  <a:srgbClr val="60421E"/>
                </a:solidFill>
                <a:latin typeface="+mj-lt"/>
              </a:rPr>
              <a:t> </a:t>
            </a:r>
            <a:r>
              <a:rPr lang="en-US" sz="1400" b="1" i="1" dirty="0" err="1">
                <a:solidFill>
                  <a:srgbClr val="60421E"/>
                </a:solidFill>
                <a:latin typeface="+mj-lt"/>
              </a:rPr>
              <a:t>Krumlov</a:t>
            </a:r>
            <a:r>
              <a:rPr lang="en-US" sz="1400" b="1" i="1" dirty="0">
                <a:solidFill>
                  <a:srgbClr val="60421E"/>
                </a:solidFill>
                <a:latin typeface="+mj-lt"/>
              </a:rPr>
              <a:t> </a:t>
            </a:r>
            <a:r>
              <a:rPr lang="pt-BR" sz="1400" b="1" i="1" dirty="0">
                <a:solidFill>
                  <a:srgbClr val="60421E"/>
                </a:solidFill>
                <a:latin typeface="+mj-lt"/>
              </a:rPr>
              <a:t>. </a:t>
            </a:r>
          </a:p>
        </p:txBody>
      </p:sp>
    </p:spTree>
    <p:extLst>
      <p:ext uri="{BB962C8B-B14F-4D97-AF65-F5344CB8AC3E}">
        <p14:creationId xmlns:p14="http://schemas.microsoft.com/office/powerpoint/2010/main" val="1374925753"/>
      </p:ext>
    </p:extLst>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000" fill="hold"/>
                                        <p:tgtEl>
                                          <p:spTgt spid="2"/>
                                        </p:tgtEl>
                                        <p:attrNameLst>
                                          <p:attrName>ppt_w</p:attrName>
                                        </p:attrNameLst>
                                      </p:cBhvr>
                                      <p:tavLst>
                                        <p:tav tm="0">
                                          <p:val>
                                            <p:fltVal val="0"/>
                                          </p:val>
                                        </p:tav>
                                        <p:tav tm="100000">
                                          <p:val>
                                            <p:strVal val="#ppt_w"/>
                                          </p:val>
                                        </p:tav>
                                      </p:tavLst>
                                    </p:anim>
                                    <p:anim calcmode="lin" valueType="num">
                                      <p:cBhvr>
                                        <p:cTn id="8" dur="7000" fill="hold"/>
                                        <p:tgtEl>
                                          <p:spTgt spid="2"/>
                                        </p:tgtEl>
                                        <p:attrNameLst>
                                          <p:attrName>ppt_h</p:attrName>
                                        </p:attrNameLst>
                                      </p:cBhvr>
                                      <p:tavLst>
                                        <p:tav tm="0">
                                          <p:val>
                                            <p:fltVal val="0"/>
                                          </p:val>
                                        </p:tav>
                                        <p:tav tm="100000">
                                          <p:val>
                                            <p:strVal val="#ppt_h"/>
                                          </p:val>
                                        </p:tav>
                                      </p:tavLst>
                                    </p:anim>
                                    <p:animEffect transition="in" filter="fade">
                                      <p:cBhvr>
                                        <p:cTn id="9"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44" y="397776"/>
            <a:ext cx="8411284" cy="5724000"/>
          </a:xfrm>
          <a:prstGeom prst="rect">
            <a:avLst/>
          </a:prstGeom>
          <a:ln w="69850" cmpd="tri">
            <a:solidFill>
              <a:srgbClr val="EED079"/>
            </a:solidFill>
            <a:miter lim="800000"/>
          </a:ln>
        </p:spPr>
      </p:pic>
      <p:sp>
        <p:nvSpPr>
          <p:cNvPr id="3" name="CaixaDeTexto 2"/>
          <p:cNvSpPr txBox="1"/>
          <p:nvPr/>
        </p:nvSpPr>
        <p:spPr>
          <a:xfrm>
            <a:off x="611560" y="6132805"/>
            <a:ext cx="7920880" cy="553998"/>
          </a:xfrm>
          <a:prstGeom prst="rect">
            <a:avLst/>
          </a:prstGeom>
          <a:noFill/>
        </p:spPr>
        <p:txBody>
          <a:bodyPr wrap="square" rtlCol="0">
            <a:spAutoFit/>
          </a:bodyPr>
          <a:lstStyle/>
          <a:p>
            <a:pPr algn="ctr"/>
            <a:r>
              <a:rPr lang="pt-BR" sz="1600" b="1" i="1" u="sng" dirty="0" err="1">
                <a:solidFill>
                  <a:srgbClr val="60421E"/>
                </a:solidFill>
                <a:latin typeface="+mj-lt"/>
              </a:rPr>
              <a:t>Latrán</a:t>
            </a:r>
            <a:r>
              <a:rPr lang="pt-BR" sz="1400" b="1" i="1" dirty="0">
                <a:solidFill>
                  <a:srgbClr val="60421E"/>
                </a:solidFill>
                <a:latin typeface="+mj-lt"/>
              </a:rPr>
              <a:t> </a:t>
            </a:r>
            <a:r>
              <a:rPr lang="pt-BR" sz="1400" b="1" i="1" dirty="0" smtClean="0">
                <a:solidFill>
                  <a:srgbClr val="60421E"/>
                </a:solidFill>
                <a:latin typeface="+mj-lt"/>
              </a:rPr>
              <a:t>- </a:t>
            </a:r>
            <a:r>
              <a:rPr lang="pt-BR" sz="1400" b="1" i="1" dirty="0">
                <a:solidFill>
                  <a:srgbClr val="60421E"/>
                </a:solidFill>
                <a:latin typeface="+mj-lt"/>
              </a:rPr>
              <a:t>nome do </a:t>
            </a:r>
            <a:r>
              <a:rPr lang="pt-BR" sz="1400" b="1" i="1" dirty="0" smtClean="0">
                <a:solidFill>
                  <a:srgbClr val="60421E"/>
                </a:solidFill>
                <a:latin typeface="+mj-lt"/>
              </a:rPr>
              <a:t>distrito bem </a:t>
            </a:r>
            <a:r>
              <a:rPr lang="pt-BR" sz="1400" b="1" i="1" dirty="0">
                <a:solidFill>
                  <a:srgbClr val="60421E"/>
                </a:solidFill>
                <a:latin typeface="+mj-lt"/>
              </a:rPr>
              <a:t>como a rua principal que o atravessa. </a:t>
            </a:r>
            <a:r>
              <a:rPr lang="pt-BR" sz="1400" b="1" i="1" dirty="0" smtClean="0">
                <a:solidFill>
                  <a:srgbClr val="60421E"/>
                </a:solidFill>
                <a:latin typeface="+mj-lt"/>
              </a:rPr>
              <a:t> Não </a:t>
            </a:r>
            <a:r>
              <a:rPr lang="pt-BR" sz="1400" b="1" i="1" dirty="0">
                <a:solidFill>
                  <a:srgbClr val="60421E"/>
                </a:solidFill>
                <a:latin typeface="+mj-lt"/>
              </a:rPr>
              <a:t>era exatamente um bairro habitado pela nobreza</a:t>
            </a:r>
            <a:r>
              <a:rPr lang="pt-BR" sz="1400" b="1" i="1" dirty="0" smtClean="0">
                <a:solidFill>
                  <a:srgbClr val="60421E"/>
                </a:solidFill>
                <a:latin typeface="+mj-lt"/>
              </a:rPr>
              <a:t>;  </a:t>
            </a:r>
            <a:r>
              <a:rPr lang="pt-BR" sz="1400" b="1" i="1" dirty="0">
                <a:solidFill>
                  <a:srgbClr val="60421E"/>
                </a:solidFill>
                <a:latin typeface="+mj-lt"/>
              </a:rPr>
              <a:t>as casas de </a:t>
            </a:r>
            <a:r>
              <a:rPr lang="pt-BR" sz="1400" b="1" i="1" dirty="0" err="1">
                <a:solidFill>
                  <a:srgbClr val="60421E"/>
                </a:solidFill>
                <a:latin typeface="+mj-lt"/>
              </a:rPr>
              <a:t>Latrán</a:t>
            </a:r>
            <a:r>
              <a:rPr lang="pt-BR" sz="1400" b="1" i="1" dirty="0">
                <a:solidFill>
                  <a:srgbClr val="60421E"/>
                </a:solidFill>
                <a:latin typeface="+mj-lt"/>
              </a:rPr>
              <a:t> eram em sua maioria </a:t>
            </a:r>
            <a:r>
              <a:rPr lang="pt-BR" sz="1400" b="1" i="1" dirty="0" smtClean="0">
                <a:solidFill>
                  <a:srgbClr val="60421E"/>
                </a:solidFill>
                <a:latin typeface="+mj-lt"/>
              </a:rPr>
              <a:t> dos </a:t>
            </a:r>
            <a:r>
              <a:rPr lang="pt-BR" sz="1400" b="1" i="1" dirty="0">
                <a:solidFill>
                  <a:srgbClr val="60421E"/>
                </a:solidFill>
                <a:latin typeface="+mj-lt"/>
              </a:rPr>
              <a:t>servos do castelo.</a:t>
            </a:r>
          </a:p>
        </p:txBody>
      </p:sp>
    </p:spTree>
    <p:extLst>
      <p:ext uri="{BB962C8B-B14F-4D97-AF65-F5344CB8AC3E}">
        <p14:creationId xmlns:p14="http://schemas.microsoft.com/office/powerpoint/2010/main" val="1554418429"/>
      </p:ext>
    </p:extLst>
  </p:cSld>
  <p:clrMapOvr>
    <a:masterClrMapping/>
  </p:clrMapOvr>
  <mc:AlternateContent xmlns:mc="http://schemas.openxmlformats.org/markup-compatibility/2006" xmlns:p14="http://schemas.microsoft.com/office/powerpoint/2010/main">
    <mc:Choice Requires="p14">
      <p:transition spd="slow" p14:dur="3400" advTm="19000">
        <p14:reveal/>
      </p:transition>
    </mc:Choice>
    <mc:Fallback xmlns="">
      <p:transition spd="slow" advTm="19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95" y="360038"/>
            <a:ext cx="8346986" cy="5760000"/>
          </a:xfrm>
          <a:prstGeom prst="rect">
            <a:avLst/>
          </a:prstGeom>
          <a:ln w="69850" cmpd="tri">
            <a:solidFill>
              <a:srgbClr val="EED079"/>
            </a:solidFill>
            <a:miter lim="800000"/>
          </a:ln>
        </p:spPr>
      </p:pic>
      <p:sp>
        <p:nvSpPr>
          <p:cNvPr id="3" name="CaixaDeTexto 2"/>
          <p:cNvSpPr txBox="1"/>
          <p:nvPr/>
        </p:nvSpPr>
        <p:spPr>
          <a:xfrm>
            <a:off x="107504" y="6138636"/>
            <a:ext cx="8928992" cy="553998"/>
          </a:xfrm>
          <a:prstGeom prst="rect">
            <a:avLst/>
          </a:prstGeom>
          <a:noFill/>
        </p:spPr>
        <p:txBody>
          <a:bodyPr wrap="square" rtlCol="0">
            <a:spAutoFit/>
          </a:bodyPr>
          <a:lstStyle/>
          <a:p>
            <a:pPr algn="ct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a:solidFill>
                  <a:srgbClr val="60421E"/>
                </a:solidFill>
                <a:latin typeface="+mj-lt"/>
              </a:rPr>
              <a:t>Krumlov</a:t>
            </a:r>
            <a:r>
              <a:rPr lang="pt-BR" sz="1400" b="1" i="1" dirty="0">
                <a:solidFill>
                  <a:srgbClr val="60421E"/>
                </a:solidFill>
                <a:latin typeface="+mj-lt"/>
              </a:rPr>
              <a:t>, </a:t>
            </a:r>
            <a:r>
              <a:rPr lang="pt-BR" sz="1400" b="1" i="1" dirty="0" smtClean="0">
                <a:solidFill>
                  <a:srgbClr val="60421E"/>
                </a:solidFill>
                <a:latin typeface="+mj-lt"/>
              </a:rPr>
              <a:t>uma </a:t>
            </a:r>
            <a:r>
              <a:rPr lang="pt-BR" sz="1400" b="1" i="1" dirty="0">
                <a:solidFill>
                  <a:srgbClr val="60421E"/>
                </a:solidFill>
                <a:latin typeface="+mj-lt"/>
              </a:rPr>
              <a:t>pérola da arquitetura renascentista e um lugar onde a suntuosidade do </a:t>
            </a:r>
            <a:r>
              <a:rPr lang="pt-BR" sz="1400" b="1" i="1" dirty="0" smtClean="0">
                <a:solidFill>
                  <a:srgbClr val="60421E"/>
                </a:solidFill>
                <a:latin typeface="+mj-lt"/>
              </a:rPr>
              <a:t>castelo local, </a:t>
            </a:r>
            <a:r>
              <a:rPr lang="pt-BR" sz="1400" b="1" i="1" dirty="0">
                <a:solidFill>
                  <a:srgbClr val="60421E"/>
                </a:solidFill>
                <a:latin typeface="+mj-lt"/>
              </a:rPr>
              <a:t>ruelas labirínticas, </a:t>
            </a:r>
            <a:r>
              <a:rPr lang="pt-BR" sz="1400" b="1" i="1" dirty="0" smtClean="0">
                <a:solidFill>
                  <a:srgbClr val="60421E"/>
                </a:solidFill>
                <a:latin typeface="+mj-lt"/>
              </a:rPr>
              <a:t>casas burguesas decoradas com brasões, </a:t>
            </a:r>
            <a:r>
              <a:rPr lang="pt-BR" sz="1400" b="1" i="1" dirty="0">
                <a:solidFill>
                  <a:srgbClr val="60421E"/>
                </a:solidFill>
                <a:latin typeface="+mj-lt"/>
              </a:rPr>
              <a:t>e </a:t>
            </a:r>
            <a:r>
              <a:rPr lang="pt-BR" sz="1400" b="1" i="1" dirty="0" smtClean="0">
                <a:solidFill>
                  <a:srgbClr val="60421E"/>
                </a:solidFill>
                <a:latin typeface="+mj-lt"/>
              </a:rPr>
              <a:t>jardins </a:t>
            </a:r>
            <a:r>
              <a:rPr lang="pt-BR" sz="1400" b="1" i="1" dirty="0">
                <a:solidFill>
                  <a:srgbClr val="60421E"/>
                </a:solidFill>
                <a:latin typeface="+mj-lt"/>
              </a:rPr>
              <a:t>floridos são harmoniosamente </a:t>
            </a:r>
            <a:r>
              <a:rPr lang="pt-BR" sz="1400" b="1" i="1" dirty="0" smtClean="0">
                <a:solidFill>
                  <a:srgbClr val="60421E"/>
                </a:solidFill>
                <a:latin typeface="+mj-lt"/>
              </a:rPr>
              <a:t>entrelaçados</a:t>
            </a:r>
            <a:r>
              <a:rPr lang="pt-BR" sz="1400" b="1" i="1" dirty="0">
                <a:solidFill>
                  <a:srgbClr val="60421E"/>
                </a:solidFill>
                <a:latin typeface="+mj-lt"/>
              </a:rPr>
              <a:t>.</a:t>
            </a:r>
          </a:p>
        </p:txBody>
      </p:sp>
    </p:spTree>
    <p:extLst>
      <p:ext uri="{BB962C8B-B14F-4D97-AF65-F5344CB8AC3E}">
        <p14:creationId xmlns:p14="http://schemas.microsoft.com/office/powerpoint/2010/main" val="380089657"/>
      </p:ext>
    </p:extLst>
  </p:cSld>
  <p:clrMapOvr>
    <a:masterClrMapping/>
  </p:clrMapOvr>
  <p:transition advTm="22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633" y="548680"/>
            <a:ext cx="8427044" cy="5126266"/>
          </a:xfrm>
          <a:prstGeom prst="rect">
            <a:avLst/>
          </a:prstGeom>
          <a:ln w="69850" cmpd="tri">
            <a:solidFill>
              <a:srgbClr val="EED079"/>
            </a:solidFill>
            <a:miter lim="800000"/>
          </a:ln>
        </p:spPr>
      </p:pic>
      <p:sp>
        <p:nvSpPr>
          <p:cNvPr id="3" name="CaixaDeTexto 2"/>
          <p:cNvSpPr txBox="1"/>
          <p:nvPr/>
        </p:nvSpPr>
        <p:spPr>
          <a:xfrm>
            <a:off x="611560" y="5805264"/>
            <a:ext cx="7776864" cy="738664"/>
          </a:xfrm>
          <a:prstGeom prst="rect">
            <a:avLst/>
          </a:prstGeom>
          <a:noFill/>
        </p:spPr>
        <p:txBody>
          <a:bodyPr wrap="square" rtlCol="0">
            <a:spAutoFit/>
          </a:bodyPr>
          <a:lstStyle/>
          <a:p>
            <a:pPr algn="ctr"/>
            <a:r>
              <a:rPr lang="pt-BR" sz="1400" b="1" i="1" dirty="0" smtClean="0">
                <a:solidFill>
                  <a:srgbClr val="60421E"/>
                </a:solidFill>
                <a:latin typeface="+mj-lt"/>
              </a:rPr>
              <a:t>Nas </a:t>
            </a:r>
            <a:r>
              <a:rPr lang="pt-BR" sz="1400" b="1" i="1" dirty="0">
                <a:solidFill>
                  <a:srgbClr val="60421E"/>
                </a:solidFill>
                <a:latin typeface="+mj-lt"/>
              </a:rPr>
              <a:t>ruas estreitas </a:t>
            </a:r>
            <a:r>
              <a:rPr lang="pt-BR" sz="1400" b="1" i="1" dirty="0" smtClean="0">
                <a:solidFill>
                  <a:srgbClr val="60421E"/>
                </a:solidFill>
                <a:latin typeface="+mj-lt"/>
              </a:rPr>
              <a:t>e labirínticas </a:t>
            </a:r>
            <a:r>
              <a:rPr lang="pt-BR" sz="1400" b="1" i="1" dirty="0">
                <a:solidFill>
                  <a:srgbClr val="60421E"/>
                </a:solidFill>
                <a:latin typeface="+mj-lt"/>
              </a:rPr>
              <a:t>desta cidade, </a:t>
            </a:r>
            <a:r>
              <a:rPr lang="pt-BR" sz="1400" b="1" i="1" dirty="0" smtClean="0">
                <a:solidFill>
                  <a:srgbClr val="60421E"/>
                </a:solidFill>
                <a:latin typeface="+mj-lt"/>
              </a:rPr>
              <a:t>o turista se sente como </a:t>
            </a:r>
            <a:r>
              <a:rPr lang="pt-BR" sz="1400" b="1" i="1" dirty="0">
                <a:solidFill>
                  <a:srgbClr val="60421E"/>
                </a:solidFill>
                <a:latin typeface="+mj-lt"/>
              </a:rPr>
              <a:t>se de repente </a:t>
            </a:r>
            <a:r>
              <a:rPr lang="pt-BR" sz="1400" b="1" i="1" dirty="0" smtClean="0">
                <a:solidFill>
                  <a:srgbClr val="60421E"/>
                </a:solidFill>
                <a:latin typeface="+mj-lt"/>
              </a:rPr>
              <a:t>tivesse mudado para </a:t>
            </a:r>
            <a:r>
              <a:rPr lang="pt-BR" sz="1400" b="1" i="1" dirty="0">
                <a:solidFill>
                  <a:srgbClr val="60421E"/>
                </a:solidFill>
                <a:latin typeface="+mj-lt"/>
              </a:rPr>
              <a:t>outro século. Existem poucas cidades que mantiveram seu caráter medieval e renascentista até hoje, ainda menos lugares com um ambiente tão tranquilo que não é </a:t>
            </a:r>
            <a:r>
              <a:rPr lang="pt-BR" sz="1400" b="1" i="1" dirty="0" smtClean="0">
                <a:solidFill>
                  <a:srgbClr val="60421E"/>
                </a:solidFill>
                <a:latin typeface="+mj-lt"/>
              </a:rPr>
              <a:t>possível descrever.</a:t>
            </a:r>
            <a:endParaRPr lang="pt-BR" sz="1400" b="1" i="1" dirty="0">
              <a:solidFill>
                <a:srgbClr val="60421E"/>
              </a:solidFill>
              <a:latin typeface="+mj-lt"/>
            </a:endParaRPr>
          </a:p>
        </p:txBody>
      </p:sp>
    </p:spTree>
    <p:extLst>
      <p:ext uri="{BB962C8B-B14F-4D97-AF65-F5344CB8AC3E}">
        <p14:creationId xmlns:p14="http://schemas.microsoft.com/office/powerpoint/2010/main" val="796263954"/>
      </p:ext>
    </p:extLst>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79512" y="5457598"/>
            <a:ext cx="8640959" cy="1200329"/>
          </a:xfrm>
          <a:prstGeom prst="rect">
            <a:avLst/>
          </a:prstGeom>
          <a:noFill/>
        </p:spPr>
        <p:txBody>
          <a:bodyPr wrap="square" rtlCol="0">
            <a:spAutoFit/>
          </a:bodyPr>
          <a:lstStyle/>
          <a:p>
            <a:pPr algn="ct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a:solidFill>
                  <a:srgbClr val="60421E"/>
                </a:solidFill>
                <a:latin typeface="+mj-lt"/>
              </a:rPr>
              <a:t>Krumlov</a:t>
            </a:r>
            <a:r>
              <a:rPr lang="en-US" sz="1600" b="1" i="1" dirty="0">
                <a:solidFill>
                  <a:srgbClr val="60421E"/>
                </a:solidFill>
                <a:latin typeface="+mj-lt"/>
              </a:rPr>
              <a:t> </a:t>
            </a:r>
            <a:r>
              <a:rPr lang="pt-BR" sz="1400" b="1" i="1" dirty="0" smtClean="0">
                <a:solidFill>
                  <a:srgbClr val="60421E"/>
                </a:solidFill>
                <a:latin typeface="+mj-lt"/>
              </a:rPr>
              <a:t>parece </a:t>
            </a:r>
            <a:r>
              <a:rPr lang="pt-BR" sz="1400" b="1" i="1" dirty="0">
                <a:solidFill>
                  <a:srgbClr val="60421E"/>
                </a:solidFill>
                <a:latin typeface="+mj-lt"/>
              </a:rPr>
              <a:t>saída </a:t>
            </a:r>
            <a:r>
              <a:rPr lang="pt-BR" sz="1400" b="1" i="1" dirty="0" smtClean="0">
                <a:solidFill>
                  <a:srgbClr val="60421E"/>
                </a:solidFill>
                <a:latin typeface="+mj-lt"/>
              </a:rPr>
              <a:t>de algum conto de fadas. </a:t>
            </a:r>
            <a:r>
              <a:rPr lang="pt-BR" sz="1400" b="1" i="1" dirty="0">
                <a:solidFill>
                  <a:srgbClr val="60421E"/>
                </a:solidFill>
                <a:latin typeface="+mj-lt"/>
              </a:rPr>
              <a:t>Seu centro histórico mescla arquitetura barroca e renascentista, enquanto o rio </a:t>
            </a:r>
            <a:r>
              <a:rPr lang="pt-BR" sz="1400" b="1" i="1" dirty="0" smtClean="0">
                <a:solidFill>
                  <a:srgbClr val="60421E"/>
                </a:solidFill>
                <a:latin typeface="+mj-lt"/>
              </a:rPr>
              <a:t>Moldava </a:t>
            </a:r>
            <a:r>
              <a:rPr lang="pt-BR" sz="1400" b="1" i="1" dirty="0">
                <a:solidFill>
                  <a:srgbClr val="60421E"/>
                </a:solidFill>
                <a:latin typeface="+mj-lt"/>
              </a:rPr>
              <a:t>circunda o pequeno centro como se </a:t>
            </a:r>
            <a:r>
              <a:rPr lang="pt-BR" sz="1400" b="1" i="1" dirty="0" smtClean="0">
                <a:solidFill>
                  <a:srgbClr val="60421E"/>
                </a:solidFill>
                <a:latin typeface="+mj-lt"/>
              </a:rPr>
              <a:t>tivesse sido desenhado exatamente para isso. </a:t>
            </a:r>
            <a:r>
              <a:rPr lang="pt-BR" sz="1400" b="1" i="1" dirty="0">
                <a:solidFill>
                  <a:srgbClr val="60421E"/>
                </a:solidFill>
                <a:latin typeface="+mj-lt"/>
              </a:rPr>
              <a:t>Grandes campos gramados com chalés coloridos cercam as imediações, enquanto, no alto de um morro, o </a:t>
            </a:r>
            <a:r>
              <a:rPr lang="pt-BR" sz="1400" b="1" i="1" dirty="0" smtClean="0">
                <a:solidFill>
                  <a:srgbClr val="60421E"/>
                </a:solidFill>
                <a:latin typeface="+mj-lt"/>
              </a:rPr>
              <a:t>Castelo </a:t>
            </a:r>
            <a:r>
              <a:rPr lang="pt-BR" sz="1400" b="1" i="1" dirty="0">
                <a:solidFill>
                  <a:srgbClr val="60421E"/>
                </a:solidFill>
                <a:latin typeface="+mj-lt"/>
              </a:rPr>
              <a:t>domina o horizonte. No centro, as pequenas ruelas levam ora para um restaurante, ora para uma ponte que termina em um bosque </a:t>
            </a:r>
            <a:r>
              <a:rPr lang="pt-BR" sz="1400" b="1" i="1" dirty="0" smtClean="0">
                <a:solidFill>
                  <a:srgbClr val="60421E"/>
                </a:solidFill>
                <a:latin typeface="+mj-lt"/>
              </a:rPr>
              <a:t>sereno... Todavia, não lhe faltam quadras de tênis, como se pode observar na foto. </a:t>
            </a:r>
            <a:endParaRPr lang="pt-BR" sz="1400" b="1" i="1" dirty="0">
              <a:solidFill>
                <a:srgbClr val="60421E"/>
              </a:solidFill>
              <a:latin typeface="+mj-lt"/>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3757" y="454359"/>
            <a:ext cx="8486775" cy="4894301"/>
          </a:xfrm>
          <a:prstGeom prst="rect">
            <a:avLst/>
          </a:prstGeom>
          <a:ln w="69850" cmpd="tri">
            <a:solidFill>
              <a:srgbClr val="EED079"/>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5353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000" fill="hold"/>
                                        <p:tgtEl>
                                          <p:spTgt spid="4"/>
                                        </p:tgtEl>
                                        <p:attrNameLst>
                                          <p:attrName>ppt_w</p:attrName>
                                        </p:attrNameLst>
                                      </p:cBhvr>
                                      <p:tavLst>
                                        <p:tav tm="0">
                                          <p:val>
                                            <p:strVal val="4/3*#ppt_w"/>
                                          </p:val>
                                        </p:tav>
                                        <p:tav tm="100000">
                                          <p:val>
                                            <p:strVal val="#ppt_w"/>
                                          </p:val>
                                        </p:tav>
                                      </p:tavLst>
                                    </p:anim>
                                    <p:anim calcmode="lin" valueType="num">
                                      <p:cBhvr>
                                        <p:cTn id="8" dur="7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161" y="411558"/>
            <a:ext cx="8229976" cy="5508000"/>
          </a:xfrm>
          <a:prstGeom prst="rect">
            <a:avLst/>
          </a:prstGeom>
          <a:ln w="69850" cmpd="tri">
            <a:solidFill>
              <a:srgbClr val="EED079"/>
            </a:solidFill>
            <a:miter lim="800000"/>
          </a:ln>
        </p:spPr>
      </p:pic>
      <p:sp>
        <p:nvSpPr>
          <p:cNvPr id="3" name="CaixaDeTexto 2"/>
          <p:cNvSpPr txBox="1"/>
          <p:nvPr/>
        </p:nvSpPr>
        <p:spPr>
          <a:xfrm>
            <a:off x="395536" y="5949280"/>
            <a:ext cx="8424936" cy="738664"/>
          </a:xfrm>
          <a:prstGeom prst="rect">
            <a:avLst/>
          </a:prstGeom>
          <a:noFill/>
        </p:spPr>
        <p:txBody>
          <a:bodyPr wrap="square" rtlCol="0">
            <a:spAutoFit/>
          </a:bodyPr>
          <a:lstStyle/>
          <a:p>
            <a:pPr algn="ctr"/>
            <a:r>
              <a:rPr lang="pt-BR" sz="1400" b="1" i="1" dirty="0">
                <a:solidFill>
                  <a:srgbClr val="60421E"/>
                </a:solidFill>
                <a:latin typeface="+mj-lt"/>
              </a:rPr>
              <a:t>Milagrosamente, esta </a:t>
            </a:r>
            <a:r>
              <a:rPr lang="pt-BR" sz="1400" b="1" i="1" dirty="0" smtClean="0">
                <a:solidFill>
                  <a:srgbClr val="60421E"/>
                </a:solidFill>
                <a:latin typeface="+mj-lt"/>
              </a:rPr>
              <a:t>joia </a:t>
            </a:r>
            <a:r>
              <a:rPr lang="pt-BR" sz="1400" b="1" i="1" dirty="0">
                <a:solidFill>
                  <a:srgbClr val="60421E"/>
                </a:solidFill>
                <a:latin typeface="+mj-lt"/>
              </a:rPr>
              <a:t>da arquitetura </a:t>
            </a:r>
            <a:r>
              <a:rPr lang="pt-BR" sz="1400" b="1" i="1" dirty="0" smtClean="0">
                <a:solidFill>
                  <a:srgbClr val="60421E"/>
                </a:solidFill>
                <a:latin typeface="+mj-lt"/>
              </a:rPr>
              <a:t>medieval conseguiu </a:t>
            </a:r>
            <a:r>
              <a:rPr lang="pt-BR" sz="1400" b="1" i="1" dirty="0">
                <a:solidFill>
                  <a:srgbClr val="60421E"/>
                </a:solidFill>
                <a:latin typeface="+mj-lt"/>
              </a:rPr>
              <a:t>escapar por mais de sete séculos das marés destrutivas </a:t>
            </a:r>
            <a:r>
              <a:rPr lang="pt-BR" sz="1400" b="1" i="1" dirty="0" smtClean="0">
                <a:solidFill>
                  <a:srgbClr val="60421E"/>
                </a:solidFill>
                <a:latin typeface="+mj-lt"/>
              </a:rPr>
              <a:t>das guerras, </a:t>
            </a:r>
            <a:r>
              <a:rPr lang="pt-BR" sz="1400" b="1" i="1" dirty="0">
                <a:solidFill>
                  <a:srgbClr val="60421E"/>
                </a:solidFill>
                <a:latin typeface="+mj-lt"/>
              </a:rPr>
              <a:t>e o patrimônio da cidade -  uma mistura harmoniosa de estilos dominado pelo </a:t>
            </a:r>
            <a:r>
              <a:rPr lang="pt-BR" sz="1400" b="1" i="1" dirty="0" smtClean="0">
                <a:solidFill>
                  <a:srgbClr val="60421E"/>
                </a:solidFill>
                <a:latin typeface="+mj-lt"/>
              </a:rPr>
              <a:t>Renascimento -  </a:t>
            </a:r>
            <a:r>
              <a:rPr lang="pt-BR" sz="1400" b="1" i="1" dirty="0">
                <a:solidFill>
                  <a:srgbClr val="60421E"/>
                </a:solidFill>
                <a:latin typeface="+mj-lt"/>
              </a:rPr>
              <a:t>permaneceu </a:t>
            </a:r>
            <a:r>
              <a:rPr lang="pt-BR" sz="1400" b="1" i="1" dirty="0" smtClean="0">
                <a:solidFill>
                  <a:srgbClr val="60421E"/>
                </a:solidFill>
                <a:latin typeface="+mj-lt"/>
              </a:rPr>
              <a:t>intacto e sempre colorido por seus belos telhados alaranjados. </a:t>
            </a:r>
            <a:endParaRPr lang="pt-BR" sz="1400" b="1" i="1" dirty="0">
              <a:solidFill>
                <a:srgbClr val="60421E"/>
              </a:solidFill>
              <a:latin typeface="+mj-lt"/>
            </a:endParaRPr>
          </a:p>
        </p:txBody>
      </p:sp>
    </p:spTree>
    <p:extLst>
      <p:ext uri="{BB962C8B-B14F-4D97-AF65-F5344CB8AC3E}">
        <p14:creationId xmlns:p14="http://schemas.microsoft.com/office/powerpoint/2010/main" val="4239661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251520" y="5889646"/>
            <a:ext cx="8640960" cy="984885"/>
          </a:xfrm>
          <a:prstGeom prst="rect">
            <a:avLst/>
          </a:prstGeom>
          <a:noFill/>
        </p:spPr>
        <p:txBody>
          <a:bodyPr wrap="square" rtlCol="0">
            <a:spAutoFit/>
          </a:bodyPr>
          <a:lstStyle/>
          <a:p>
            <a:pPr lvl="0" algn="ctr"/>
            <a:r>
              <a:rPr lang="pt-BR" sz="1600" b="1" i="1" u="sng" dirty="0">
                <a:solidFill>
                  <a:srgbClr val="60421E"/>
                </a:solidFill>
                <a:latin typeface="+mj-lt"/>
              </a:rPr>
              <a:t>Castelo de </a:t>
            </a: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a:solidFill>
                  <a:srgbClr val="60421E"/>
                </a:solidFill>
                <a:latin typeface="+mj-lt"/>
              </a:rPr>
              <a:t>Krumlov</a:t>
            </a:r>
            <a:r>
              <a:rPr lang="en-US" sz="1600" b="1" i="1" dirty="0">
                <a:solidFill>
                  <a:srgbClr val="60421E"/>
                </a:solidFill>
              </a:rPr>
              <a:t> </a:t>
            </a:r>
            <a:r>
              <a:rPr lang="pt-BR" sz="1400" b="1" i="1" dirty="0" smtClean="0">
                <a:solidFill>
                  <a:srgbClr val="60421E"/>
                </a:solidFill>
                <a:latin typeface="+mj-lt"/>
              </a:rPr>
              <a:t>, com seu </a:t>
            </a:r>
            <a:r>
              <a:rPr lang="pt-BR" sz="1400" b="1" i="1" dirty="0">
                <a:solidFill>
                  <a:srgbClr val="60421E"/>
                </a:solidFill>
                <a:latin typeface="+mj-lt"/>
              </a:rPr>
              <a:t>padrão </a:t>
            </a:r>
            <a:r>
              <a:rPr lang="pt-BR" sz="1400" b="1" i="1" dirty="0" smtClean="0">
                <a:solidFill>
                  <a:srgbClr val="60421E"/>
                </a:solidFill>
                <a:latin typeface="+mj-lt"/>
              </a:rPr>
              <a:t>arquitetônico</a:t>
            </a:r>
            <a:r>
              <a:rPr lang="pt-BR" sz="1400" b="1" i="1" dirty="0">
                <a:solidFill>
                  <a:srgbClr val="60421E"/>
                </a:solidFill>
                <a:latin typeface="+mj-lt"/>
              </a:rPr>
              <a:t>, tradição e expansão cultural, é um dos mais importantes monumentos da Europa </a:t>
            </a:r>
            <a:r>
              <a:rPr lang="pt-BR" sz="1400" b="1" i="1" dirty="0" smtClean="0">
                <a:solidFill>
                  <a:srgbClr val="60421E"/>
                </a:solidFill>
                <a:latin typeface="+mj-lt"/>
              </a:rPr>
              <a:t>Central, sendo também um de seus maiores castelos. Os </a:t>
            </a:r>
            <a:r>
              <a:rPr lang="pt-BR" sz="1400" b="1" i="1" dirty="0">
                <a:solidFill>
                  <a:srgbClr val="60421E"/>
                </a:solidFill>
                <a:latin typeface="+mj-lt"/>
              </a:rPr>
              <a:t>quarenta edifícios e palácios, situados no quinto pátio do castelo, estão ornamentados com sete hectares de </a:t>
            </a:r>
            <a:r>
              <a:rPr lang="pt-BR" sz="1400" b="1" i="1" u="sng" dirty="0" smtClean="0">
                <a:solidFill>
                  <a:srgbClr val="60421E"/>
                </a:solidFill>
                <a:latin typeface="+mj-lt"/>
              </a:rPr>
              <a:t>jardins</a:t>
            </a:r>
            <a:r>
              <a:rPr lang="pt-BR" sz="1400" b="1" i="1" dirty="0" smtClean="0">
                <a:solidFill>
                  <a:srgbClr val="60421E"/>
                </a:solidFill>
                <a:latin typeface="+mj-lt"/>
              </a:rPr>
              <a:t>, do século XVII.</a:t>
            </a:r>
            <a:endParaRPr lang="pt-BR" sz="1400" b="1" i="1" dirty="0">
              <a:solidFill>
                <a:srgbClr val="60421E"/>
              </a:solidFill>
              <a:latin typeface="+mj-lt"/>
            </a:endParaRPr>
          </a:p>
          <a:p>
            <a:endParaRPr lang="pt-BR" sz="1400" b="1" i="1" dirty="0">
              <a:solidFill>
                <a:srgbClr val="60421E"/>
              </a:solidFill>
              <a:latin typeface="+mj-lt"/>
            </a:endParaRP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857" y="354968"/>
            <a:ext cx="8122604" cy="5544000"/>
          </a:xfrm>
          <a:prstGeom prst="rect">
            <a:avLst/>
          </a:prstGeom>
          <a:ln w="69850" cmpd="tri">
            <a:solidFill>
              <a:srgbClr val="EED079"/>
            </a:solidFill>
            <a:miter lim="800000"/>
          </a:ln>
        </p:spPr>
      </p:pic>
    </p:spTree>
    <p:extLst>
      <p:ext uri="{BB962C8B-B14F-4D97-AF65-F5344CB8AC3E}">
        <p14:creationId xmlns:p14="http://schemas.microsoft.com/office/powerpoint/2010/main" val="4113899095"/>
      </p:ext>
    </p:extLst>
  </p:cSld>
  <p:clrMapOvr>
    <a:masterClrMapping/>
  </p:clrMapOvr>
  <mc:AlternateContent xmlns:mc="http://schemas.openxmlformats.org/markup-compatibility/2006" xmlns:p14="http://schemas.microsoft.com/office/powerpoint/2010/main">
    <mc:Choice Requires="p14">
      <p:transition spd="slow" p14:dur="3400" advTm="30000">
        <p14:reveal/>
      </p:transition>
    </mc:Choice>
    <mc:Fallback xmlns="">
      <p:transition spd="slow" advTm="30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75658" y="5827911"/>
            <a:ext cx="8424936" cy="769441"/>
          </a:xfrm>
          <a:prstGeom prst="rect">
            <a:avLst/>
          </a:prstGeom>
          <a:noFill/>
        </p:spPr>
        <p:txBody>
          <a:bodyPr wrap="square" rtlCol="0">
            <a:spAutoFit/>
          </a:bodyPr>
          <a:lstStyle/>
          <a:p>
            <a:pPr algn="ctr"/>
            <a:r>
              <a:rPr lang="pt-BR" sz="1400" b="1" i="1" dirty="0">
                <a:solidFill>
                  <a:srgbClr val="60421E"/>
                </a:solidFill>
                <a:latin typeface="+mj-lt"/>
              </a:rPr>
              <a:t>Importantíssimo em toda a Europa é o </a:t>
            </a:r>
            <a:r>
              <a:rPr lang="pt-BR" sz="1600" b="1" i="1" u="sng" dirty="0">
                <a:solidFill>
                  <a:srgbClr val="60421E"/>
                </a:solidFill>
                <a:latin typeface="+mj-lt"/>
              </a:rPr>
              <a:t>Teatro Barroco</a:t>
            </a:r>
            <a:r>
              <a:rPr lang="pt-BR" sz="1400" b="1" i="1" dirty="0">
                <a:solidFill>
                  <a:srgbClr val="60421E"/>
                </a:solidFill>
                <a:latin typeface="+mj-lt"/>
              </a:rPr>
              <a:t>, construído no 5º pátio do castelo em </a:t>
            </a:r>
            <a:r>
              <a:rPr lang="pt-BR" sz="1400" b="1" i="1" dirty="0" smtClean="0">
                <a:solidFill>
                  <a:srgbClr val="60421E"/>
                </a:solidFill>
                <a:latin typeface="+mj-lt"/>
              </a:rPr>
              <a:t>1682 pela família </a:t>
            </a:r>
            <a:r>
              <a:rPr lang="pt-BR" sz="1400" b="1" i="1" dirty="0" err="1" smtClean="0">
                <a:solidFill>
                  <a:srgbClr val="60421E"/>
                </a:solidFill>
                <a:latin typeface="+mj-lt"/>
              </a:rPr>
              <a:t>Eggenberg</a:t>
            </a:r>
            <a:r>
              <a:rPr lang="pt-BR" sz="1400" b="1" i="1" dirty="0" smtClean="0">
                <a:solidFill>
                  <a:srgbClr val="60421E"/>
                </a:solidFill>
                <a:latin typeface="+mj-lt"/>
              </a:rPr>
              <a:t>. Em 1766/8,  </a:t>
            </a:r>
            <a:r>
              <a:rPr lang="pt-BR" sz="1400" b="1" i="1" dirty="0">
                <a:solidFill>
                  <a:srgbClr val="60421E"/>
                </a:solidFill>
                <a:latin typeface="+mj-lt"/>
              </a:rPr>
              <a:t>um dos </a:t>
            </a:r>
            <a:r>
              <a:rPr lang="pt-BR" sz="1400" b="1" i="1" dirty="0" err="1">
                <a:solidFill>
                  <a:srgbClr val="60421E"/>
                </a:solidFill>
                <a:latin typeface="+mj-lt"/>
              </a:rPr>
              <a:t>Schwarzenberg</a:t>
            </a:r>
            <a:r>
              <a:rPr lang="pt-BR" sz="1400" b="1" i="1" dirty="0">
                <a:solidFill>
                  <a:srgbClr val="60421E"/>
                </a:solidFill>
                <a:latin typeface="+mj-lt"/>
              </a:rPr>
              <a:t> </a:t>
            </a:r>
            <a:r>
              <a:rPr lang="pt-BR" sz="1400" b="1" i="1" dirty="0" smtClean="0">
                <a:solidFill>
                  <a:srgbClr val="60421E"/>
                </a:solidFill>
                <a:latin typeface="+mj-lt"/>
              </a:rPr>
              <a:t>restaurou </a:t>
            </a:r>
            <a:r>
              <a:rPr lang="pt-BR" sz="1400" b="1" i="1" dirty="0">
                <a:solidFill>
                  <a:srgbClr val="60421E"/>
                </a:solidFill>
                <a:latin typeface="+mj-lt"/>
              </a:rPr>
              <a:t>o teatro, onde foram realizadas performances de óperas cômicas francesas e italianas, dramas alemães, pantomima e ballet com temas da antiguidade. </a:t>
            </a: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799" y="380508"/>
            <a:ext cx="7961020" cy="5328000"/>
          </a:xfrm>
          <a:prstGeom prst="rect">
            <a:avLst/>
          </a:prstGeom>
          <a:ln w="69850" cmpd="tri">
            <a:solidFill>
              <a:srgbClr val="EED079"/>
            </a:solidFill>
            <a:miter lim="800000"/>
          </a:ln>
        </p:spPr>
      </p:pic>
    </p:spTree>
    <p:extLst>
      <p:ext uri="{BB962C8B-B14F-4D97-AF65-F5344CB8AC3E}">
        <p14:creationId xmlns:p14="http://schemas.microsoft.com/office/powerpoint/2010/main" val="4210463196"/>
      </p:ext>
    </p:extLst>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5549048"/>
            <a:ext cx="8424936" cy="1169551"/>
          </a:xfrm>
          <a:prstGeom prst="rect">
            <a:avLst/>
          </a:prstGeom>
          <a:noFill/>
        </p:spPr>
        <p:txBody>
          <a:bodyPr wrap="square" rtlCol="0">
            <a:spAutoFit/>
          </a:bodyPr>
          <a:lstStyle/>
          <a:p>
            <a:pPr algn="ctr"/>
            <a:r>
              <a:rPr lang="pt-BR" sz="1400" b="1" i="1" u="sng" dirty="0">
                <a:solidFill>
                  <a:srgbClr val="60421E"/>
                </a:solidFill>
                <a:latin typeface="+mj-lt"/>
              </a:rPr>
              <a:t>Teatro Barroco</a:t>
            </a:r>
            <a:r>
              <a:rPr lang="pt-BR" sz="1400" b="1" i="1" dirty="0">
                <a:solidFill>
                  <a:srgbClr val="60421E"/>
                </a:solidFill>
                <a:latin typeface="+mj-lt"/>
              </a:rPr>
              <a:t> </a:t>
            </a:r>
            <a:r>
              <a:rPr lang="pt-BR" sz="1400" b="1" i="1" dirty="0" smtClean="0">
                <a:solidFill>
                  <a:srgbClr val="60421E"/>
                </a:solidFill>
                <a:latin typeface="+mj-lt"/>
              </a:rPr>
              <a:t>– A partir daquela reforma, o </a:t>
            </a:r>
            <a:r>
              <a:rPr lang="pt-BR" sz="1400" b="1" i="1" dirty="0">
                <a:solidFill>
                  <a:srgbClr val="60421E"/>
                </a:solidFill>
                <a:latin typeface="+mj-lt"/>
              </a:rPr>
              <a:t>teatro barroco manteve-se intacto sem nenhuma reconstrução, com equipamento técnico original, decorações, trajes teatrais,  bem como os arquivos do repertório até hoje, e é assim único no </a:t>
            </a:r>
            <a:r>
              <a:rPr lang="pt-BR" sz="1400" b="1" i="1" dirty="0" err="1" smtClean="0">
                <a:solidFill>
                  <a:srgbClr val="60421E"/>
                </a:solidFill>
                <a:latin typeface="+mj-lt"/>
              </a:rPr>
              <a:t>mundo.As</a:t>
            </a:r>
            <a:r>
              <a:rPr lang="pt-BR" sz="1400" b="1" i="1" dirty="0" smtClean="0">
                <a:solidFill>
                  <a:srgbClr val="60421E"/>
                </a:solidFill>
                <a:latin typeface="+mj-lt"/>
              </a:rPr>
              <a:t> </a:t>
            </a:r>
            <a:r>
              <a:rPr lang="pt-BR" sz="1400" b="1" i="1" dirty="0">
                <a:solidFill>
                  <a:srgbClr val="60421E"/>
                </a:solidFill>
                <a:latin typeface="+mj-lt"/>
              </a:rPr>
              <a:t>pinturas da cenografia por grandes artistas de época criaram uma a atmosfera mágica que até hoje entusiasma seus espectadores</a:t>
            </a:r>
            <a:r>
              <a:rPr lang="pt-BR" sz="1400" b="1" i="1" dirty="0" smtClean="0">
                <a:solidFill>
                  <a:srgbClr val="60421E"/>
                </a:solidFill>
                <a:latin typeface="+mj-lt"/>
              </a:rPr>
              <a:t>. </a:t>
            </a:r>
            <a:r>
              <a:rPr lang="pt-BR" sz="1400" b="1" i="1" dirty="0">
                <a:solidFill>
                  <a:srgbClr val="60421E"/>
                </a:solidFill>
                <a:latin typeface="+mj-lt"/>
              </a:rPr>
              <a:t>Hoje em dia, apresentações acontecem aqui várias vezes por ano com atores vestindo trajes barrocos. </a:t>
            </a: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344" y="333562"/>
            <a:ext cx="8152750" cy="5184000"/>
          </a:xfrm>
          <a:prstGeom prst="rect">
            <a:avLst/>
          </a:prstGeom>
          <a:ln w="69850" cmpd="tri">
            <a:solidFill>
              <a:srgbClr val="EED079"/>
            </a:solidFill>
            <a:miter lim="800000"/>
          </a:ln>
        </p:spPr>
      </p:pic>
    </p:spTree>
    <p:extLst>
      <p:ext uri="{BB962C8B-B14F-4D97-AF65-F5344CB8AC3E}">
        <p14:creationId xmlns:p14="http://schemas.microsoft.com/office/powerpoint/2010/main" val="1332013117"/>
      </p:ext>
    </p:extLst>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04664"/>
            <a:ext cx="8244408" cy="5496272"/>
          </a:xfrm>
          <a:prstGeom prst="rect">
            <a:avLst/>
          </a:prstGeom>
          <a:ln w="69850" cmpd="tri">
            <a:solidFill>
              <a:srgbClr val="EED079"/>
            </a:solidFill>
            <a:miter lim="800000"/>
          </a:ln>
        </p:spPr>
      </p:pic>
      <p:sp>
        <p:nvSpPr>
          <p:cNvPr id="3" name="CaixaDeTexto 2"/>
          <p:cNvSpPr txBox="1"/>
          <p:nvPr/>
        </p:nvSpPr>
        <p:spPr>
          <a:xfrm>
            <a:off x="251520" y="5929402"/>
            <a:ext cx="8568952" cy="769441"/>
          </a:xfrm>
          <a:prstGeom prst="rect">
            <a:avLst/>
          </a:prstGeom>
          <a:noFill/>
        </p:spPr>
        <p:txBody>
          <a:bodyPr wrap="square" rtlCol="0">
            <a:spAutoFit/>
          </a:bodyPr>
          <a:lstStyle/>
          <a:p>
            <a:pPr algn="ctr"/>
            <a:r>
              <a:rPr lang="pt-BR" sz="1400" b="1" i="1" dirty="0">
                <a:solidFill>
                  <a:srgbClr val="60421E"/>
                </a:solidFill>
                <a:latin typeface="+mj-lt"/>
              </a:rPr>
              <a:t>Após o sucesso de um </a:t>
            </a:r>
            <a:r>
              <a:rPr lang="pt-BR" sz="1400" b="1" i="1" dirty="0" smtClean="0">
                <a:solidFill>
                  <a:srgbClr val="60421E"/>
                </a:solidFill>
                <a:latin typeface="+mj-lt"/>
              </a:rPr>
              <a:t>anfiteatro </a:t>
            </a:r>
            <a:r>
              <a:rPr lang="pt-BR" sz="1400" b="1" i="1" dirty="0">
                <a:solidFill>
                  <a:srgbClr val="60421E"/>
                </a:solidFill>
                <a:latin typeface="+mj-lt"/>
              </a:rPr>
              <a:t>ao ar </a:t>
            </a:r>
            <a:r>
              <a:rPr lang="pt-BR" sz="1400" b="1" i="1" dirty="0" smtClean="0">
                <a:solidFill>
                  <a:srgbClr val="60421E"/>
                </a:solidFill>
                <a:latin typeface="+mj-lt"/>
              </a:rPr>
              <a:t>livre dos jardins do Castelo, </a:t>
            </a:r>
            <a:r>
              <a:rPr lang="pt-BR" sz="1400" b="1" i="1" dirty="0">
                <a:solidFill>
                  <a:srgbClr val="60421E"/>
                </a:solidFill>
                <a:latin typeface="+mj-lt"/>
              </a:rPr>
              <a:t>rotativo mecanicamente para 60 pessoas, foram efetuadas reformas </a:t>
            </a:r>
            <a:r>
              <a:rPr lang="pt-BR" sz="1400" b="1" i="1" dirty="0" smtClean="0">
                <a:solidFill>
                  <a:srgbClr val="60421E"/>
                </a:solidFill>
                <a:latin typeface="+mj-lt"/>
              </a:rPr>
              <a:t>de sorte a </a:t>
            </a:r>
            <a:r>
              <a:rPr lang="pt-BR" sz="1400" b="1" i="1" dirty="0">
                <a:solidFill>
                  <a:srgbClr val="60421E"/>
                </a:solidFill>
                <a:latin typeface="+mj-lt"/>
              </a:rPr>
              <a:t>comportar uma </a:t>
            </a:r>
            <a:r>
              <a:rPr lang="pt-BR" sz="1400" b="1" i="1" dirty="0" smtClean="0">
                <a:solidFill>
                  <a:srgbClr val="60421E"/>
                </a:solidFill>
                <a:latin typeface="+mj-lt"/>
              </a:rPr>
              <a:t>plateia bem maior. Finalmente </a:t>
            </a:r>
            <a:r>
              <a:rPr lang="pt-BR" sz="1400" b="1" i="1" dirty="0">
                <a:solidFill>
                  <a:srgbClr val="60421E"/>
                </a:solidFill>
                <a:latin typeface="+mj-lt"/>
              </a:rPr>
              <a:t>em 1993, </a:t>
            </a:r>
            <a:r>
              <a:rPr lang="pt-BR" sz="1400" b="1" i="1" dirty="0" smtClean="0">
                <a:solidFill>
                  <a:srgbClr val="60421E"/>
                </a:solidFill>
                <a:latin typeface="+mj-lt"/>
              </a:rPr>
              <a:t> o </a:t>
            </a:r>
            <a:r>
              <a:rPr lang="pt-BR" sz="1600" b="1" i="1" u="sng" dirty="0" smtClean="0">
                <a:solidFill>
                  <a:srgbClr val="60421E"/>
                </a:solidFill>
                <a:latin typeface="+mj-lt"/>
              </a:rPr>
              <a:t>Teatro de Verão </a:t>
            </a:r>
            <a:r>
              <a:rPr lang="pt-BR" sz="1400" b="1" i="1" dirty="0" smtClean="0">
                <a:solidFill>
                  <a:srgbClr val="60421E"/>
                </a:solidFill>
                <a:latin typeface="+mj-lt"/>
              </a:rPr>
              <a:t>recebeu sua </a:t>
            </a:r>
            <a:r>
              <a:rPr lang="pt-BR" sz="1400" b="1" i="1" dirty="0">
                <a:solidFill>
                  <a:srgbClr val="60421E"/>
                </a:solidFill>
                <a:latin typeface="+mj-lt"/>
              </a:rPr>
              <a:t>última forma com motor mais poderoso </a:t>
            </a:r>
            <a:r>
              <a:rPr lang="pt-BR" sz="1400" b="1" i="1" dirty="0" smtClean="0">
                <a:solidFill>
                  <a:srgbClr val="60421E"/>
                </a:solidFill>
                <a:latin typeface="+mj-lt"/>
              </a:rPr>
              <a:t>que lhe deu capacidade de girar 658 espectadores.  </a:t>
            </a:r>
            <a:endParaRPr lang="pt-BR" sz="1400" b="1" i="1" dirty="0">
              <a:solidFill>
                <a:srgbClr val="60421E"/>
              </a:solidFill>
              <a:latin typeface="+mj-lt"/>
            </a:endParaRPr>
          </a:p>
        </p:txBody>
      </p:sp>
    </p:spTree>
    <p:extLst>
      <p:ext uri="{BB962C8B-B14F-4D97-AF65-F5344CB8AC3E}">
        <p14:creationId xmlns:p14="http://schemas.microsoft.com/office/powerpoint/2010/main" val="3900099604"/>
      </p:ext>
    </p:extLst>
  </p:cSld>
  <p:clrMapOvr>
    <a:masterClrMapping/>
  </p:clrMapOvr>
  <mc:AlternateContent xmlns:mc="http://schemas.openxmlformats.org/markup-compatibility/2006" xmlns:p14="http://schemas.microsoft.com/office/powerpoint/2010/main">
    <mc:Choice Requires="p14">
      <p:transition spd="slow" p14:dur="6000" advTm="30000">
        <p:fade/>
      </p:transition>
    </mc:Choice>
    <mc:Fallback xmlns="">
      <p:transition spd="slow" advTm="30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987" y="450504"/>
            <a:ext cx="8165824" cy="5652000"/>
          </a:xfrm>
          <a:prstGeom prst="rect">
            <a:avLst/>
          </a:prstGeom>
          <a:ln w="69850" cmpd="tri">
            <a:solidFill>
              <a:srgbClr val="EED079"/>
            </a:solidFill>
            <a:miter lim="800000"/>
          </a:ln>
        </p:spPr>
      </p:pic>
      <p:sp>
        <p:nvSpPr>
          <p:cNvPr id="3" name="CaixaDeTexto 2"/>
          <p:cNvSpPr txBox="1"/>
          <p:nvPr/>
        </p:nvSpPr>
        <p:spPr>
          <a:xfrm>
            <a:off x="715471" y="6169819"/>
            <a:ext cx="7704856" cy="523220"/>
          </a:xfrm>
          <a:prstGeom prst="rect">
            <a:avLst/>
          </a:prstGeom>
          <a:noFill/>
        </p:spPr>
        <p:txBody>
          <a:bodyPr wrap="square" rtlCol="0">
            <a:spAutoFit/>
          </a:bodyPr>
          <a:lstStyle/>
          <a:p>
            <a:pPr algn="ctr"/>
            <a:r>
              <a:rPr lang="pt-BR" sz="1400" b="1" i="1" dirty="0">
                <a:solidFill>
                  <a:srgbClr val="60421E"/>
                </a:solidFill>
                <a:latin typeface="+mj-lt"/>
              </a:rPr>
              <a:t>As ruas do interior do castelo, isto é, as que o rodeiam e também as que o entremeiam, têm </a:t>
            </a:r>
            <a:r>
              <a:rPr lang="pt-BR" sz="1400" b="1" i="1" dirty="0" smtClean="0">
                <a:solidFill>
                  <a:srgbClr val="60421E"/>
                </a:solidFill>
                <a:latin typeface="+mj-lt"/>
              </a:rPr>
              <a:t>quase todas </a:t>
            </a:r>
            <a:r>
              <a:rPr lang="pt-BR" sz="1400" b="1" i="1" dirty="0">
                <a:solidFill>
                  <a:srgbClr val="60421E"/>
                </a:solidFill>
                <a:latin typeface="+mj-lt"/>
              </a:rPr>
              <a:t>este visual </a:t>
            </a:r>
            <a:r>
              <a:rPr lang="pt-BR" sz="1400" b="1" i="1" dirty="0" smtClean="0">
                <a:solidFill>
                  <a:srgbClr val="60421E"/>
                </a:solidFill>
                <a:latin typeface="+mj-lt"/>
              </a:rPr>
              <a:t>arquitetônico.</a:t>
            </a:r>
            <a:endParaRPr lang="pt-BR" sz="1400" b="1" i="1" dirty="0">
              <a:solidFill>
                <a:srgbClr val="60421E"/>
              </a:solidFill>
              <a:latin typeface="+mj-lt"/>
            </a:endParaRPr>
          </a:p>
        </p:txBody>
      </p:sp>
    </p:spTree>
    <p:extLst>
      <p:ext uri="{BB962C8B-B14F-4D97-AF65-F5344CB8AC3E}">
        <p14:creationId xmlns:p14="http://schemas.microsoft.com/office/powerpoint/2010/main" val="1462926464"/>
      </p:ext>
    </p:extLst>
  </p:cSld>
  <p:clrMapOvr>
    <a:masterClrMapping/>
  </p:clrMapOvr>
  <mc:AlternateContent xmlns:mc="http://schemas.openxmlformats.org/markup-compatibility/2006" xmlns:p14="http://schemas.microsoft.com/office/powerpoint/2010/main">
    <mc:Choice Requires="p14">
      <p:transition spd="slow" p14:dur="3400" advTm="16000">
        <p14:reveal/>
      </p:transition>
    </mc:Choice>
    <mc:Fallback xmlns="">
      <p:transition spd="slow" advTm="1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295" y="579917"/>
            <a:ext cx="8388976" cy="5271718"/>
          </a:xfrm>
          <a:prstGeom prst="rect">
            <a:avLst/>
          </a:prstGeom>
          <a:ln w="69850" cmpd="tri">
            <a:solidFill>
              <a:srgbClr val="EED079"/>
            </a:solidFill>
            <a:miter lim="800000"/>
          </a:ln>
        </p:spPr>
      </p:pic>
      <p:sp>
        <p:nvSpPr>
          <p:cNvPr id="4" name="CaixaDeTexto 3"/>
          <p:cNvSpPr txBox="1"/>
          <p:nvPr/>
        </p:nvSpPr>
        <p:spPr>
          <a:xfrm>
            <a:off x="611560" y="6063479"/>
            <a:ext cx="7920880" cy="523220"/>
          </a:xfrm>
          <a:prstGeom prst="rect">
            <a:avLst/>
          </a:prstGeom>
          <a:noFill/>
        </p:spPr>
        <p:txBody>
          <a:bodyPr wrap="square" rtlCol="0">
            <a:spAutoFit/>
          </a:bodyPr>
          <a:lstStyle/>
          <a:p>
            <a:pPr algn="ctr"/>
            <a:r>
              <a:rPr lang="pt-BR" sz="1400" b="1" i="1" dirty="0">
                <a:solidFill>
                  <a:srgbClr val="60421E"/>
                </a:solidFill>
                <a:latin typeface="+mj-lt"/>
              </a:rPr>
              <a:t>E se é </a:t>
            </a:r>
            <a:r>
              <a:rPr lang="pt-BR" sz="1400" b="1" i="1" dirty="0" smtClean="0">
                <a:solidFill>
                  <a:srgbClr val="60421E"/>
                </a:solidFill>
                <a:latin typeface="+mj-lt"/>
              </a:rPr>
              <a:t>desconhecida para nós do continente americano a existência de tão belo palácio com sua trabalhosa e colorida decoração renascentista...</a:t>
            </a:r>
            <a:endParaRPr lang="pt-BR" sz="1400" b="1" i="1" dirty="0">
              <a:solidFill>
                <a:srgbClr val="60421E"/>
              </a:solidFill>
              <a:latin typeface="+mj-lt"/>
            </a:endParaRPr>
          </a:p>
        </p:txBody>
      </p:sp>
    </p:spTree>
    <p:extLst>
      <p:ext uri="{BB962C8B-B14F-4D97-AF65-F5344CB8AC3E}">
        <p14:creationId xmlns:p14="http://schemas.microsoft.com/office/powerpoint/2010/main" val="1167078488"/>
      </p:ext>
    </p:extLst>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8000" fill="hold"/>
                                        <p:tgtEl>
                                          <p:spTgt spid="3"/>
                                        </p:tgtEl>
                                        <p:attrNameLst>
                                          <p:attrName>ppt_w</p:attrName>
                                        </p:attrNameLst>
                                      </p:cBhvr>
                                      <p:tavLst>
                                        <p:tav tm="0">
                                          <p:val>
                                            <p:strVal val="#ppt_w*0.70"/>
                                          </p:val>
                                        </p:tav>
                                        <p:tav tm="100000">
                                          <p:val>
                                            <p:strVal val="#ppt_w"/>
                                          </p:val>
                                        </p:tav>
                                      </p:tavLst>
                                    </p:anim>
                                    <p:anim calcmode="lin" valueType="num">
                                      <p:cBhvr>
                                        <p:cTn id="8" dur="8000" fill="hold"/>
                                        <p:tgtEl>
                                          <p:spTgt spid="3"/>
                                        </p:tgtEl>
                                        <p:attrNameLst>
                                          <p:attrName>ppt_h</p:attrName>
                                        </p:attrNameLst>
                                      </p:cBhvr>
                                      <p:tavLst>
                                        <p:tav tm="0">
                                          <p:val>
                                            <p:strVal val="#ppt_h"/>
                                          </p:val>
                                        </p:tav>
                                        <p:tav tm="100000">
                                          <p:val>
                                            <p:strVal val="#ppt_h"/>
                                          </p:val>
                                        </p:tav>
                                      </p:tavLst>
                                    </p:anim>
                                    <p:animEffect transition="in" filter="fade">
                                      <p:cBhvr>
                                        <p:cTn id="9"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95536" y="6146140"/>
            <a:ext cx="8280920" cy="523220"/>
          </a:xfrm>
          <a:prstGeom prst="rect">
            <a:avLst/>
          </a:prstGeom>
          <a:noFill/>
        </p:spPr>
        <p:txBody>
          <a:bodyPr wrap="square" rtlCol="0">
            <a:spAutoFit/>
          </a:bodyPr>
          <a:lstStyle/>
          <a:p>
            <a:pPr algn="ctr"/>
            <a:r>
              <a:rPr lang="pt-BR" sz="1400" b="1" i="1" dirty="0" smtClean="0">
                <a:solidFill>
                  <a:srgbClr val="60421E"/>
                </a:solidFill>
                <a:latin typeface="+mj-lt"/>
              </a:rPr>
              <a:t>...pela Internet, pude deduzir </a:t>
            </a:r>
            <a:r>
              <a:rPr lang="pt-BR" sz="1400" b="1" i="1" dirty="0">
                <a:solidFill>
                  <a:srgbClr val="60421E"/>
                </a:solidFill>
                <a:latin typeface="+mj-lt"/>
              </a:rPr>
              <a:t>que não há país no mundo que não tenha </a:t>
            </a:r>
            <a:r>
              <a:rPr lang="pt-BR" sz="1400" b="1" i="1" dirty="0" smtClean="0">
                <a:solidFill>
                  <a:srgbClr val="60421E"/>
                </a:solidFill>
                <a:latin typeface="+mj-lt"/>
              </a:rPr>
              <a:t>pelo menos um </a:t>
            </a:r>
            <a:r>
              <a:rPr lang="pt-BR" sz="1400" b="1" i="1" dirty="0">
                <a:solidFill>
                  <a:srgbClr val="60421E"/>
                </a:solidFill>
                <a:latin typeface="+mj-lt"/>
              </a:rPr>
              <a:t>fotógrafo </a:t>
            </a:r>
            <a:r>
              <a:rPr lang="pt-BR" sz="1400" b="1" i="1" dirty="0" smtClean="0">
                <a:solidFill>
                  <a:srgbClr val="60421E"/>
                </a:solidFill>
                <a:latin typeface="+mj-lt"/>
              </a:rPr>
              <a:t>com sua assinatura em foto da velha </a:t>
            </a:r>
            <a:r>
              <a:rPr lang="pt-BR" sz="1400" b="1" i="1" dirty="0">
                <a:solidFill>
                  <a:srgbClr val="60421E"/>
                </a:solidFill>
                <a:latin typeface="+mj-lt"/>
              </a:rPr>
              <a:t>torre do </a:t>
            </a:r>
            <a:r>
              <a:rPr lang="pt-BR" sz="1400" b="1" i="1" dirty="0" smtClean="0">
                <a:solidFill>
                  <a:srgbClr val="60421E"/>
                </a:solidFill>
                <a:latin typeface="+mj-lt"/>
              </a:rPr>
              <a:t>Castelo </a:t>
            </a:r>
            <a:r>
              <a:rPr lang="pt-BR" sz="1400" b="1" i="1" dirty="0" err="1" smtClean="0">
                <a:solidFill>
                  <a:srgbClr val="60421E"/>
                </a:solidFill>
                <a:latin typeface="+mj-lt"/>
              </a:rPr>
              <a:t>Schwarzenberg</a:t>
            </a:r>
            <a:r>
              <a:rPr lang="pt-BR" sz="1400" b="1" i="1" dirty="0" smtClean="0">
                <a:solidFill>
                  <a:srgbClr val="60421E"/>
                </a:solidFill>
                <a:latin typeface="+mj-lt"/>
              </a:rPr>
              <a:t>. </a:t>
            </a:r>
            <a:endParaRPr lang="pt-BR" sz="14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548" y="392323"/>
            <a:ext cx="8186651" cy="5724000"/>
          </a:xfrm>
          <a:prstGeom prst="rect">
            <a:avLst/>
          </a:prstGeom>
          <a:ln w="69850" cmpd="tri">
            <a:solidFill>
              <a:srgbClr val="EED079"/>
            </a:solidFill>
            <a:miter lim="800000"/>
          </a:ln>
        </p:spPr>
      </p:pic>
    </p:spTree>
    <p:extLst>
      <p:ext uri="{BB962C8B-B14F-4D97-AF65-F5344CB8AC3E}">
        <p14:creationId xmlns:p14="http://schemas.microsoft.com/office/powerpoint/2010/main" val="6186111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755576" y="5634713"/>
            <a:ext cx="7704857" cy="830997"/>
          </a:xfrm>
          <a:prstGeom prst="rect">
            <a:avLst/>
          </a:prstGeom>
          <a:noFill/>
        </p:spPr>
        <p:txBody>
          <a:bodyPr wrap="square" rtlCol="0">
            <a:spAutoFit/>
          </a:bodyPr>
          <a:lstStyle/>
          <a:p>
            <a:pPr algn="ctr"/>
            <a:r>
              <a:rPr lang="pt-BR" sz="1600" b="1" i="1" dirty="0">
                <a:solidFill>
                  <a:srgbClr val="60421E"/>
                </a:solidFill>
                <a:latin typeface="+mj-lt"/>
              </a:rPr>
              <a:t>Como são muitos os edifícios que compõem o Castelo, entre alguns a junção </a:t>
            </a:r>
            <a:r>
              <a:rPr lang="pt-BR" sz="1600" b="1" i="1" dirty="0" smtClean="0">
                <a:solidFill>
                  <a:srgbClr val="60421E"/>
                </a:solidFill>
                <a:latin typeface="+mj-lt"/>
              </a:rPr>
              <a:t>foi estruturada através de </a:t>
            </a:r>
            <a:r>
              <a:rPr lang="pt-BR" sz="1600" b="1" i="1" dirty="0">
                <a:solidFill>
                  <a:srgbClr val="60421E"/>
                </a:solidFill>
                <a:latin typeface="+mj-lt"/>
              </a:rPr>
              <a:t>corredores abertos, proporcionando vistas deslumbrantes da </a:t>
            </a:r>
            <a:r>
              <a:rPr lang="pt-BR" sz="1600" b="1" i="1" dirty="0" smtClean="0">
                <a:solidFill>
                  <a:srgbClr val="60421E"/>
                </a:solidFill>
                <a:latin typeface="+mj-lt"/>
              </a:rPr>
              <a:t>cidade </a:t>
            </a:r>
            <a:r>
              <a:rPr lang="pt-BR" sz="1600" b="1" i="1" dirty="0">
                <a:solidFill>
                  <a:srgbClr val="60421E"/>
                </a:solidFill>
                <a:latin typeface="+mj-lt"/>
              </a:rPr>
              <a:t>como esta de </a:t>
            </a: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smtClean="0">
                <a:solidFill>
                  <a:srgbClr val="60421E"/>
                </a:solidFill>
                <a:latin typeface="+mj-lt"/>
              </a:rPr>
              <a:t>Krumlov</a:t>
            </a:r>
            <a:r>
              <a:rPr lang="en-US" sz="1600" b="1" i="1" dirty="0" smtClean="0">
                <a:solidFill>
                  <a:srgbClr val="60421E"/>
                </a:solidFill>
                <a:latin typeface="+mj-lt"/>
              </a:rPr>
              <a:t> </a:t>
            </a:r>
            <a:r>
              <a:rPr lang="pt-BR" sz="1600" b="1" i="1" dirty="0" smtClean="0">
                <a:solidFill>
                  <a:srgbClr val="60421E"/>
                </a:solidFill>
                <a:latin typeface="+mj-lt"/>
              </a:rPr>
              <a:t>“branquinha </a:t>
            </a:r>
            <a:r>
              <a:rPr lang="pt-BR" sz="1600" b="1" i="1" dirty="0">
                <a:solidFill>
                  <a:srgbClr val="60421E"/>
                </a:solidFill>
                <a:latin typeface="+mj-lt"/>
              </a:rPr>
              <a:t>de inverno”.</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1093" y="903150"/>
            <a:ext cx="8486775" cy="4326050"/>
          </a:xfrm>
          <a:prstGeom prst="rect">
            <a:avLst/>
          </a:prstGeom>
          <a:ln w="69850" cmpd="tri">
            <a:solidFill>
              <a:srgbClr val="EED079"/>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144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8000" fill="hold"/>
                                        <p:tgtEl>
                                          <p:spTgt spid="4"/>
                                        </p:tgtEl>
                                        <p:attrNameLst>
                                          <p:attrName>ppt_w</p:attrName>
                                        </p:attrNameLst>
                                      </p:cBhvr>
                                      <p:tavLst>
                                        <p:tav tm="0">
                                          <p:val>
                                            <p:fltVal val="0"/>
                                          </p:val>
                                        </p:tav>
                                        <p:tav tm="100000">
                                          <p:val>
                                            <p:strVal val="#ppt_w"/>
                                          </p:val>
                                        </p:tav>
                                      </p:tavLst>
                                    </p:anim>
                                    <p:anim calcmode="lin" valueType="num">
                                      <p:cBhvr>
                                        <p:cTn id="8" dur="8000" fill="hold"/>
                                        <p:tgtEl>
                                          <p:spTgt spid="4"/>
                                        </p:tgtEl>
                                        <p:attrNameLst>
                                          <p:attrName>ppt_h</p:attrName>
                                        </p:attrNameLst>
                                      </p:cBhvr>
                                      <p:tavLst>
                                        <p:tav tm="0">
                                          <p:val>
                                            <p:fltVal val="0"/>
                                          </p:val>
                                        </p:tav>
                                        <p:tav tm="100000">
                                          <p:val>
                                            <p:strVal val="#ppt_h"/>
                                          </p:val>
                                        </p:tav>
                                      </p:tavLst>
                                    </p:anim>
                                    <p:animEffect transition="in" filter="fade">
                                      <p:cBhvr>
                                        <p:cTn id="9"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766" y="464298"/>
            <a:ext cx="8510473" cy="5724156"/>
          </a:xfrm>
          <a:prstGeom prst="rect">
            <a:avLst/>
          </a:prstGeom>
          <a:ln w="69850" cmpd="tri">
            <a:solidFill>
              <a:srgbClr val="EED079"/>
            </a:solidFill>
            <a:miter lim="800000"/>
          </a:ln>
        </p:spPr>
      </p:pic>
      <p:sp>
        <p:nvSpPr>
          <p:cNvPr id="3" name="CaixaDeTexto 2"/>
          <p:cNvSpPr txBox="1"/>
          <p:nvPr/>
        </p:nvSpPr>
        <p:spPr>
          <a:xfrm>
            <a:off x="1691680" y="6309320"/>
            <a:ext cx="5992346" cy="338554"/>
          </a:xfrm>
          <a:prstGeom prst="rect">
            <a:avLst/>
          </a:prstGeom>
          <a:noFill/>
        </p:spPr>
        <p:txBody>
          <a:bodyPr wrap="none" rtlCol="0">
            <a:spAutoFit/>
          </a:bodyPr>
          <a:lstStyle/>
          <a:p>
            <a:r>
              <a:rPr lang="pt-BR" sz="1600" b="1" i="1" dirty="0" smtClean="0">
                <a:solidFill>
                  <a:srgbClr val="60421E"/>
                </a:solidFill>
                <a:latin typeface="+mj-lt"/>
              </a:rPr>
              <a:t>Porém </a:t>
            </a:r>
            <a:r>
              <a:rPr lang="pt-BR" sz="1600" b="1" i="1" dirty="0">
                <a:solidFill>
                  <a:srgbClr val="60421E"/>
                </a:solidFill>
                <a:latin typeface="+mj-lt"/>
              </a:rPr>
              <a:t>a vista </a:t>
            </a:r>
            <a:r>
              <a:rPr lang="pt-BR" sz="1600" b="1" i="1" dirty="0" smtClean="0">
                <a:solidFill>
                  <a:srgbClr val="60421E"/>
                </a:solidFill>
                <a:latin typeface="+mj-lt"/>
              </a:rPr>
              <a:t>mais abrangente da paisagem nevada </a:t>
            </a:r>
            <a:r>
              <a:rPr lang="pt-BR" sz="1600" b="1" i="1" dirty="0">
                <a:solidFill>
                  <a:srgbClr val="60421E"/>
                </a:solidFill>
                <a:latin typeface="+mj-lt"/>
              </a:rPr>
              <a:t>é </a:t>
            </a:r>
            <a:r>
              <a:rPr lang="pt-BR" sz="1600" b="1" i="1" dirty="0" smtClean="0">
                <a:solidFill>
                  <a:srgbClr val="60421E"/>
                </a:solidFill>
                <a:latin typeface="+mj-lt"/>
              </a:rPr>
              <a:t>incomparável</a:t>
            </a:r>
            <a:r>
              <a:rPr lang="pt-BR" sz="1600" b="1" i="1" dirty="0">
                <a:solidFill>
                  <a:srgbClr val="60421E"/>
                </a:solidFill>
                <a:latin typeface="+mj-lt"/>
              </a:rPr>
              <a:t>!</a:t>
            </a:r>
          </a:p>
        </p:txBody>
      </p:sp>
    </p:spTree>
    <p:extLst>
      <p:ext uri="{BB962C8B-B14F-4D97-AF65-F5344CB8AC3E}">
        <p14:creationId xmlns:p14="http://schemas.microsoft.com/office/powerpoint/2010/main" val="11986319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528" y="333256"/>
            <a:ext cx="7420412" cy="5400000"/>
          </a:xfrm>
          <a:prstGeom prst="rect">
            <a:avLst/>
          </a:prstGeom>
          <a:ln w="69850" cmpd="tri">
            <a:solidFill>
              <a:srgbClr val="EED079"/>
            </a:solidFill>
            <a:miter lim="800000"/>
          </a:ln>
        </p:spPr>
      </p:pic>
      <p:sp>
        <p:nvSpPr>
          <p:cNvPr id="3" name="CaixaDeTexto 2"/>
          <p:cNvSpPr txBox="1"/>
          <p:nvPr/>
        </p:nvSpPr>
        <p:spPr>
          <a:xfrm>
            <a:off x="107504" y="5733256"/>
            <a:ext cx="8928992" cy="984885"/>
          </a:xfrm>
          <a:prstGeom prst="rect">
            <a:avLst/>
          </a:prstGeom>
          <a:noFill/>
        </p:spPr>
        <p:txBody>
          <a:bodyPr wrap="square" rtlCol="0">
            <a:spAutoFit/>
          </a:bodyPr>
          <a:lstStyle/>
          <a:p>
            <a:pPr algn="ctr"/>
            <a:r>
              <a:rPr lang="pt-BR" sz="1400" b="1" i="1" dirty="0">
                <a:solidFill>
                  <a:srgbClr val="60421E"/>
                </a:solidFill>
                <a:latin typeface="+mj-lt"/>
              </a:rPr>
              <a:t>No chamado </a:t>
            </a:r>
            <a:r>
              <a:rPr lang="pt-BR" sz="1600" b="1" i="1" u="sng" dirty="0">
                <a:solidFill>
                  <a:srgbClr val="60421E"/>
                </a:solidFill>
                <a:latin typeface="+mj-lt"/>
              </a:rPr>
              <a:t>Hall dos </a:t>
            </a:r>
            <a:r>
              <a:rPr lang="pt-BR" sz="1600" b="1" i="1" u="sng" dirty="0" err="1">
                <a:solidFill>
                  <a:srgbClr val="60421E"/>
                </a:solidFill>
                <a:latin typeface="+mj-lt"/>
              </a:rPr>
              <a:t>Eggenbergs</a:t>
            </a:r>
            <a:r>
              <a:rPr lang="pt-BR" sz="1400" b="1" i="1" dirty="0">
                <a:solidFill>
                  <a:srgbClr val="60421E"/>
                </a:solidFill>
                <a:latin typeface="+mj-lt"/>
              </a:rPr>
              <a:t>, </a:t>
            </a:r>
            <a:r>
              <a:rPr lang="pt-BR" sz="1400" b="1" i="1" dirty="0" smtClean="0">
                <a:solidFill>
                  <a:srgbClr val="60421E"/>
                </a:solidFill>
                <a:latin typeface="+mj-lt"/>
              </a:rPr>
              <a:t>encontram-se  </a:t>
            </a:r>
            <a:r>
              <a:rPr lang="pt-BR" sz="1400" b="1" i="1" dirty="0">
                <a:solidFill>
                  <a:srgbClr val="60421E"/>
                </a:solidFill>
                <a:latin typeface="+mj-lt"/>
              </a:rPr>
              <a:t>entre outros </a:t>
            </a:r>
            <a:r>
              <a:rPr lang="pt-BR" sz="1400" b="1" i="1" dirty="0" smtClean="0">
                <a:solidFill>
                  <a:srgbClr val="60421E"/>
                </a:solidFill>
                <a:latin typeface="+mj-lt"/>
              </a:rPr>
              <a:t>destaques a </a:t>
            </a:r>
            <a:r>
              <a:rPr lang="pt-BR" sz="1400" b="1" i="1" dirty="0">
                <a:solidFill>
                  <a:srgbClr val="60421E"/>
                </a:solidFill>
                <a:latin typeface="+mj-lt"/>
              </a:rPr>
              <a:t>capela do </a:t>
            </a:r>
            <a:r>
              <a:rPr lang="pt-BR" sz="1400" b="1" i="1" dirty="0" smtClean="0">
                <a:solidFill>
                  <a:srgbClr val="60421E"/>
                </a:solidFill>
                <a:latin typeface="+mj-lt"/>
              </a:rPr>
              <a:t>castelo; esta </a:t>
            </a:r>
            <a:r>
              <a:rPr lang="pt-BR" sz="1400" b="1" i="1" dirty="0">
                <a:solidFill>
                  <a:srgbClr val="60421E"/>
                </a:solidFill>
                <a:latin typeface="+mj-lt"/>
              </a:rPr>
              <a:t>carruagem de ouro, construída em Roma durante 1638, e o </a:t>
            </a:r>
            <a:r>
              <a:rPr lang="pt-BR" sz="1400" b="1" i="1" dirty="0" err="1">
                <a:solidFill>
                  <a:srgbClr val="60421E"/>
                </a:solidFill>
                <a:latin typeface="+mj-lt"/>
              </a:rPr>
              <a:t>Masquerade</a:t>
            </a:r>
            <a:r>
              <a:rPr lang="pt-BR" sz="1400" b="1" i="1" dirty="0">
                <a:solidFill>
                  <a:srgbClr val="60421E"/>
                </a:solidFill>
                <a:latin typeface="+mj-lt"/>
              </a:rPr>
              <a:t> Hall. Os </a:t>
            </a:r>
            <a:r>
              <a:rPr lang="pt-BR" sz="1400" b="1" i="1" dirty="0" err="1">
                <a:solidFill>
                  <a:srgbClr val="60421E"/>
                </a:solidFill>
                <a:latin typeface="+mj-lt"/>
              </a:rPr>
              <a:t>Eggenbergs</a:t>
            </a:r>
            <a:r>
              <a:rPr lang="pt-BR" sz="1400" b="1" i="1" dirty="0">
                <a:solidFill>
                  <a:srgbClr val="60421E"/>
                </a:solidFill>
                <a:latin typeface="+mj-lt"/>
              </a:rPr>
              <a:t> residiram no castelo de 1622 a 1719, e fizeram florescer a cultura.  A família que lhe deu o nome atual, </a:t>
            </a:r>
            <a:r>
              <a:rPr lang="pt-BR" sz="1400" b="1" i="1" dirty="0" err="1">
                <a:solidFill>
                  <a:srgbClr val="60421E"/>
                </a:solidFill>
                <a:latin typeface="+mj-lt"/>
              </a:rPr>
              <a:t>Schwarzenberg</a:t>
            </a:r>
            <a:r>
              <a:rPr lang="pt-BR" sz="1400" b="1" i="1" dirty="0">
                <a:solidFill>
                  <a:srgbClr val="60421E"/>
                </a:solidFill>
                <a:latin typeface="+mj-lt"/>
              </a:rPr>
              <a:t>, obteve o castelo em 1719 e manteve-o até a nacionalização em 1947.</a:t>
            </a:r>
          </a:p>
        </p:txBody>
      </p:sp>
    </p:spTree>
    <p:extLst>
      <p:ext uri="{BB962C8B-B14F-4D97-AF65-F5344CB8AC3E}">
        <p14:creationId xmlns:p14="http://schemas.microsoft.com/office/powerpoint/2010/main" val="1130354528"/>
      </p:ext>
    </p:extLst>
  </p:cSld>
  <p:clrMapOvr>
    <a:masterClrMapping/>
  </p:clrMapOvr>
  <mc:AlternateContent xmlns:mc="http://schemas.openxmlformats.org/markup-compatibility/2006" xmlns:p14="http://schemas.microsoft.com/office/powerpoint/2010/main">
    <mc:Choice Requires="p14">
      <p:transition spd="slow" p14:dur="3400" advTm="37000">
        <p14:reveal/>
      </p:transition>
    </mc:Choice>
    <mc:Fallback xmlns="">
      <p:transition spd="slow" advTm="3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85008" y="372412"/>
            <a:ext cx="7934227" cy="5544000"/>
          </a:xfrm>
          <a:prstGeom prst="rect">
            <a:avLst/>
          </a:prstGeom>
          <a:ln w="69850" cmpd="tri">
            <a:solidFill>
              <a:srgbClr val="EED079"/>
            </a:solidFill>
            <a:miter lim="800000"/>
          </a:ln>
          <a:extLst>
            <a:ext uri="{909E8E84-426E-40DD-AFC4-6F175D3DCCD1}">
              <a14:hiddenFill xmlns:a14="http://schemas.microsoft.com/office/drawing/2010/main">
                <a:solidFill>
                  <a:srgbClr val="FFFFFF"/>
                </a:solidFill>
              </a14:hiddenFill>
            </a:ext>
          </a:extLst>
        </p:spPr>
      </p:pic>
      <p:sp>
        <p:nvSpPr>
          <p:cNvPr id="2" name="CaixaDeTexto 1"/>
          <p:cNvSpPr txBox="1"/>
          <p:nvPr/>
        </p:nvSpPr>
        <p:spPr>
          <a:xfrm>
            <a:off x="539552" y="5947608"/>
            <a:ext cx="8064896" cy="769441"/>
          </a:xfrm>
          <a:prstGeom prst="rect">
            <a:avLst/>
          </a:prstGeom>
          <a:noFill/>
        </p:spPr>
        <p:txBody>
          <a:bodyPr wrap="square" rtlCol="0">
            <a:spAutoFit/>
          </a:bodyPr>
          <a:lstStyle/>
          <a:p>
            <a:pPr algn="ctr"/>
            <a:r>
              <a:rPr lang="pt-PT" sz="1600" b="1" i="1" u="sng" dirty="0" smtClean="0">
                <a:solidFill>
                  <a:srgbClr val="60421E"/>
                </a:solidFill>
                <a:latin typeface="+mj-lt"/>
              </a:rPr>
              <a:t>Capela </a:t>
            </a:r>
            <a:r>
              <a:rPr lang="pt-PT" sz="1600" b="1" i="1" u="sng" dirty="0">
                <a:solidFill>
                  <a:srgbClr val="60421E"/>
                </a:solidFill>
                <a:latin typeface="+mj-lt"/>
              </a:rPr>
              <a:t>do Castelo</a:t>
            </a:r>
            <a:r>
              <a:rPr lang="pt-PT" sz="1600" b="1" i="1" dirty="0">
                <a:solidFill>
                  <a:srgbClr val="60421E"/>
                </a:solidFill>
                <a:latin typeface="+mj-lt"/>
              </a:rPr>
              <a:t> </a:t>
            </a:r>
            <a:r>
              <a:rPr lang="pt-PT" sz="1400" b="1" i="1" dirty="0">
                <a:solidFill>
                  <a:srgbClr val="60421E"/>
                </a:solidFill>
                <a:latin typeface="+mj-lt"/>
              </a:rPr>
              <a:t>– do hall de entrada </a:t>
            </a:r>
            <a:r>
              <a:rPr lang="pt-PT" sz="1400" b="1" i="1" dirty="0" smtClean="0">
                <a:solidFill>
                  <a:srgbClr val="60421E"/>
                </a:solidFill>
                <a:latin typeface="+mj-lt"/>
              </a:rPr>
              <a:t>do Castelo </a:t>
            </a:r>
            <a:r>
              <a:rPr lang="pt-PT" sz="1400" b="1" i="1" dirty="0">
                <a:solidFill>
                  <a:srgbClr val="60421E"/>
                </a:solidFill>
                <a:latin typeface="+mj-lt"/>
              </a:rPr>
              <a:t>sai uma escada do século XVII que leva direto à Capela </a:t>
            </a:r>
            <a:r>
              <a:rPr lang="pt-PT" sz="1400" b="1" i="1" dirty="0" smtClean="0">
                <a:solidFill>
                  <a:srgbClr val="60421E"/>
                </a:solidFill>
                <a:latin typeface="+mj-lt"/>
              </a:rPr>
              <a:t>de St</a:t>
            </a:r>
            <a:r>
              <a:rPr lang="pt-PT" sz="1400" b="1" i="1" dirty="0">
                <a:solidFill>
                  <a:srgbClr val="60421E"/>
                </a:solidFill>
                <a:latin typeface="+mj-lt"/>
              </a:rPr>
              <a:t>. George, cuja primeira referência que se encontra é de 1334. </a:t>
            </a:r>
            <a:endParaRPr lang="pt-PT" sz="1400" b="1" i="1" dirty="0" smtClean="0">
              <a:solidFill>
                <a:srgbClr val="60421E"/>
              </a:solidFill>
              <a:latin typeface="+mj-lt"/>
            </a:endParaRPr>
          </a:p>
          <a:p>
            <a:pPr algn="ctr"/>
            <a:r>
              <a:rPr lang="pt-PT" sz="1400" b="1" i="1" dirty="0" smtClean="0">
                <a:solidFill>
                  <a:srgbClr val="60421E"/>
                </a:solidFill>
                <a:latin typeface="+mj-lt"/>
              </a:rPr>
              <a:t>Seu </a:t>
            </a:r>
            <a:r>
              <a:rPr lang="pt-PT" sz="1400" b="1" i="1" dirty="0">
                <a:solidFill>
                  <a:srgbClr val="60421E"/>
                </a:solidFill>
                <a:latin typeface="+mj-lt"/>
              </a:rPr>
              <a:t>órgão é de 1753,  e se encontra em sua condição </a:t>
            </a:r>
            <a:r>
              <a:rPr lang="pt-PT" sz="1400" b="1" i="1" dirty="0" smtClean="0">
                <a:solidFill>
                  <a:srgbClr val="60421E"/>
                </a:solidFill>
                <a:latin typeface="+mj-lt"/>
              </a:rPr>
              <a:t>original – funcionando.</a:t>
            </a:r>
            <a:endParaRPr lang="pt-BR" sz="1400" b="1" i="1" dirty="0">
              <a:solidFill>
                <a:srgbClr val="60421E"/>
              </a:solidFill>
              <a:latin typeface="+mj-lt"/>
            </a:endParaRPr>
          </a:p>
        </p:txBody>
      </p:sp>
    </p:spTree>
    <p:extLst>
      <p:ext uri="{BB962C8B-B14F-4D97-AF65-F5344CB8AC3E}">
        <p14:creationId xmlns:p14="http://schemas.microsoft.com/office/powerpoint/2010/main" val="829587207"/>
      </p:ext>
    </p:extLst>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6000" fill="hold"/>
                                        <p:tgtEl>
                                          <p:spTgt spid="4"/>
                                        </p:tgtEl>
                                        <p:attrNameLst>
                                          <p:attrName>ppt_w</p:attrName>
                                        </p:attrNameLst>
                                      </p:cBhvr>
                                      <p:tavLst>
                                        <p:tav tm="0">
                                          <p:val>
                                            <p:strVal val="4/3*#ppt_w"/>
                                          </p:val>
                                        </p:tav>
                                        <p:tav tm="100000">
                                          <p:val>
                                            <p:strVal val="#ppt_w"/>
                                          </p:val>
                                        </p:tav>
                                      </p:tavLst>
                                    </p:anim>
                                    <p:anim calcmode="lin" valueType="num">
                                      <p:cBhvr>
                                        <p:cTn id="8" dur="6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637" y="347465"/>
            <a:ext cx="8399512" cy="5616000"/>
          </a:xfrm>
          <a:prstGeom prst="rect">
            <a:avLst/>
          </a:prstGeom>
          <a:ln w="69850" cmpd="tri">
            <a:solidFill>
              <a:srgbClr val="EED079"/>
            </a:solidFill>
            <a:miter lim="800000"/>
          </a:ln>
        </p:spPr>
      </p:pic>
      <p:sp>
        <p:nvSpPr>
          <p:cNvPr id="4" name="CaixaDeTexto 3"/>
          <p:cNvSpPr txBox="1"/>
          <p:nvPr/>
        </p:nvSpPr>
        <p:spPr>
          <a:xfrm>
            <a:off x="179512" y="5954855"/>
            <a:ext cx="8784976" cy="1200329"/>
          </a:xfrm>
          <a:prstGeom prst="rect">
            <a:avLst/>
          </a:prstGeom>
          <a:noFill/>
        </p:spPr>
        <p:txBody>
          <a:bodyPr wrap="square" rtlCol="0">
            <a:spAutoFit/>
          </a:bodyPr>
          <a:lstStyle/>
          <a:p>
            <a:pPr algn="ctr"/>
            <a:r>
              <a:rPr lang="pt-BR" sz="1400" b="1" i="1" dirty="0" smtClean="0">
                <a:solidFill>
                  <a:srgbClr val="60421E"/>
                </a:solidFill>
                <a:latin typeface="+mj-lt"/>
              </a:rPr>
              <a:t>Concerto no </a:t>
            </a:r>
            <a:r>
              <a:rPr lang="pt-BR" sz="1600" b="1" i="1" u="sng" dirty="0" err="1">
                <a:solidFill>
                  <a:srgbClr val="60421E"/>
                </a:solidFill>
                <a:latin typeface="+mj-lt"/>
              </a:rPr>
              <a:t>Masquerade</a:t>
            </a:r>
            <a:r>
              <a:rPr lang="pt-BR" sz="1600" b="1" i="1" u="sng" dirty="0">
                <a:solidFill>
                  <a:srgbClr val="60421E"/>
                </a:solidFill>
                <a:latin typeface="+mj-lt"/>
              </a:rPr>
              <a:t> Hall</a:t>
            </a:r>
            <a:r>
              <a:rPr lang="pt-BR" sz="1600" b="1" i="1" dirty="0">
                <a:solidFill>
                  <a:srgbClr val="60421E"/>
                </a:solidFill>
                <a:latin typeface="+mj-lt"/>
              </a:rPr>
              <a:t> </a:t>
            </a:r>
            <a:r>
              <a:rPr lang="pt-BR" sz="1400" b="1" i="1" dirty="0" smtClean="0">
                <a:solidFill>
                  <a:srgbClr val="60421E"/>
                </a:solidFill>
                <a:latin typeface="+mj-lt"/>
              </a:rPr>
              <a:t>– Na segunda metade do século XVI, das </a:t>
            </a:r>
            <a:r>
              <a:rPr lang="pt-BR" sz="1400" b="1" i="1" dirty="0">
                <a:solidFill>
                  <a:srgbClr val="60421E"/>
                </a:solidFill>
                <a:latin typeface="+mj-lt"/>
              </a:rPr>
              <a:t>três grandes salas </a:t>
            </a:r>
            <a:r>
              <a:rPr lang="pt-BR" sz="1400" b="1" i="1" dirty="0" smtClean="0">
                <a:solidFill>
                  <a:srgbClr val="60421E"/>
                </a:solidFill>
                <a:latin typeface="+mj-lt"/>
              </a:rPr>
              <a:t>que </a:t>
            </a:r>
            <a:r>
              <a:rPr lang="pt-BR" sz="1400" b="1" i="1" dirty="0">
                <a:solidFill>
                  <a:srgbClr val="60421E"/>
                </a:solidFill>
                <a:latin typeface="+mj-lt"/>
              </a:rPr>
              <a:t>serviam para recepções, somente </a:t>
            </a:r>
            <a:r>
              <a:rPr lang="pt-BR" sz="1400" b="1" i="1" dirty="0" smtClean="0">
                <a:solidFill>
                  <a:srgbClr val="60421E"/>
                </a:solidFill>
                <a:latin typeface="+mj-lt"/>
              </a:rPr>
              <a:t>o chamado </a:t>
            </a:r>
            <a:r>
              <a:rPr lang="pt-BR" sz="1400" b="1" i="1" dirty="0">
                <a:solidFill>
                  <a:srgbClr val="60421E"/>
                </a:solidFill>
                <a:latin typeface="+mj-lt"/>
              </a:rPr>
              <a:t>Salão Verde foi  mantido como recinto cerimonial </a:t>
            </a:r>
            <a:r>
              <a:rPr lang="pt-BR" sz="1400" b="1" i="1" dirty="0" smtClean="0">
                <a:solidFill>
                  <a:srgbClr val="60421E"/>
                </a:solidFill>
                <a:latin typeface="+mj-lt"/>
              </a:rPr>
              <a:t>após reforma </a:t>
            </a:r>
            <a:r>
              <a:rPr lang="pt-BR" sz="1400" b="1" i="1" dirty="0">
                <a:solidFill>
                  <a:srgbClr val="60421E"/>
                </a:solidFill>
                <a:latin typeface="+mj-lt"/>
              </a:rPr>
              <a:t>com peças </a:t>
            </a:r>
            <a:r>
              <a:rPr lang="pt-BR" sz="1400" b="1" i="1" dirty="0" smtClean="0">
                <a:solidFill>
                  <a:srgbClr val="60421E"/>
                </a:solidFill>
                <a:latin typeface="+mj-lt"/>
              </a:rPr>
              <a:t>de </a:t>
            </a:r>
            <a:r>
              <a:rPr lang="pt-BR" sz="1400" b="1" i="1" dirty="0">
                <a:solidFill>
                  <a:srgbClr val="60421E"/>
                </a:solidFill>
                <a:latin typeface="+mj-lt"/>
              </a:rPr>
              <a:t>outras </a:t>
            </a:r>
            <a:r>
              <a:rPr lang="pt-BR" sz="1400" b="1" i="1" dirty="0" smtClean="0">
                <a:solidFill>
                  <a:srgbClr val="60421E"/>
                </a:solidFill>
                <a:latin typeface="+mj-lt"/>
              </a:rPr>
              <a:t>salas; entre outras,  </a:t>
            </a:r>
            <a:r>
              <a:rPr lang="pt-BR" sz="1400" b="1" i="1" dirty="0">
                <a:solidFill>
                  <a:srgbClr val="60421E"/>
                </a:solidFill>
                <a:latin typeface="+mj-lt"/>
              </a:rPr>
              <a:t>5 lustres de </a:t>
            </a:r>
            <a:r>
              <a:rPr lang="pt-BR" sz="1400" b="1" i="1" dirty="0" smtClean="0">
                <a:solidFill>
                  <a:srgbClr val="60421E"/>
                </a:solidFill>
                <a:latin typeface="+mj-lt"/>
              </a:rPr>
              <a:t>cristal e </a:t>
            </a:r>
            <a:r>
              <a:rPr lang="pt-BR" sz="1400" b="1" i="1" dirty="0">
                <a:solidFill>
                  <a:srgbClr val="60421E"/>
                </a:solidFill>
                <a:latin typeface="+mj-lt"/>
              </a:rPr>
              <a:t>um </a:t>
            </a:r>
            <a:r>
              <a:rPr lang="pt-BR" sz="1400" b="1" i="1" dirty="0" smtClean="0">
                <a:solidFill>
                  <a:srgbClr val="60421E"/>
                </a:solidFill>
                <a:latin typeface="+mj-lt"/>
              </a:rPr>
              <a:t>grande espelho para </a:t>
            </a:r>
            <a:r>
              <a:rPr lang="pt-BR" sz="1400" b="1" i="1" dirty="0">
                <a:solidFill>
                  <a:srgbClr val="60421E"/>
                </a:solidFill>
                <a:latin typeface="+mj-lt"/>
              </a:rPr>
              <a:t>a parede </a:t>
            </a:r>
            <a:r>
              <a:rPr lang="pt-BR" sz="1400" b="1" i="1" dirty="0" smtClean="0">
                <a:solidFill>
                  <a:srgbClr val="60421E"/>
                </a:solidFill>
                <a:latin typeface="+mj-lt"/>
              </a:rPr>
              <a:t>principal. É hoje o </a:t>
            </a:r>
            <a:r>
              <a:rPr lang="pt-BR" sz="1400" b="1" i="1" u="sng" dirty="0" err="1" smtClean="0">
                <a:solidFill>
                  <a:srgbClr val="60421E"/>
                </a:solidFill>
                <a:latin typeface="+mj-lt"/>
              </a:rPr>
              <a:t>Masquerade</a:t>
            </a:r>
            <a:r>
              <a:rPr lang="pt-BR" sz="1400" b="1" i="1" u="sng" dirty="0" smtClean="0">
                <a:solidFill>
                  <a:srgbClr val="60421E"/>
                </a:solidFill>
                <a:latin typeface="+mj-lt"/>
              </a:rPr>
              <a:t> Hall</a:t>
            </a:r>
            <a:r>
              <a:rPr lang="pt-BR" sz="1400" b="1" i="1" dirty="0" smtClean="0">
                <a:solidFill>
                  <a:srgbClr val="60421E"/>
                </a:solidFill>
                <a:latin typeface="+mj-lt"/>
              </a:rPr>
              <a:t>. </a:t>
            </a:r>
            <a:endParaRPr lang="pt-BR" sz="1400" b="1" i="1" dirty="0">
              <a:solidFill>
                <a:srgbClr val="60421E"/>
              </a:solidFill>
              <a:latin typeface="+mj-lt"/>
            </a:endParaRPr>
          </a:p>
          <a:p>
            <a:endParaRPr lang="pt-BR" sz="1400" b="1" i="1" dirty="0">
              <a:solidFill>
                <a:srgbClr val="60421E"/>
              </a:solidFill>
              <a:latin typeface="+mj-lt"/>
            </a:endParaRPr>
          </a:p>
          <a:p>
            <a:r>
              <a:rPr lang="pt-BR" sz="1400" b="1" i="1" dirty="0">
                <a:solidFill>
                  <a:srgbClr val="60421E"/>
                </a:solidFill>
                <a:latin typeface="+mj-lt"/>
              </a:rPr>
              <a:t> </a:t>
            </a:r>
          </a:p>
        </p:txBody>
      </p:sp>
    </p:spTree>
    <p:extLst>
      <p:ext uri="{BB962C8B-B14F-4D97-AF65-F5344CB8AC3E}">
        <p14:creationId xmlns:p14="http://schemas.microsoft.com/office/powerpoint/2010/main" val="194822461"/>
      </p:ext>
    </p:extLst>
  </p:cSld>
  <p:clrMapOvr>
    <a:masterClrMapping/>
  </p:clrMapOvr>
  <mc:AlternateContent xmlns:mc="http://schemas.openxmlformats.org/markup-compatibility/2006" xmlns:p14="http://schemas.microsoft.com/office/powerpoint/2010/main">
    <mc:Choice Requires="p14">
      <p:transition spd="slow" p14:dur="3400" advTm="30000">
        <p14:reveal/>
      </p:transition>
    </mc:Choice>
    <mc:Fallback xmlns="">
      <p:transition spd="slow" advTm="30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46283"/>
            <a:ext cx="8334103" cy="5583119"/>
          </a:xfrm>
          <a:prstGeom prst="rect">
            <a:avLst/>
          </a:prstGeom>
          <a:ln w="69850" cmpd="tri">
            <a:solidFill>
              <a:srgbClr val="EED079"/>
            </a:solidFill>
            <a:miter lim="800000"/>
          </a:ln>
        </p:spPr>
      </p:pic>
      <p:sp>
        <p:nvSpPr>
          <p:cNvPr id="3" name="CaixaDeTexto 2"/>
          <p:cNvSpPr txBox="1"/>
          <p:nvPr/>
        </p:nvSpPr>
        <p:spPr>
          <a:xfrm flipH="1">
            <a:off x="179511" y="5926967"/>
            <a:ext cx="8856983" cy="769441"/>
          </a:xfrm>
          <a:prstGeom prst="rect">
            <a:avLst/>
          </a:prstGeom>
          <a:noFill/>
        </p:spPr>
        <p:txBody>
          <a:bodyPr wrap="square" rtlCol="0">
            <a:spAutoFit/>
          </a:bodyPr>
          <a:lstStyle/>
          <a:p>
            <a:pPr algn="ctr"/>
            <a:r>
              <a:rPr lang="it-IT" sz="1600" b="1" i="1" u="sng" dirty="0" smtClean="0">
                <a:solidFill>
                  <a:srgbClr val="60421E"/>
                </a:solidFill>
                <a:latin typeface="+mj-lt"/>
              </a:rPr>
              <a:t>Masquerade </a:t>
            </a:r>
            <a:r>
              <a:rPr lang="it-IT" sz="1600" b="1" i="1" u="sng" dirty="0">
                <a:solidFill>
                  <a:srgbClr val="60421E"/>
                </a:solidFill>
                <a:latin typeface="+mj-lt"/>
              </a:rPr>
              <a:t>Hall </a:t>
            </a:r>
            <a:r>
              <a:rPr lang="it-IT" sz="1400" b="1" i="1" dirty="0">
                <a:solidFill>
                  <a:srgbClr val="60421E"/>
                </a:solidFill>
                <a:latin typeface="+mj-lt"/>
              </a:rPr>
              <a:t>– </a:t>
            </a:r>
            <a:r>
              <a:rPr lang="it-IT" sz="1400" b="1" i="1" dirty="0" smtClean="0">
                <a:solidFill>
                  <a:srgbClr val="60421E"/>
                </a:solidFill>
                <a:latin typeface="+mj-lt"/>
              </a:rPr>
              <a:t>este alegre</a:t>
            </a:r>
            <a:r>
              <a:rPr lang="pt-BR" sz="1400" b="1" i="1" dirty="0" smtClean="0">
                <a:solidFill>
                  <a:srgbClr val="60421E"/>
                </a:solidFill>
                <a:latin typeface="+mj-lt"/>
              </a:rPr>
              <a:t> salão foi brilhantemente pintado </a:t>
            </a:r>
            <a:r>
              <a:rPr lang="pt-BR" sz="1400" b="1" i="1" dirty="0">
                <a:solidFill>
                  <a:srgbClr val="60421E"/>
                </a:solidFill>
                <a:latin typeface="+mj-lt"/>
              </a:rPr>
              <a:t>em estilo rococó </a:t>
            </a:r>
            <a:r>
              <a:rPr lang="pt-BR" sz="1400" b="1" i="1" dirty="0" smtClean="0">
                <a:solidFill>
                  <a:srgbClr val="60421E"/>
                </a:solidFill>
                <a:latin typeface="+mj-lt"/>
              </a:rPr>
              <a:t>em 1748</a:t>
            </a:r>
            <a:r>
              <a:rPr lang="pt-BR" sz="1400" b="1" i="1" dirty="0">
                <a:solidFill>
                  <a:srgbClr val="60421E"/>
                </a:solidFill>
                <a:latin typeface="+mj-lt"/>
              </a:rPr>
              <a:t>. O</a:t>
            </a:r>
            <a:r>
              <a:rPr lang="pt-BR" sz="1400" b="1" i="1" dirty="0" smtClean="0">
                <a:solidFill>
                  <a:srgbClr val="60421E"/>
                </a:solidFill>
                <a:latin typeface="+mj-lt"/>
              </a:rPr>
              <a:t> </a:t>
            </a:r>
            <a:r>
              <a:rPr lang="pt-BR" sz="1400" b="1" i="1" dirty="0">
                <a:solidFill>
                  <a:srgbClr val="60421E"/>
                </a:solidFill>
                <a:latin typeface="+mj-lt"/>
              </a:rPr>
              <a:t>grande espaço apresenta murais de 135 pessoas em um carnaval: há chineses, turcos, mouros </a:t>
            </a:r>
            <a:r>
              <a:rPr lang="pt-BR" sz="1400" b="1" i="1" dirty="0" smtClean="0">
                <a:solidFill>
                  <a:srgbClr val="60421E"/>
                </a:solidFill>
                <a:latin typeface="+mj-lt"/>
              </a:rPr>
              <a:t>e “</a:t>
            </a:r>
            <a:r>
              <a:rPr lang="pt-BR" sz="1400" b="1" i="1" dirty="0" err="1" smtClean="0">
                <a:solidFill>
                  <a:srgbClr val="60421E"/>
                </a:solidFill>
                <a:latin typeface="+mj-lt"/>
              </a:rPr>
              <a:t>Commedia</a:t>
            </a:r>
            <a:r>
              <a:rPr lang="pt-BR" sz="1400" b="1" i="1" dirty="0" smtClean="0">
                <a:solidFill>
                  <a:srgbClr val="60421E"/>
                </a:solidFill>
                <a:latin typeface="+mj-lt"/>
              </a:rPr>
              <a:t> Dell 'Arte” com </a:t>
            </a:r>
            <a:r>
              <a:rPr lang="pt-BR" sz="1400" b="1" i="1" dirty="0">
                <a:solidFill>
                  <a:srgbClr val="60421E"/>
                </a:solidFill>
                <a:latin typeface="+mj-lt"/>
              </a:rPr>
              <a:t>personalidades como o médico e o Arlequim. </a:t>
            </a:r>
            <a:r>
              <a:rPr lang="pt-BR" sz="1400" b="1" i="1" dirty="0" smtClean="0">
                <a:solidFill>
                  <a:srgbClr val="60421E"/>
                </a:solidFill>
                <a:latin typeface="+mj-lt"/>
              </a:rPr>
              <a:t> São cinco os </a:t>
            </a:r>
            <a:r>
              <a:rPr lang="pt-BR" sz="1400" b="1" i="1" dirty="0">
                <a:solidFill>
                  <a:srgbClr val="60421E"/>
                </a:solidFill>
                <a:latin typeface="+mj-lt"/>
              </a:rPr>
              <a:t>lustres de cristal </a:t>
            </a:r>
            <a:r>
              <a:rPr lang="pt-BR" sz="1400" b="1" i="1" dirty="0" smtClean="0">
                <a:solidFill>
                  <a:srgbClr val="60421E"/>
                </a:solidFill>
                <a:latin typeface="+mj-lt"/>
              </a:rPr>
              <a:t>que também </a:t>
            </a:r>
            <a:r>
              <a:rPr lang="pt-BR" sz="1400" b="1" i="1" dirty="0">
                <a:solidFill>
                  <a:srgbClr val="60421E"/>
                </a:solidFill>
                <a:latin typeface="+mj-lt"/>
              </a:rPr>
              <a:t>enfeitam a sala.</a:t>
            </a:r>
            <a:r>
              <a:rPr lang="it-IT" sz="1400" b="1" i="1" dirty="0">
                <a:solidFill>
                  <a:srgbClr val="60421E"/>
                </a:solidFill>
                <a:latin typeface="+mj-lt"/>
              </a:rPr>
              <a:t> </a:t>
            </a:r>
            <a:endParaRPr lang="pt-BR" sz="1400" b="1" i="1" dirty="0">
              <a:solidFill>
                <a:srgbClr val="60421E"/>
              </a:solidFill>
              <a:latin typeface="+mj-lt"/>
            </a:endParaRPr>
          </a:p>
        </p:txBody>
      </p:sp>
    </p:spTree>
    <p:extLst>
      <p:ext uri="{BB962C8B-B14F-4D97-AF65-F5344CB8AC3E}">
        <p14:creationId xmlns:p14="http://schemas.microsoft.com/office/powerpoint/2010/main" val="798670510"/>
      </p:ext>
    </p:extLst>
  </p:cSld>
  <p:clrMapOvr>
    <a:masterClrMapping/>
  </p:clrMapOvr>
  <mc:AlternateContent xmlns:mc="http://schemas.openxmlformats.org/markup-compatibility/2006" xmlns:p14="http://schemas.microsoft.com/office/powerpoint/2010/main">
    <mc:Choice Requires="p14">
      <p:transition p14:dur="0" advTm="30000"/>
    </mc:Choice>
    <mc:Fallback xmlns="">
      <p:transition advTm="3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236296" y="1188035"/>
            <a:ext cx="1584176" cy="4401205"/>
          </a:xfrm>
          <a:prstGeom prst="rect">
            <a:avLst/>
          </a:prstGeom>
          <a:noFill/>
        </p:spPr>
        <p:txBody>
          <a:bodyPr wrap="square" rtlCol="0">
            <a:spAutoFit/>
          </a:bodyPr>
          <a:lstStyle/>
          <a:p>
            <a:pPr algn="ctr"/>
            <a:r>
              <a:rPr lang="pt-BR" sz="1400" b="1" i="1" dirty="0" smtClean="0">
                <a:solidFill>
                  <a:srgbClr val="60421E"/>
                </a:solidFill>
                <a:latin typeface="+mj-lt"/>
              </a:rPr>
              <a:t>Aqui, uma das salas do castelo com o lustre que me impressionou mais que aqueles de legítimo cristal tcheco.</a:t>
            </a:r>
          </a:p>
          <a:p>
            <a:pPr algn="ctr"/>
            <a:endParaRPr lang="pt-BR" sz="1400" b="1" i="1" dirty="0">
              <a:solidFill>
                <a:srgbClr val="60421E"/>
              </a:solidFill>
              <a:latin typeface="+mj-lt"/>
            </a:endParaRPr>
          </a:p>
          <a:p>
            <a:pPr algn="ctr"/>
            <a:r>
              <a:rPr lang="pt-BR" sz="1400" b="1" i="1" dirty="0" smtClean="0">
                <a:solidFill>
                  <a:srgbClr val="60421E"/>
                </a:solidFill>
                <a:latin typeface="+mj-lt"/>
              </a:rPr>
              <a:t>O requinte do trabalho nesta porcelana me pareceu ainda mais artístico que a lapidação nos cristais de lustres.</a:t>
            </a:r>
          </a:p>
          <a:p>
            <a:pPr algn="ctr"/>
            <a:endParaRPr lang="pt-BR" sz="1400" b="1" i="1" dirty="0">
              <a:solidFill>
                <a:srgbClr val="60421E"/>
              </a:solidFill>
              <a:latin typeface="+mj-lt"/>
            </a:endParaRPr>
          </a:p>
          <a:p>
            <a:pPr algn="ctr"/>
            <a:r>
              <a:rPr lang="pt-BR" sz="1400" b="1" i="1" dirty="0" smtClean="0">
                <a:solidFill>
                  <a:srgbClr val="60421E"/>
                </a:solidFill>
                <a:latin typeface="+mj-lt"/>
              </a:rPr>
              <a:t>Na verdade, as duas artes são belíssimas e “tchequíssimas”! </a:t>
            </a:r>
            <a:endParaRPr lang="pt-BR" sz="14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7" y="332656"/>
            <a:ext cx="6651806" cy="6192000"/>
          </a:xfrm>
          <a:prstGeom prst="rect">
            <a:avLst/>
          </a:prstGeom>
          <a:ln w="69850" cmpd="tri">
            <a:solidFill>
              <a:srgbClr val="EED079"/>
            </a:solidFill>
            <a:miter lim="800000"/>
          </a:ln>
        </p:spPr>
      </p:pic>
    </p:spTree>
    <p:extLst>
      <p:ext uri="{BB962C8B-B14F-4D97-AF65-F5344CB8AC3E}">
        <p14:creationId xmlns:p14="http://schemas.microsoft.com/office/powerpoint/2010/main" val="761413187"/>
      </p:ext>
    </p:extLst>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154" y="375479"/>
            <a:ext cx="8532000" cy="5688000"/>
          </a:xfrm>
          <a:prstGeom prst="rect">
            <a:avLst/>
          </a:prstGeom>
          <a:ln w="69850" cmpd="tri">
            <a:solidFill>
              <a:srgbClr val="EED079"/>
            </a:solidFill>
            <a:miter lim="800000"/>
          </a:ln>
        </p:spPr>
      </p:pic>
      <p:sp>
        <p:nvSpPr>
          <p:cNvPr id="3" name="CaixaDeTexto 2"/>
          <p:cNvSpPr txBox="1"/>
          <p:nvPr/>
        </p:nvSpPr>
        <p:spPr>
          <a:xfrm>
            <a:off x="683568" y="6103235"/>
            <a:ext cx="7848872" cy="615553"/>
          </a:xfrm>
          <a:prstGeom prst="rect">
            <a:avLst/>
          </a:prstGeom>
          <a:noFill/>
        </p:spPr>
        <p:txBody>
          <a:bodyPr wrap="square" rtlCol="0">
            <a:spAutoFit/>
          </a:bodyPr>
          <a:lstStyle/>
          <a:p>
            <a:pPr algn="ctr"/>
            <a:r>
              <a:rPr lang="pt-BR" sz="1400" b="1" i="1" dirty="0">
                <a:solidFill>
                  <a:srgbClr val="60421E"/>
                </a:solidFill>
                <a:latin typeface="+mj-lt"/>
              </a:rPr>
              <a:t>Atualmente, a exemplo do que acontecia na Idade Média, o </a:t>
            </a:r>
            <a:r>
              <a:rPr lang="pt-BR" sz="1600" b="1" i="1" u="sng" dirty="0" err="1">
                <a:solidFill>
                  <a:srgbClr val="60421E"/>
                </a:solidFill>
                <a:latin typeface="+mj-lt"/>
              </a:rPr>
              <a:t>Masquerade</a:t>
            </a:r>
            <a:r>
              <a:rPr lang="pt-BR" sz="1600" b="1" i="1" u="sng" dirty="0">
                <a:solidFill>
                  <a:srgbClr val="60421E"/>
                </a:solidFill>
                <a:latin typeface="+mj-lt"/>
              </a:rPr>
              <a:t> Hall</a:t>
            </a:r>
            <a:r>
              <a:rPr lang="pt-BR" sz="1600" b="1" i="1" dirty="0">
                <a:solidFill>
                  <a:srgbClr val="60421E"/>
                </a:solidFill>
                <a:latin typeface="+mj-lt"/>
              </a:rPr>
              <a:t> </a:t>
            </a:r>
            <a:r>
              <a:rPr lang="pt-BR" sz="1400" b="1" i="1" dirty="0">
                <a:solidFill>
                  <a:srgbClr val="60421E"/>
                </a:solidFill>
                <a:latin typeface="+mj-lt"/>
              </a:rPr>
              <a:t>ainda é </a:t>
            </a:r>
            <a:r>
              <a:rPr lang="pt-BR" sz="1400" b="1" i="1" dirty="0" smtClean="0">
                <a:solidFill>
                  <a:srgbClr val="60421E"/>
                </a:solidFill>
                <a:latin typeface="+mj-lt"/>
              </a:rPr>
              <a:t>o mais preferido dos </a:t>
            </a:r>
            <a:r>
              <a:rPr lang="pt-BR" sz="1400" b="1" i="1" dirty="0">
                <a:solidFill>
                  <a:srgbClr val="60421E"/>
                </a:solidFill>
                <a:latin typeface="+mj-lt"/>
              </a:rPr>
              <a:t>salões </a:t>
            </a:r>
            <a:r>
              <a:rPr lang="pt-BR" sz="1400" b="1" i="1" dirty="0" smtClean="0">
                <a:solidFill>
                  <a:srgbClr val="60421E"/>
                </a:solidFill>
                <a:latin typeface="+mj-lt"/>
              </a:rPr>
              <a:t>para grandes </a:t>
            </a:r>
            <a:r>
              <a:rPr lang="pt-BR" sz="1400" b="1" i="1" dirty="0">
                <a:solidFill>
                  <a:srgbClr val="60421E"/>
                </a:solidFill>
                <a:latin typeface="+mj-lt"/>
              </a:rPr>
              <a:t>banquetes</a:t>
            </a:r>
            <a:r>
              <a:rPr lang="pt-BR" dirty="0" smtClean="0"/>
              <a:t>.  </a:t>
            </a:r>
            <a:endParaRPr lang="pt-BR" dirty="0"/>
          </a:p>
        </p:txBody>
      </p:sp>
    </p:spTree>
    <p:extLst>
      <p:ext uri="{BB962C8B-B14F-4D97-AF65-F5344CB8AC3E}">
        <p14:creationId xmlns:p14="http://schemas.microsoft.com/office/powerpoint/2010/main" val="322154221"/>
      </p:ext>
    </p:extLst>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5436096" y="2276872"/>
            <a:ext cx="3168352" cy="2893100"/>
          </a:xfrm>
          <a:prstGeom prst="rect">
            <a:avLst/>
          </a:prstGeom>
          <a:noFill/>
        </p:spPr>
        <p:txBody>
          <a:bodyPr wrap="square" rtlCol="0">
            <a:spAutoFit/>
          </a:bodyPr>
          <a:lstStyle/>
          <a:p>
            <a:r>
              <a:rPr lang="pt-BR" sz="1400" b="1" i="1" dirty="0" smtClean="0">
                <a:solidFill>
                  <a:srgbClr val="60421E"/>
                </a:solidFill>
                <a:latin typeface="+mj-lt"/>
              </a:rPr>
              <a:t>No Museu do Castelo, cálice com espiral rubi incrustrada que pertenceu a um dos herdeiros do castelo </a:t>
            </a:r>
            <a:r>
              <a:rPr lang="pt-BR" sz="1400" b="1" i="1" dirty="0" err="1" smtClean="0">
                <a:solidFill>
                  <a:srgbClr val="60421E"/>
                </a:solidFill>
                <a:latin typeface="+mj-lt"/>
              </a:rPr>
              <a:t>Schwarzenberg</a:t>
            </a:r>
            <a:r>
              <a:rPr lang="pt-BR" sz="1400" b="1" i="1" dirty="0" smtClean="0">
                <a:solidFill>
                  <a:srgbClr val="60421E"/>
                </a:solidFill>
                <a:latin typeface="+mj-lt"/>
              </a:rPr>
              <a:t> no início do século XVIII.</a:t>
            </a:r>
          </a:p>
          <a:p>
            <a:endParaRPr lang="pt-BR" sz="1400" b="1" i="1" dirty="0">
              <a:solidFill>
                <a:srgbClr val="60421E"/>
              </a:solidFill>
              <a:latin typeface="+mj-lt"/>
            </a:endParaRPr>
          </a:p>
          <a:p>
            <a:endParaRPr lang="pt-BR" sz="1400" b="1" i="1" dirty="0" smtClean="0">
              <a:solidFill>
                <a:srgbClr val="60421E"/>
              </a:solidFill>
              <a:latin typeface="+mj-lt"/>
            </a:endParaRPr>
          </a:p>
          <a:p>
            <a:endParaRPr lang="pt-BR" sz="1400" b="1" i="1" dirty="0">
              <a:solidFill>
                <a:srgbClr val="60421E"/>
              </a:solidFill>
              <a:latin typeface="+mj-lt"/>
            </a:endParaRPr>
          </a:p>
          <a:p>
            <a:r>
              <a:rPr lang="pt-BR" sz="1400" b="1" i="1" dirty="0" smtClean="0">
                <a:solidFill>
                  <a:srgbClr val="60421E"/>
                </a:solidFill>
                <a:latin typeface="+mj-lt"/>
              </a:rPr>
              <a:t>Foi lapidado na casa de fundição </a:t>
            </a:r>
            <a:r>
              <a:rPr lang="en-US" sz="1400" b="1" i="1" dirty="0" err="1">
                <a:solidFill>
                  <a:srgbClr val="60421E"/>
                </a:solidFill>
                <a:latin typeface="+mj-lt"/>
              </a:rPr>
              <a:t>Janoušek</a:t>
            </a:r>
            <a:r>
              <a:rPr lang="en-US" sz="1400" b="1" i="1" dirty="0">
                <a:solidFill>
                  <a:srgbClr val="60421E"/>
                </a:solidFill>
                <a:latin typeface="+mj-lt"/>
              </a:rPr>
              <a:t>, que </a:t>
            </a:r>
            <a:r>
              <a:rPr lang="en-US" sz="1400" b="1" i="1" dirty="0" err="1">
                <a:solidFill>
                  <a:srgbClr val="60421E"/>
                </a:solidFill>
                <a:latin typeface="+mj-lt"/>
              </a:rPr>
              <a:t>fazia</a:t>
            </a:r>
            <a:r>
              <a:rPr lang="en-US" sz="1400" b="1" i="1" dirty="0">
                <a:solidFill>
                  <a:srgbClr val="60421E"/>
                </a:solidFill>
                <a:latin typeface="+mj-lt"/>
              </a:rPr>
              <a:t> um dos </a:t>
            </a:r>
            <a:r>
              <a:rPr lang="en-US" sz="1400" b="1" i="1" dirty="0" err="1" smtClean="0">
                <a:solidFill>
                  <a:srgbClr val="60421E"/>
                </a:solidFill>
                <a:latin typeface="+mj-lt"/>
              </a:rPr>
              <a:t>trabalhos</a:t>
            </a:r>
            <a:r>
              <a:rPr lang="en-US" sz="1400" b="1" i="1" dirty="0" smtClean="0">
                <a:solidFill>
                  <a:srgbClr val="60421E"/>
                </a:solidFill>
                <a:latin typeface="+mj-lt"/>
              </a:rPr>
              <a:t> </a:t>
            </a:r>
            <a:r>
              <a:rPr lang="en-US" sz="1400" b="1" i="1" dirty="0" err="1" smtClean="0">
                <a:solidFill>
                  <a:srgbClr val="60421E"/>
                </a:solidFill>
                <a:latin typeface="+mj-lt"/>
              </a:rPr>
              <a:t>mais</a:t>
            </a:r>
            <a:r>
              <a:rPr lang="en-US" sz="1400" b="1" i="1" dirty="0" smtClean="0">
                <a:solidFill>
                  <a:srgbClr val="60421E"/>
                </a:solidFill>
                <a:latin typeface="+mj-lt"/>
              </a:rPr>
              <a:t> </a:t>
            </a:r>
            <a:r>
              <a:rPr lang="en-US" sz="1400" b="1" i="1" dirty="0" err="1">
                <a:solidFill>
                  <a:srgbClr val="60421E"/>
                </a:solidFill>
                <a:latin typeface="+mj-lt"/>
              </a:rPr>
              <a:t>progressistas</a:t>
            </a:r>
            <a:r>
              <a:rPr lang="en-US" sz="1400" b="1" i="1" dirty="0">
                <a:solidFill>
                  <a:srgbClr val="60421E"/>
                </a:solidFill>
                <a:latin typeface="+mj-lt"/>
              </a:rPr>
              <a:t> </a:t>
            </a:r>
            <a:r>
              <a:rPr lang="en-US" sz="1400" b="1" i="1" dirty="0" err="1" smtClean="0">
                <a:solidFill>
                  <a:srgbClr val="60421E"/>
                </a:solidFill>
                <a:latin typeface="+mj-lt"/>
              </a:rPr>
              <a:t>em</a:t>
            </a:r>
            <a:r>
              <a:rPr lang="en-US" sz="1400" b="1" i="1" dirty="0" smtClean="0">
                <a:solidFill>
                  <a:srgbClr val="60421E"/>
                </a:solidFill>
                <a:latin typeface="+mj-lt"/>
              </a:rPr>
              <a:t> </a:t>
            </a:r>
            <a:r>
              <a:rPr lang="en-US" sz="1400" b="1" i="1" dirty="0" err="1">
                <a:solidFill>
                  <a:srgbClr val="60421E"/>
                </a:solidFill>
                <a:latin typeface="+mj-lt"/>
              </a:rPr>
              <a:t>cristal</a:t>
            </a:r>
            <a:r>
              <a:rPr lang="en-US" sz="1400" b="1" i="1" dirty="0">
                <a:solidFill>
                  <a:srgbClr val="60421E"/>
                </a:solidFill>
                <a:latin typeface="+mj-lt"/>
              </a:rPr>
              <a:t> </a:t>
            </a:r>
            <a:r>
              <a:rPr lang="en-US" sz="1400" b="1" i="1" dirty="0" err="1">
                <a:solidFill>
                  <a:srgbClr val="60421E"/>
                </a:solidFill>
                <a:latin typeface="+mj-lt"/>
              </a:rPr>
              <a:t>dessa</a:t>
            </a:r>
            <a:r>
              <a:rPr lang="en-US" sz="1400" b="1" i="1" dirty="0">
                <a:solidFill>
                  <a:srgbClr val="60421E"/>
                </a:solidFill>
                <a:latin typeface="+mj-lt"/>
              </a:rPr>
              <a:t> </a:t>
            </a:r>
            <a:r>
              <a:rPr lang="en-US" sz="1400" b="1" i="1" dirty="0" err="1">
                <a:solidFill>
                  <a:srgbClr val="60421E"/>
                </a:solidFill>
                <a:latin typeface="+mj-lt"/>
              </a:rPr>
              <a:t>época</a:t>
            </a:r>
            <a:r>
              <a:rPr lang="en-US" sz="1400" b="1" i="1" dirty="0">
                <a:solidFill>
                  <a:srgbClr val="60421E"/>
                </a:solidFill>
                <a:latin typeface="+mj-lt"/>
              </a:rPr>
              <a:t>. </a:t>
            </a:r>
            <a:endParaRPr lang="pt-BR" sz="1400" b="1" i="1" dirty="0">
              <a:solidFill>
                <a:srgbClr val="60421E"/>
              </a:solidFill>
              <a:latin typeface="+mj-lt"/>
            </a:endParaRPr>
          </a:p>
          <a:p>
            <a:endParaRPr lang="pt-BR" sz="1400" b="1" i="1" dirty="0" smtClean="0">
              <a:solidFill>
                <a:srgbClr val="60421E"/>
              </a:solidFill>
              <a:latin typeface="+mj-lt"/>
            </a:endParaRPr>
          </a:p>
          <a:p>
            <a:r>
              <a:rPr lang="pt-BR" sz="1400" b="1" i="1" dirty="0" smtClean="0">
                <a:solidFill>
                  <a:srgbClr val="60421E"/>
                </a:solidFill>
                <a:latin typeface="+mj-lt"/>
              </a:rPr>
              <a:t> </a:t>
            </a:r>
            <a:endParaRPr lang="pt-BR" sz="1400" b="1" i="1" dirty="0">
              <a:solidFill>
                <a:srgbClr val="60421E"/>
              </a:solidFill>
              <a:latin typeface="+mj-lt"/>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103" y="331236"/>
            <a:ext cx="4741373" cy="6228000"/>
          </a:xfrm>
          <a:prstGeom prst="rect">
            <a:avLst/>
          </a:prstGeom>
          <a:ln w="69850" cmpd="tri">
            <a:solidFill>
              <a:srgbClr val="EED079"/>
            </a:solidFill>
            <a:miter lim="800000"/>
          </a:ln>
        </p:spPr>
      </p:pic>
      <p:sp>
        <p:nvSpPr>
          <p:cNvPr id="4" name="CaixaDeTexto 3"/>
          <p:cNvSpPr txBox="1"/>
          <p:nvPr/>
        </p:nvSpPr>
        <p:spPr>
          <a:xfrm>
            <a:off x="8272733" y="6383351"/>
            <a:ext cx="752129" cy="307777"/>
          </a:xfrm>
          <a:prstGeom prst="rect">
            <a:avLst/>
          </a:prstGeom>
          <a:noFill/>
        </p:spPr>
        <p:txBody>
          <a:bodyPr wrap="none" rtlCol="0">
            <a:spAutoFit/>
          </a:bodyPr>
          <a:lstStyle/>
          <a:p>
            <a:r>
              <a:rPr lang="pt-BR" sz="1400" b="1" i="1" dirty="0" smtClean="0">
                <a:solidFill>
                  <a:srgbClr val="60421E"/>
                </a:solidFill>
                <a:latin typeface="+mj-lt"/>
              </a:rPr>
              <a:t>(clique</a:t>
            </a:r>
            <a:r>
              <a:rPr lang="pt-BR" sz="1400" b="1" i="1" dirty="0">
                <a:solidFill>
                  <a:srgbClr val="60421E"/>
                </a:solidFill>
                <a:latin typeface="+mj-lt"/>
              </a:rPr>
              <a:t>)</a:t>
            </a:r>
          </a:p>
        </p:txBody>
      </p:sp>
    </p:spTree>
    <p:extLst>
      <p:ext uri="{BB962C8B-B14F-4D97-AF65-F5344CB8AC3E}">
        <p14:creationId xmlns:p14="http://schemas.microsoft.com/office/powerpoint/2010/main" val="5047425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CDAE5F"/>
            </a:gs>
            <a:gs pos="28000">
              <a:srgbClr val="BD922A"/>
            </a:gs>
            <a:gs pos="47000">
              <a:srgbClr val="BD922A"/>
            </a:gs>
            <a:gs pos="72000">
              <a:srgbClr val="CEA64E"/>
            </a:gs>
            <a:gs pos="84000">
              <a:srgbClr val="BD922A"/>
            </a:gs>
            <a:gs pos="1000">
              <a:srgbClr val="CAA956"/>
            </a:gs>
            <a:gs pos="100000">
              <a:srgbClr val="A28949"/>
            </a:gs>
            <a:gs pos="100000">
              <a:srgbClr val="CEAB5E"/>
            </a:gs>
            <a:gs pos="61000">
              <a:srgbClr val="CEAB5E"/>
            </a:gs>
          </a:gsLst>
          <a:lin ang="2700000" scaled="0"/>
          <a:tileRect/>
        </a:gra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594" y="476672"/>
            <a:ext cx="8014987" cy="5364116"/>
          </a:xfrm>
          <a:prstGeom prst="rect">
            <a:avLst/>
          </a:prstGeom>
          <a:ln w="69850" cmpd="tri">
            <a:solidFill>
              <a:srgbClr val="EED079"/>
            </a:solidFill>
            <a:miter lim="800000"/>
          </a:ln>
        </p:spPr>
      </p:pic>
      <p:sp>
        <p:nvSpPr>
          <p:cNvPr id="3" name="CaixaDeTexto 2"/>
          <p:cNvSpPr txBox="1"/>
          <p:nvPr/>
        </p:nvSpPr>
        <p:spPr>
          <a:xfrm>
            <a:off x="179512" y="5919463"/>
            <a:ext cx="8784976" cy="954107"/>
          </a:xfrm>
          <a:prstGeom prst="rect">
            <a:avLst/>
          </a:prstGeom>
          <a:noFill/>
        </p:spPr>
        <p:txBody>
          <a:bodyPr wrap="square" rtlCol="0">
            <a:spAutoFit/>
          </a:bodyPr>
          <a:lstStyle/>
          <a:p>
            <a:pPr algn="ctr"/>
            <a:r>
              <a:rPr lang="pt-BR" sz="1400" b="1" i="1" dirty="0">
                <a:solidFill>
                  <a:srgbClr val="60421E"/>
                </a:solidFill>
                <a:latin typeface="+mj-lt"/>
              </a:rPr>
              <a:t>Estes </a:t>
            </a:r>
            <a:r>
              <a:rPr lang="pt-BR" sz="1400" b="1" i="1" dirty="0" smtClean="0">
                <a:solidFill>
                  <a:srgbClr val="60421E"/>
                </a:solidFill>
                <a:latin typeface="+mj-lt"/>
              </a:rPr>
              <a:t>dois ursos são </a:t>
            </a:r>
            <a:r>
              <a:rPr lang="pt-BR" sz="1400" b="1" i="1" dirty="0">
                <a:solidFill>
                  <a:srgbClr val="60421E"/>
                </a:solidFill>
                <a:latin typeface="+mj-lt"/>
              </a:rPr>
              <a:t>parte da família dos “bichinhos de </a:t>
            </a:r>
            <a:r>
              <a:rPr lang="pt-BR" sz="1400" b="1" i="1" dirty="0" smtClean="0">
                <a:solidFill>
                  <a:srgbClr val="60421E"/>
                </a:solidFill>
                <a:latin typeface="+mj-lt"/>
              </a:rPr>
              <a:t>estimação oficiais” que são mantidos no fosso do Castelo </a:t>
            </a:r>
            <a:r>
              <a:rPr lang="pt-BR" sz="1400" b="1" i="1" dirty="0" err="1" smtClean="0">
                <a:solidFill>
                  <a:srgbClr val="60421E"/>
                </a:solidFill>
                <a:latin typeface="+mj-lt"/>
              </a:rPr>
              <a:t>Schwarzenberg</a:t>
            </a:r>
            <a:r>
              <a:rPr lang="pt-BR" sz="1400" b="1" i="1" dirty="0" smtClean="0">
                <a:solidFill>
                  <a:srgbClr val="60421E"/>
                </a:solidFill>
                <a:latin typeface="+mj-lt"/>
              </a:rPr>
              <a:t> desde </a:t>
            </a:r>
            <a:r>
              <a:rPr lang="pt-BR" sz="1400" b="1" i="1" dirty="0">
                <a:solidFill>
                  <a:srgbClr val="60421E"/>
                </a:solidFill>
                <a:latin typeface="+mj-lt"/>
              </a:rPr>
              <a:t>1707. Atualmente, a área destinada à criação </a:t>
            </a:r>
            <a:r>
              <a:rPr lang="pt-BR" sz="1400" b="1" i="1" dirty="0" smtClean="0">
                <a:solidFill>
                  <a:srgbClr val="60421E"/>
                </a:solidFill>
                <a:latin typeface="+mj-lt"/>
              </a:rPr>
              <a:t>desses “pets” foi </a:t>
            </a:r>
            <a:r>
              <a:rPr lang="pt-BR" sz="1400" b="1" i="1" dirty="0">
                <a:solidFill>
                  <a:srgbClr val="60421E"/>
                </a:solidFill>
                <a:latin typeface="+mj-lt"/>
              </a:rPr>
              <a:t>adaptada para dar o melhor conforto possível aos animais.  Visitá-los, é um destino popular para passeios de famílias com suas crianças.</a:t>
            </a:r>
          </a:p>
          <a:p>
            <a:pPr algn="ctr"/>
            <a:r>
              <a:rPr lang="pt-BR" sz="1400" b="1" i="1" dirty="0">
                <a:solidFill>
                  <a:srgbClr val="60421E"/>
                </a:solidFill>
                <a:latin typeface="+mj-lt"/>
              </a:rPr>
              <a:t> </a:t>
            </a:r>
          </a:p>
        </p:txBody>
      </p:sp>
    </p:spTree>
    <p:extLst>
      <p:ext uri="{BB962C8B-B14F-4D97-AF65-F5344CB8AC3E}">
        <p14:creationId xmlns:p14="http://schemas.microsoft.com/office/powerpoint/2010/main" val="860400131"/>
      </p:ext>
    </p:extLst>
  </p:cSld>
  <p:clrMapOvr>
    <a:overrideClrMapping bg1="lt1" tx1="dk1" bg2="lt2" tx2="dk2" accent1="accent1" accent2="accent2" accent3="accent3" accent4="accent4" accent5="accent5" accent6="accent6" hlink="hlink" folHlink="folHlink"/>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309" y="477256"/>
            <a:ext cx="8495163" cy="5256000"/>
          </a:xfrm>
          <a:prstGeom prst="rect">
            <a:avLst/>
          </a:prstGeom>
          <a:ln w="69850" cmpd="tri">
            <a:solidFill>
              <a:srgbClr val="EED079"/>
            </a:solidFill>
            <a:miter lim="800000"/>
          </a:ln>
        </p:spPr>
      </p:pic>
      <p:sp>
        <p:nvSpPr>
          <p:cNvPr id="3" name="CaixaDeTexto 2"/>
          <p:cNvSpPr txBox="1"/>
          <p:nvPr/>
        </p:nvSpPr>
        <p:spPr>
          <a:xfrm>
            <a:off x="99390" y="5869768"/>
            <a:ext cx="8964488" cy="984885"/>
          </a:xfrm>
          <a:prstGeom prst="rect">
            <a:avLst/>
          </a:prstGeom>
          <a:noFill/>
          <a:ln>
            <a:solidFill>
              <a:schemeClr val="accent1"/>
            </a:solidFill>
          </a:ln>
        </p:spPr>
        <p:txBody>
          <a:bodyPr wrap="square" rtlCol="0">
            <a:spAutoFit/>
          </a:bodyPr>
          <a:lstStyle/>
          <a:p>
            <a:pPr algn="ctr"/>
            <a:r>
              <a:rPr lang="pt-BR" sz="1600" b="1" i="1" u="sng" dirty="0">
                <a:solidFill>
                  <a:srgbClr val="60421E"/>
                </a:solidFill>
                <a:latin typeface="+mj-lt"/>
              </a:rPr>
              <a:t>Monastério </a:t>
            </a:r>
            <a:r>
              <a:rPr lang="pt-BR" sz="1600" b="1" i="1" u="sng" dirty="0" err="1" smtClean="0">
                <a:solidFill>
                  <a:srgbClr val="60421E"/>
                </a:solidFill>
                <a:latin typeface="+mj-lt"/>
              </a:rPr>
              <a:t>Minorita</a:t>
            </a:r>
            <a:r>
              <a:rPr lang="pt-BR" sz="1600" b="1" i="1" dirty="0" smtClean="0">
                <a:solidFill>
                  <a:srgbClr val="60421E"/>
                </a:solidFill>
                <a:latin typeface="+mj-lt"/>
              </a:rPr>
              <a:t> </a:t>
            </a:r>
            <a:r>
              <a:rPr lang="pt-BR" sz="1400" b="1" i="1" dirty="0">
                <a:solidFill>
                  <a:srgbClr val="60421E"/>
                </a:solidFill>
                <a:latin typeface="+mj-lt"/>
              </a:rPr>
              <a:t>- A construção deste mosteiro, um dos mais antigos edifícios sobreviventes de </a:t>
            </a:r>
            <a:r>
              <a:rPr lang="pt-BR" sz="1400" b="1" i="1" dirty="0" err="1">
                <a:solidFill>
                  <a:srgbClr val="60421E"/>
                </a:solidFill>
                <a:latin typeface="+mj-lt"/>
              </a:rPr>
              <a:t>Cesky</a:t>
            </a:r>
            <a:r>
              <a:rPr lang="pt-BR" sz="1400" b="1" i="1" dirty="0">
                <a:solidFill>
                  <a:srgbClr val="60421E"/>
                </a:solidFill>
                <a:latin typeface="+mj-lt"/>
              </a:rPr>
              <a:t> </a:t>
            </a:r>
            <a:r>
              <a:rPr lang="pt-BR" sz="1400" b="1" i="1" dirty="0" err="1">
                <a:solidFill>
                  <a:srgbClr val="60421E"/>
                </a:solidFill>
                <a:latin typeface="+mj-lt"/>
              </a:rPr>
              <a:t>Krumlov</a:t>
            </a:r>
            <a:r>
              <a:rPr lang="pt-BR" sz="1400" b="1" i="1" dirty="0">
                <a:solidFill>
                  <a:srgbClr val="60421E"/>
                </a:solidFill>
                <a:latin typeface="+mj-lt"/>
              </a:rPr>
              <a:t>, começou em meados do século </a:t>
            </a:r>
            <a:r>
              <a:rPr lang="pt-BR" sz="1400" b="1" i="1" dirty="0" smtClean="0">
                <a:solidFill>
                  <a:srgbClr val="60421E"/>
                </a:solidFill>
                <a:latin typeface="+mj-lt"/>
              </a:rPr>
              <a:t>XVI. </a:t>
            </a:r>
            <a:r>
              <a:rPr lang="pt-BR" sz="1400" b="1" i="1" dirty="0">
                <a:solidFill>
                  <a:srgbClr val="60421E"/>
                </a:solidFill>
                <a:latin typeface="+mj-lt"/>
              </a:rPr>
              <a:t>Ainda em uso, o mosteiro é </a:t>
            </a:r>
            <a:r>
              <a:rPr lang="pt-BR" sz="1400" b="1" i="1" dirty="0" smtClean="0">
                <a:solidFill>
                  <a:srgbClr val="60421E"/>
                </a:solidFill>
                <a:latin typeface="+mj-lt"/>
              </a:rPr>
              <a:t>mais visitado durante seus </a:t>
            </a:r>
            <a:r>
              <a:rPr lang="pt-BR" sz="1400" b="1" i="1" dirty="0">
                <a:solidFill>
                  <a:srgbClr val="60421E"/>
                </a:solidFill>
                <a:latin typeface="+mj-lt"/>
              </a:rPr>
              <a:t>concertos ou recitais </a:t>
            </a:r>
            <a:r>
              <a:rPr lang="pt-BR" sz="1400" b="1" i="1" dirty="0" smtClean="0">
                <a:solidFill>
                  <a:srgbClr val="60421E"/>
                </a:solidFill>
                <a:latin typeface="+mj-lt"/>
              </a:rPr>
              <a:t>religiosos </a:t>
            </a:r>
            <a:r>
              <a:rPr lang="pt-BR" sz="1400" b="1" i="1" dirty="0">
                <a:solidFill>
                  <a:srgbClr val="60421E"/>
                </a:solidFill>
                <a:latin typeface="+mj-lt"/>
              </a:rPr>
              <a:t>memoráveis. </a:t>
            </a:r>
            <a:r>
              <a:rPr lang="pt-BR" sz="1400" b="1" i="1" dirty="0" smtClean="0">
                <a:solidFill>
                  <a:srgbClr val="60421E"/>
                </a:solidFill>
                <a:latin typeface="+mj-lt"/>
              </a:rPr>
              <a:t>Este complexo </a:t>
            </a:r>
            <a:r>
              <a:rPr lang="pt-BR" sz="1400" b="1" i="1" dirty="0">
                <a:solidFill>
                  <a:srgbClr val="60421E"/>
                </a:solidFill>
                <a:latin typeface="+mj-lt"/>
              </a:rPr>
              <a:t>histórico é um espaço interativo de conhecimentos e experiências.</a:t>
            </a:r>
          </a:p>
          <a:p>
            <a:endParaRPr lang="pt-BR" sz="1400" b="1" i="1" dirty="0">
              <a:solidFill>
                <a:srgbClr val="60421E"/>
              </a:solidFill>
              <a:latin typeface="+mj-lt"/>
            </a:endParaRPr>
          </a:p>
        </p:txBody>
      </p:sp>
    </p:spTree>
    <p:extLst>
      <p:ext uri="{BB962C8B-B14F-4D97-AF65-F5344CB8AC3E}">
        <p14:creationId xmlns:p14="http://schemas.microsoft.com/office/powerpoint/2010/main" val="3374034662"/>
      </p:ext>
    </p:extLst>
  </p:cSld>
  <p:clrMapOvr>
    <a:masterClrMapping/>
  </p:clrMapOvr>
  <mc:AlternateContent xmlns:mc="http://schemas.openxmlformats.org/markup-compatibility/2006" xmlns:p14="http://schemas.microsoft.com/office/powerpoint/2010/main">
    <mc:Choice Requires="p14">
      <p:transition spd="slow" p14:dur="3400" advTm="30000">
        <p14:reveal/>
      </p:transition>
    </mc:Choice>
    <mc:Fallback xmlns="">
      <p:transition spd="slow" advTm="30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04664"/>
            <a:ext cx="8129487" cy="5430182"/>
          </a:xfrm>
          <a:prstGeom prst="rect">
            <a:avLst/>
          </a:prstGeom>
          <a:ln w="69850" cmpd="tri">
            <a:solidFill>
              <a:srgbClr val="EED079"/>
            </a:solidFill>
            <a:miter lim="800000"/>
          </a:ln>
        </p:spPr>
      </p:pic>
      <p:sp>
        <p:nvSpPr>
          <p:cNvPr id="3" name="CaixaDeTexto 2"/>
          <p:cNvSpPr txBox="1"/>
          <p:nvPr/>
        </p:nvSpPr>
        <p:spPr>
          <a:xfrm>
            <a:off x="313589" y="5941776"/>
            <a:ext cx="8568952" cy="738664"/>
          </a:xfrm>
          <a:prstGeom prst="rect">
            <a:avLst/>
          </a:prstGeom>
          <a:noFill/>
        </p:spPr>
        <p:txBody>
          <a:bodyPr wrap="square" rtlCol="0">
            <a:spAutoFit/>
          </a:bodyPr>
          <a:lstStyle/>
          <a:p>
            <a:pPr algn="ctr"/>
            <a:r>
              <a:rPr lang="pt-BR" sz="1400" b="1" i="1" dirty="0">
                <a:solidFill>
                  <a:srgbClr val="60421E"/>
                </a:solidFill>
                <a:latin typeface="+mj-lt"/>
              </a:rPr>
              <a:t>No centro do complexo do mosteiro </a:t>
            </a:r>
            <a:r>
              <a:rPr lang="pt-BR" sz="1400" b="1" i="1" dirty="0" smtClean="0">
                <a:solidFill>
                  <a:srgbClr val="60421E"/>
                </a:solidFill>
                <a:latin typeface="+mj-lt"/>
              </a:rPr>
              <a:t>está </a:t>
            </a:r>
            <a:r>
              <a:rPr lang="pt-BR" sz="1400" b="1" i="1" dirty="0">
                <a:solidFill>
                  <a:srgbClr val="60421E"/>
                </a:solidFill>
                <a:latin typeface="+mj-lt"/>
              </a:rPr>
              <a:t>a igreja do </a:t>
            </a:r>
            <a:r>
              <a:rPr lang="pt-BR" sz="1400" b="1" i="1" dirty="0" smtClean="0">
                <a:solidFill>
                  <a:srgbClr val="60421E"/>
                </a:solidFill>
                <a:latin typeface="+mj-lt"/>
              </a:rPr>
              <a:t>Corpo </a:t>
            </a:r>
            <a:r>
              <a:rPr lang="pt-BR" sz="1400" b="1" i="1" dirty="0">
                <a:solidFill>
                  <a:srgbClr val="60421E"/>
                </a:solidFill>
                <a:latin typeface="+mj-lt"/>
              </a:rPr>
              <a:t>de </a:t>
            </a:r>
            <a:r>
              <a:rPr lang="pt-BR" sz="1400" b="1" i="1" dirty="0" smtClean="0">
                <a:solidFill>
                  <a:srgbClr val="60421E"/>
                </a:solidFill>
                <a:latin typeface="+mj-lt"/>
              </a:rPr>
              <a:t>Cristo </a:t>
            </a:r>
            <a:r>
              <a:rPr lang="pt-BR" sz="1400" b="1" i="1" dirty="0">
                <a:solidFill>
                  <a:srgbClr val="60421E"/>
                </a:solidFill>
                <a:latin typeface="+mj-lt"/>
              </a:rPr>
              <a:t>com uma abóbada nervurada e janelas góticas </a:t>
            </a:r>
            <a:r>
              <a:rPr lang="pt-BR" sz="1400" b="1" i="1" dirty="0" smtClean="0">
                <a:solidFill>
                  <a:srgbClr val="60421E"/>
                </a:solidFill>
                <a:latin typeface="+mj-lt"/>
              </a:rPr>
              <a:t>elevadas</a:t>
            </a:r>
            <a:r>
              <a:rPr lang="pt-BR" sz="1400" b="1" i="1" dirty="0">
                <a:solidFill>
                  <a:srgbClr val="60421E"/>
                </a:solidFill>
                <a:latin typeface="+mj-lt"/>
              </a:rPr>
              <a:t>. A igreja foi construída no século XIV, e no meio do XVII </a:t>
            </a:r>
            <a:r>
              <a:rPr lang="pt-BR" sz="1400" b="1" i="1" dirty="0" smtClean="0">
                <a:solidFill>
                  <a:srgbClr val="60421E"/>
                </a:solidFill>
                <a:latin typeface="+mj-lt"/>
              </a:rPr>
              <a:t>foi reconstruída </a:t>
            </a:r>
            <a:r>
              <a:rPr lang="pt-BR" sz="1400" b="1" i="1" dirty="0">
                <a:solidFill>
                  <a:srgbClr val="60421E"/>
                </a:solidFill>
                <a:latin typeface="+mj-lt"/>
              </a:rPr>
              <a:t>na tradição </a:t>
            </a:r>
            <a:r>
              <a:rPr lang="pt-BR" sz="1400" b="1" i="1" dirty="0" smtClean="0">
                <a:solidFill>
                  <a:srgbClr val="60421E"/>
                </a:solidFill>
                <a:latin typeface="+mj-lt"/>
              </a:rPr>
              <a:t>barroca quando de um incêndio no Mosteiro.</a:t>
            </a:r>
            <a:endParaRPr lang="pt-BR" sz="1400" b="1" i="1" dirty="0">
              <a:solidFill>
                <a:srgbClr val="60421E"/>
              </a:solidFill>
              <a:latin typeface="+mj-lt"/>
            </a:endParaRPr>
          </a:p>
        </p:txBody>
      </p:sp>
    </p:spTree>
    <p:extLst>
      <p:ext uri="{BB962C8B-B14F-4D97-AF65-F5344CB8AC3E}">
        <p14:creationId xmlns:p14="http://schemas.microsoft.com/office/powerpoint/2010/main" val="3570157134"/>
      </p:ext>
    </p:extLst>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467" y="464298"/>
            <a:ext cx="6873851" cy="5904000"/>
          </a:xfrm>
          <a:prstGeom prst="rect">
            <a:avLst/>
          </a:prstGeom>
          <a:ln w="69850" cmpd="tri">
            <a:solidFill>
              <a:srgbClr val="EED079"/>
            </a:solidFill>
            <a:miter lim="800000"/>
          </a:ln>
        </p:spPr>
      </p:pic>
      <p:sp>
        <p:nvSpPr>
          <p:cNvPr id="3" name="CaixaDeTexto 2"/>
          <p:cNvSpPr txBox="1"/>
          <p:nvPr/>
        </p:nvSpPr>
        <p:spPr>
          <a:xfrm>
            <a:off x="7182369" y="595709"/>
            <a:ext cx="1786987" cy="5539978"/>
          </a:xfrm>
          <a:prstGeom prst="rect">
            <a:avLst/>
          </a:prstGeom>
          <a:noFill/>
        </p:spPr>
        <p:txBody>
          <a:bodyPr wrap="square" rtlCol="0">
            <a:spAutoFit/>
          </a:bodyPr>
          <a:lstStyle/>
          <a:p>
            <a:pPr algn="ctr"/>
            <a:r>
              <a:rPr lang="pt-BR" sz="1600" b="1" i="1" u="sng" dirty="0" smtClean="0">
                <a:solidFill>
                  <a:srgbClr val="60421E"/>
                </a:solidFill>
                <a:latin typeface="+mj-lt"/>
              </a:rPr>
              <a:t>Seminário Jesuíta</a:t>
            </a:r>
          </a:p>
          <a:p>
            <a:pPr algn="ctr"/>
            <a:r>
              <a:rPr lang="pt-BR" sz="1400" b="1" i="1" dirty="0" smtClean="0">
                <a:solidFill>
                  <a:srgbClr val="60421E"/>
                </a:solidFill>
                <a:latin typeface="+mj-lt"/>
              </a:rPr>
              <a:t>(1588)</a:t>
            </a:r>
          </a:p>
          <a:p>
            <a:pPr algn="ctr"/>
            <a:endParaRPr lang="pt-BR" sz="1400" b="1" i="1" dirty="0">
              <a:solidFill>
                <a:srgbClr val="60421E"/>
              </a:solidFill>
              <a:latin typeface="+mj-lt"/>
            </a:endParaRPr>
          </a:p>
          <a:p>
            <a:pPr algn="ctr"/>
            <a:r>
              <a:rPr lang="pt-BR" sz="1400" b="1" i="1" dirty="0" smtClean="0">
                <a:solidFill>
                  <a:srgbClr val="60421E"/>
                </a:solidFill>
                <a:latin typeface="+mj-lt"/>
              </a:rPr>
              <a:t>Declarado patrimônio cultural pela UNESCO, abriga hoje em suas dependências o 5 estrelas </a:t>
            </a:r>
            <a:r>
              <a:rPr lang="pt-BR" sz="1600" b="1" i="1" u="sng" dirty="0">
                <a:solidFill>
                  <a:srgbClr val="60421E"/>
                </a:solidFill>
                <a:latin typeface="+mj-lt"/>
              </a:rPr>
              <a:t>Hotel </a:t>
            </a:r>
            <a:r>
              <a:rPr lang="pt-BR" sz="1600" b="1" i="1" u="sng" dirty="0" err="1" smtClean="0">
                <a:solidFill>
                  <a:srgbClr val="60421E"/>
                </a:solidFill>
                <a:latin typeface="+mj-lt"/>
              </a:rPr>
              <a:t>Růže</a:t>
            </a:r>
            <a:r>
              <a:rPr lang="pt-BR" sz="1600" b="1" i="1" u="sng" dirty="0" smtClean="0">
                <a:solidFill>
                  <a:srgbClr val="60421E"/>
                </a:solidFill>
                <a:latin typeface="+mj-lt"/>
              </a:rPr>
              <a:t>.</a:t>
            </a:r>
          </a:p>
          <a:p>
            <a:pPr algn="ctr"/>
            <a:r>
              <a:rPr lang="pt-BR" sz="1400" b="1" i="1" dirty="0" smtClean="0">
                <a:solidFill>
                  <a:srgbClr val="60421E"/>
                </a:solidFill>
                <a:latin typeface="+mj-lt"/>
              </a:rPr>
              <a:t>Além de ter poder gabar-se de uma </a:t>
            </a:r>
            <a:r>
              <a:rPr lang="pt-BR" sz="1400" b="1" i="1" dirty="0">
                <a:solidFill>
                  <a:srgbClr val="60421E"/>
                </a:solidFill>
                <a:latin typeface="+mj-lt"/>
              </a:rPr>
              <a:t>história muito rica, é um </a:t>
            </a:r>
            <a:r>
              <a:rPr lang="pt-BR" sz="1400" b="1" i="1" dirty="0" smtClean="0">
                <a:solidFill>
                  <a:srgbClr val="60421E"/>
                </a:solidFill>
                <a:latin typeface="+mj-lt"/>
              </a:rPr>
              <a:t>dos hotéis mais charmosos da República Tcheca. Seus </a:t>
            </a:r>
            <a:r>
              <a:rPr lang="pt-BR" sz="1400" b="1" i="1" dirty="0">
                <a:solidFill>
                  <a:srgbClr val="60421E"/>
                </a:solidFill>
                <a:latin typeface="+mj-lt"/>
              </a:rPr>
              <a:t>70 quartos são decorados com atenção ao conforto e </a:t>
            </a:r>
            <a:r>
              <a:rPr lang="pt-BR" sz="1400" b="1" i="1" dirty="0" smtClean="0">
                <a:solidFill>
                  <a:srgbClr val="60421E"/>
                </a:solidFill>
                <a:latin typeface="+mj-lt"/>
              </a:rPr>
              <a:t>detalhes (alguns em estilo renascentista) incluindo  </a:t>
            </a:r>
            <a:r>
              <a:rPr lang="pt-BR" sz="1400" b="1" i="1" dirty="0">
                <a:solidFill>
                  <a:srgbClr val="60421E"/>
                </a:solidFill>
                <a:latin typeface="+mj-lt"/>
              </a:rPr>
              <a:t>banheira de hidromassagem ou um banho de turfa relaxante em </a:t>
            </a:r>
            <a:r>
              <a:rPr lang="pt-BR" sz="1400" b="1" i="1" dirty="0" smtClean="0">
                <a:solidFill>
                  <a:srgbClr val="60421E"/>
                </a:solidFill>
                <a:latin typeface="+mj-lt"/>
              </a:rPr>
              <a:t>banheira </a:t>
            </a:r>
            <a:r>
              <a:rPr lang="pt-BR" sz="1400" b="1" i="1" dirty="0">
                <a:solidFill>
                  <a:srgbClr val="60421E"/>
                </a:solidFill>
                <a:latin typeface="+mj-lt"/>
              </a:rPr>
              <a:t>de madeira</a:t>
            </a:r>
            <a:r>
              <a:rPr lang="pt-BR" sz="1400" b="1" i="1" dirty="0" smtClean="0">
                <a:solidFill>
                  <a:srgbClr val="60421E"/>
                </a:solidFill>
                <a:latin typeface="+mj-lt"/>
              </a:rPr>
              <a:t>.</a:t>
            </a:r>
            <a:endParaRPr lang="pt-BR" sz="1400" b="1" i="1" dirty="0">
              <a:solidFill>
                <a:srgbClr val="60421E"/>
              </a:solidFill>
              <a:latin typeface="+mj-lt"/>
            </a:endParaRPr>
          </a:p>
        </p:txBody>
      </p:sp>
      <p:sp>
        <p:nvSpPr>
          <p:cNvPr id="4" name="CaixaDeTexto 3"/>
          <p:cNvSpPr txBox="1"/>
          <p:nvPr/>
        </p:nvSpPr>
        <p:spPr>
          <a:xfrm>
            <a:off x="8295774" y="6386844"/>
            <a:ext cx="673582" cy="276999"/>
          </a:xfrm>
          <a:prstGeom prst="rect">
            <a:avLst/>
          </a:prstGeom>
          <a:noFill/>
        </p:spPr>
        <p:txBody>
          <a:bodyPr wrap="none" rtlCol="0">
            <a:spAutoFit/>
          </a:bodyPr>
          <a:lstStyle/>
          <a:p>
            <a:r>
              <a:rPr lang="pt-BR" sz="1200" b="1" i="1" dirty="0">
                <a:solidFill>
                  <a:srgbClr val="60421E"/>
                </a:solidFill>
                <a:latin typeface="+mj-lt"/>
              </a:rPr>
              <a:t>(clique)</a:t>
            </a:r>
          </a:p>
        </p:txBody>
      </p:sp>
    </p:spTree>
    <p:extLst>
      <p:ext uri="{BB962C8B-B14F-4D97-AF65-F5344CB8AC3E}">
        <p14:creationId xmlns:p14="http://schemas.microsoft.com/office/powerpoint/2010/main" val="23119195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276" y="416382"/>
            <a:ext cx="8563534" cy="5666097"/>
          </a:xfrm>
          <a:prstGeom prst="rect">
            <a:avLst/>
          </a:prstGeom>
          <a:ln w="69850" cmpd="tri">
            <a:solidFill>
              <a:srgbClr val="EED079"/>
            </a:solidFill>
            <a:miter lim="800000"/>
          </a:ln>
        </p:spPr>
      </p:pic>
      <p:sp>
        <p:nvSpPr>
          <p:cNvPr id="3" name="CaixaDeTexto 2"/>
          <p:cNvSpPr txBox="1"/>
          <p:nvPr/>
        </p:nvSpPr>
        <p:spPr>
          <a:xfrm>
            <a:off x="323528" y="6145426"/>
            <a:ext cx="8424936" cy="523220"/>
          </a:xfrm>
          <a:prstGeom prst="rect">
            <a:avLst/>
          </a:prstGeom>
          <a:noFill/>
        </p:spPr>
        <p:txBody>
          <a:bodyPr wrap="square" rtlCol="0">
            <a:spAutoFit/>
          </a:bodyPr>
          <a:lstStyle/>
          <a:p>
            <a:pPr algn="ctr"/>
            <a:r>
              <a:rPr lang="pt-BR" sz="1400" b="1" i="1" dirty="0" smtClean="0">
                <a:solidFill>
                  <a:srgbClr val="60421E"/>
                </a:solidFill>
                <a:latin typeface="+mj-lt"/>
              </a:rPr>
              <a:t>Em sua parte externa o hotel oferece </a:t>
            </a:r>
            <a:r>
              <a:rPr lang="pt-BR" sz="1400" b="1" i="1" dirty="0">
                <a:solidFill>
                  <a:srgbClr val="60421E"/>
                </a:solidFill>
                <a:latin typeface="+mj-lt"/>
              </a:rPr>
              <a:t>este magnífico </a:t>
            </a:r>
            <a:r>
              <a:rPr lang="pt-BR" sz="1400" b="1" i="1" dirty="0" smtClean="0">
                <a:solidFill>
                  <a:srgbClr val="60421E"/>
                </a:solidFill>
                <a:latin typeface="+mj-lt"/>
              </a:rPr>
              <a:t>terraço sombreado </a:t>
            </a:r>
            <a:r>
              <a:rPr lang="pt-BR" sz="1400" b="1" i="1" dirty="0">
                <a:solidFill>
                  <a:srgbClr val="60421E"/>
                </a:solidFill>
                <a:latin typeface="+mj-lt"/>
              </a:rPr>
              <a:t>para degustar qualquer das especialidades do bar ou da cozinha do </a:t>
            </a:r>
            <a:r>
              <a:rPr lang="pt-BR" sz="1400" b="1" i="1" u="sng" dirty="0" err="1" smtClean="0">
                <a:solidFill>
                  <a:srgbClr val="60421E"/>
                </a:solidFill>
                <a:latin typeface="Times New Roman" panose="02020603050405020304" pitchFamily="18" charset="0"/>
                <a:cs typeface="Times New Roman" panose="02020603050405020304" pitchFamily="18" charset="0"/>
              </a:rPr>
              <a:t>Růže</a:t>
            </a:r>
            <a:r>
              <a:rPr lang="pt-BR" sz="1400" b="1" i="1" dirty="0" smtClean="0">
                <a:solidFill>
                  <a:srgbClr val="60421E"/>
                </a:solidFill>
                <a:latin typeface="+mj-lt"/>
              </a:rPr>
              <a:t>, desfrutando de </a:t>
            </a:r>
            <a:r>
              <a:rPr lang="pt-BR" sz="1400" b="1" i="1" dirty="0">
                <a:solidFill>
                  <a:srgbClr val="60421E"/>
                </a:solidFill>
                <a:latin typeface="+mj-lt"/>
              </a:rPr>
              <a:t>outra bela paisagem da cidade</a:t>
            </a:r>
            <a:r>
              <a:rPr lang="pt-BR" sz="1400" b="1" i="1" dirty="0" smtClean="0">
                <a:solidFill>
                  <a:srgbClr val="60421E"/>
                </a:solidFill>
                <a:latin typeface="+mj-lt"/>
              </a:rPr>
              <a:t>. </a:t>
            </a:r>
            <a:endParaRPr lang="pt-BR" sz="1400" b="1" i="1" dirty="0">
              <a:solidFill>
                <a:srgbClr val="60421E"/>
              </a:solidFill>
              <a:latin typeface="+mj-lt"/>
            </a:endParaRPr>
          </a:p>
        </p:txBody>
      </p:sp>
    </p:spTree>
    <p:extLst>
      <p:ext uri="{BB962C8B-B14F-4D97-AF65-F5344CB8AC3E}">
        <p14:creationId xmlns:p14="http://schemas.microsoft.com/office/powerpoint/2010/main" val="2535811514"/>
      </p:ext>
    </p:extLst>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79512" y="5922504"/>
            <a:ext cx="8856984" cy="769441"/>
          </a:xfrm>
          <a:prstGeom prst="rect">
            <a:avLst/>
          </a:prstGeom>
          <a:noFill/>
        </p:spPr>
        <p:txBody>
          <a:bodyPr wrap="square" rtlCol="0">
            <a:spAutoFit/>
          </a:bodyPr>
          <a:lstStyle/>
          <a:p>
            <a:pPr algn="ctr"/>
            <a:r>
              <a:rPr lang="pt-BR" sz="1400" b="1" i="1" dirty="0" smtClean="0">
                <a:solidFill>
                  <a:srgbClr val="60421E"/>
                </a:solidFill>
                <a:latin typeface="+mj-lt"/>
              </a:rPr>
              <a:t>Desde a época </a:t>
            </a:r>
            <a:r>
              <a:rPr lang="pt-BR" sz="1400" b="1" i="1" dirty="0">
                <a:solidFill>
                  <a:srgbClr val="60421E"/>
                </a:solidFill>
                <a:latin typeface="+mj-lt"/>
              </a:rPr>
              <a:t>dos Rosenberg já se fabricava cerveja em </a:t>
            </a:r>
            <a:r>
              <a:rPr lang="pt-BR" sz="1400" b="1" i="1" dirty="0" err="1">
                <a:solidFill>
                  <a:srgbClr val="60421E"/>
                </a:solidFill>
                <a:latin typeface="+mj-lt"/>
              </a:rPr>
              <a:t>Krumlov</a:t>
            </a:r>
            <a:r>
              <a:rPr lang="pt-BR" sz="1400" b="1" i="1" dirty="0">
                <a:solidFill>
                  <a:srgbClr val="60421E"/>
                </a:solidFill>
                <a:latin typeface="+mj-lt"/>
              </a:rPr>
              <a:t>. A </a:t>
            </a:r>
            <a:r>
              <a:rPr lang="pt-BR" sz="1600" b="1" i="1" u="sng" dirty="0">
                <a:solidFill>
                  <a:srgbClr val="60421E"/>
                </a:solidFill>
                <a:latin typeface="+mj-lt"/>
              </a:rPr>
              <a:t>Budweiser</a:t>
            </a:r>
            <a:r>
              <a:rPr lang="pt-BR" sz="1400" b="1" i="1" dirty="0">
                <a:solidFill>
                  <a:srgbClr val="60421E"/>
                </a:solidFill>
                <a:latin typeface="+mj-lt"/>
              </a:rPr>
              <a:t> é originalmente da República Tcheca, mas alguns alemães, quando foram para os EUA, resolveram se apropriar do nome e criaram a Budweiser americana, que não tem nada a ver com aquela. Aqui no Brasil ela é chamada </a:t>
            </a:r>
            <a:r>
              <a:rPr lang="pt-BR" sz="1400" b="1" i="1" dirty="0" err="1">
                <a:solidFill>
                  <a:srgbClr val="60421E"/>
                </a:solidFill>
                <a:latin typeface="+mj-lt"/>
              </a:rPr>
              <a:t>Czechvar</a:t>
            </a:r>
            <a:r>
              <a:rPr lang="pt-BR" sz="1400" b="1" i="1" dirty="0">
                <a:solidFill>
                  <a:srgbClr val="60421E"/>
                </a:solidFill>
                <a:latin typeface="+mj-lt"/>
              </a:rPr>
              <a:t>.</a:t>
            </a: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813" y="392088"/>
            <a:ext cx="8238051" cy="5508000"/>
          </a:xfrm>
          <a:prstGeom prst="rect">
            <a:avLst/>
          </a:prstGeom>
          <a:ln w="69850" cmpd="tri">
            <a:solidFill>
              <a:srgbClr val="EED079"/>
            </a:solidFill>
            <a:miter lim="800000"/>
          </a:ln>
        </p:spPr>
      </p:pic>
    </p:spTree>
    <p:extLst>
      <p:ext uri="{BB962C8B-B14F-4D97-AF65-F5344CB8AC3E}">
        <p14:creationId xmlns:p14="http://schemas.microsoft.com/office/powerpoint/2010/main" val="2684924704"/>
      </p:ext>
    </p:extLst>
  </p:cSld>
  <p:clrMapOvr>
    <a:masterClrMapping/>
  </p:clrMapOvr>
  <mc:AlternateContent xmlns:mc="http://schemas.openxmlformats.org/markup-compatibility/2006" xmlns:p14="http://schemas.microsoft.com/office/powerpoint/2010/main">
    <mc:Choice Requires="p14">
      <p:transition spd="slow" p14:dur="3400" advTm="30000">
        <p14:reveal/>
      </p:transition>
    </mc:Choice>
    <mc:Fallback xmlns="">
      <p:transition spd="slow" advTm="30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79512" y="5934471"/>
            <a:ext cx="8856984" cy="769441"/>
          </a:xfrm>
          <a:prstGeom prst="rect">
            <a:avLst/>
          </a:prstGeom>
          <a:noFill/>
        </p:spPr>
        <p:txBody>
          <a:bodyPr wrap="square" rtlCol="0">
            <a:spAutoFit/>
          </a:bodyPr>
          <a:lstStyle/>
          <a:p>
            <a:pPr algn="ctr"/>
            <a:r>
              <a:rPr lang="pt-BR" sz="1600" b="1" i="1" u="sng" dirty="0">
                <a:solidFill>
                  <a:srgbClr val="60421E"/>
                </a:solidFill>
                <a:latin typeface="+mj-lt"/>
              </a:rPr>
              <a:t>Museu de Marionetes </a:t>
            </a:r>
            <a:r>
              <a:rPr lang="pt-BR" sz="1400" b="1" i="1" dirty="0" smtClean="0">
                <a:solidFill>
                  <a:srgbClr val="60421E"/>
                </a:solidFill>
                <a:latin typeface="+mj-lt"/>
              </a:rPr>
              <a:t>- Este </a:t>
            </a:r>
            <a:r>
              <a:rPr lang="pt-BR" sz="1400" b="1" i="1" dirty="0">
                <a:solidFill>
                  <a:srgbClr val="60421E"/>
                </a:solidFill>
                <a:latin typeface="+mj-lt"/>
              </a:rPr>
              <a:t>edifício histórico, anteriormente igreja de </a:t>
            </a:r>
            <a:r>
              <a:rPr lang="pt-BR" sz="1400" b="1" i="1" dirty="0" err="1">
                <a:solidFill>
                  <a:srgbClr val="60421E"/>
                </a:solidFill>
                <a:latin typeface="+mj-lt"/>
              </a:rPr>
              <a:t>St</a:t>
            </a:r>
            <a:r>
              <a:rPr lang="pt-BR" sz="1400" b="1" i="1" dirty="0">
                <a:solidFill>
                  <a:srgbClr val="60421E"/>
                </a:solidFill>
                <a:latin typeface="+mj-lt"/>
              </a:rPr>
              <a:t> </a:t>
            </a:r>
            <a:r>
              <a:rPr lang="pt-BR" sz="1400" b="1" i="1" dirty="0" err="1">
                <a:solidFill>
                  <a:srgbClr val="60421E"/>
                </a:solidFill>
                <a:latin typeface="+mj-lt"/>
              </a:rPr>
              <a:t>Jobst</a:t>
            </a:r>
            <a:r>
              <a:rPr lang="pt-BR" sz="1400" b="1" i="1" dirty="0">
                <a:solidFill>
                  <a:srgbClr val="60421E"/>
                </a:solidFill>
                <a:latin typeface="+mj-lt"/>
              </a:rPr>
              <a:t>, contém uma exposição de antigas </a:t>
            </a:r>
            <a:r>
              <a:rPr lang="pt-BR" sz="1400" b="1" i="1" dirty="0" smtClean="0">
                <a:solidFill>
                  <a:srgbClr val="60421E"/>
                </a:solidFill>
                <a:latin typeface="+mj-lt"/>
              </a:rPr>
              <a:t>marionetes tchecas </a:t>
            </a:r>
            <a:r>
              <a:rPr lang="pt-BR" sz="1400" b="1" i="1" dirty="0">
                <a:solidFill>
                  <a:srgbClr val="60421E"/>
                </a:solidFill>
                <a:latin typeface="+mj-lt"/>
              </a:rPr>
              <a:t>e teatros de fantoches completos, incluindo projetos de palco e cortinas da segunda metade do século </a:t>
            </a:r>
            <a:r>
              <a:rPr lang="pt-BR" sz="1400" b="1" i="1" dirty="0" smtClean="0">
                <a:solidFill>
                  <a:srgbClr val="60421E"/>
                </a:solidFill>
                <a:latin typeface="+mj-lt"/>
              </a:rPr>
              <a:t>XIX.  O Museu abriga uma galeria com itens para venda de marionetes, porém de artistas contemporâneos.</a:t>
            </a:r>
            <a:endParaRPr lang="pt-BR" sz="1400" b="1" i="1" dirty="0">
              <a:solidFill>
                <a:srgbClr val="60421E"/>
              </a:solidFill>
              <a:latin typeface="+mj-lt"/>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857" y="311228"/>
            <a:ext cx="8254874" cy="5639875"/>
          </a:xfrm>
          <a:prstGeom prst="rect">
            <a:avLst/>
          </a:prstGeom>
          <a:ln w="69850" cmpd="tri">
            <a:solidFill>
              <a:srgbClr val="EED079"/>
            </a:solidFill>
            <a:miter lim="800000"/>
          </a:ln>
        </p:spPr>
      </p:pic>
    </p:spTree>
    <p:extLst>
      <p:ext uri="{BB962C8B-B14F-4D97-AF65-F5344CB8AC3E}">
        <p14:creationId xmlns:p14="http://schemas.microsoft.com/office/powerpoint/2010/main" val="3895229019"/>
      </p:ext>
    </p:extLst>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6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158" y="366732"/>
            <a:ext cx="7322013" cy="5508000"/>
          </a:xfrm>
          <a:prstGeom prst="rect">
            <a:avLst/>
          </a:prstGeom>
          <a:ln w="69850" cmpd="tri">
            <a:solidFill>
              <a:srgbClr val="EED079"/>
            </a:solidFill>
            <a:miter lim="800000"/>
          </a:ln>
        </p:spPr>
      </p:pic>
      <p:sp>
        <p:nvSpPr>
          <p:cNvPr id="3" name="CaixaDeTexto 2"/>
          <p:cNvSpPr txBox="1"/>
          <p:nvPr/>
        </p:nvSpPr>
        <p:spPr>
          <a:xfrm>
            <a:off x="179513" y="5949280"/>
            <a:ext cx="8784976" cy="738664"/>
          </a:xfrm>
          <a:prstGeom prst="rect">
            <a:avLst/>
          </a:prstGeom>
          <a:noFill/>
        </p:spPr>
        <p:txBody>
          <a:bodyPr wrap="square" rtlCol="0">
            <a:spAutoFit/>
          </a:bodyPr>
          <a:lstStyle/>
          <a:p>
            <a:pPr algn="ctr"/>
            <a:r>
              <a:rPr lang="pt-BR" sz="1400" b="1" i="1" dirty="0">
                <a:solidFill>
                  <a:srgbClr val="60421E"/>
                </a:solidFill>
                <a:latin typeface="+mj-lt"/>
              </a:rPr>
              <a:t>Como eu, </a:t>
            </a:r>
            <a:r>
              <a:rPr lang="pt-BR" sz="1400" b="1" i="1" dirty="0" smtClean="0">
                <a:solidFill>
                  <a:srgbClr val="60421E"/>
                </a:solidFill>
                <a:latin typeface="+mj-lt"/>
              </a:rPr>
              <a:t>vocês </a:t>
            </a:r>
            <a:r>
              <a:rPr lang="pt-BR" sz="1400" b="1" i="1" dirty="0">
                <a:solidFill>
                  <a:srgbClr val="60421E"/>
                </a:solidFill>
                <a:latin typeface="+mj-lt"/>
              </a:rPr>
              <a:t>devem </a:t>
            </a:r>
            <a:r>
              <a:rPr lang="pt-BR" sz="1400" b="1" i="1" dirty="0" smtClean="0">
                <a:solidFill>
                  <a:srgbClr val="60421E"/>
                </a:solidFill>
                <a:latin typeface="+mj-lt"/>
              </a:rPr>
              <a:t>se perguntar: “ – Mas como pode tudo ser assim tão bem conservado?”  A resposta encontrei na educação do povo tcheco em geral, mas especialmente o desta encantadora cidade onde as crianças da Escola Primária aprendem, entre outros bons princípios, o de alimentar animais – aqui, as aves.  </a:t>
            </a:r>
            <a:endParaRPr lang="pt-BR" sz="1400" b="1" i="1" dirty="0">
              <a:solidFill>
                <a:srgbClr val="60421E"/>
              </a:solidFill>
              <a:latin typeface="+mj-lt"/>
            </a:endParaRPr>
          </a:p>
        </p:txBody>
      </p:sp>
    </p:spTree>
    <p:extLst>
      <p:ext uri="{BB962C8B-B14F-4D97-AF65-F5344CB8AC3E}">
        <p14:creationId xmlns:p14="http://schemas.microsoft.com/office/powerpoint/2010/main" val="23678271"/>
      </p:ext>
    </p:extLst>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6000" fill="hold"/>
                                        <p:tgtEl>
                                          <p:spTgt spid="2"/>
                                        </p:tgtEl>
                                        <p:attrNameLst>
                                          <p:attrName>ppt_w</p:attrName>
                                        </p:attrNameLst>
                                      </p:cBhvr>
                                      <p:tavLst>
                                        <p:tav tm="0">
                                          <p:val>
                                            <p:strVal val="#ppt_w*0.70"/>
                                          </p:val>
                                        </p:tav>
                                        <p:tav tm="100000">
                                          <p:val>
                                            <p:strVal val="#ppt_w"/>
                                          </p:val>
                                        </p:tav>
                                      </p:tavLst>
                                    </p:anim>
                                    <p:anim calcmode="lin" valueType="num">
                                      <p:cBhvr>
                                        <p:cTn id="8" dur="6000" fill="hold"/>
                                        <p:tgtEl>
                                          <p:spTgt spid="2"/>
                                        </p:tgtEl>
                                        <p:attrNameLst>
                                          <p:attrName>ppt_h</p:attrName>
                                        </p:attrNameLst>
                                      </p:cBhvr>
                                      <p:tavLst>
                                        <p:tav tm="0">
                                          <p:val>
                                            <p:strVal val="#ppt_h"/>
                                          </p:val>
                                        </p:tav>
                                        <p:tav tm="100000">
                                          <p:val>
                                            <p:strVal val="#ppt_h"/>
                                          </p:val>
                                        </p:tav>
                                      </p:tavLst>
                                    </p:anim>
                                    <p:animEffect transition="in" filter="fade">
                                      <p:cBhvr>
                                        <p:cTn id="9"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231" y="404664"/>
            <a:ext cx="8100392" cy="5426553"/>
          </a:xfrm>
          <a:prstGeom prst="rect">
            <a:avLst/>
          </a:prstGeom>
          <a:ln w="69850" cmpd="tri">
            <a:solidFill>
              <a:srgbClr val="EED079"/>
            </a:solidFill>
            <a:miter lim="800000"/>
          </a:ln>
        </p:spPr>
      </p:pic>
      <p:sp>
        <p:nvSpPr>
          <p:cNvPr id="3" name="CaixaDeTexto 2"/>
          <p:cNvSpPr txBox="1"/>
          <p:nvPr/>
        </p:nvSpPr>
        <p:spPr>
          <a:xfrm>
            <a:off x="755576" y="6021288"/>
            <a:ext cx="7632848" cy="523220"/>
          </a:xfrm>
          <a:prstGeom prst="rect">
            <a:avLst/>
          </a:prstGeom>
          <a:noFill/>
        </p:spPr>
        <p:txBody>
          <a:bodyPr wrap="square" rtlCol="0">
            <a:spAutoFit/>
          </a:bodyPr>
          <a:lstStyle/>
          <a:p>
            <a:pPr algn="ctr"/>
            <a:r>
              <a:rPr lang="pt-BR" sz="1400" b="1" i="1" dirty="0">
                <a:solidFill>
                  <a:srgbClr val="60421E"/>
                </a:solidFill>
                <a:latin typeface="+mj-lt"/>
              </a:rPr>
              <a:t>Aprendem também a serem patriotas, </a:t>
            </a:r>
            <a:r>
              <a:rPr lang="pt-BR" sz="1400" b="1" i="1" dirty="0" smtClean="0">
                <a:solidFill>
                  <a:srgbClr val="60421E"/>
                </a:solidFill>
                <a:latin typeface="+mj-lt"/>
              </a:rPr>
              <a:t>defendendo sua </a:t>
            </a:r>
            <a:r>
              <a:rPr lang="pt-BR" sz="1400" b="1" i="1" dirty="0">
                <a:solidFill>
                  <a:srgbClr val="60421E"/>
                </a:solidFill>
                <a:latin typeface="+mj-lt"/>
              </a:rPr>
              <a:t>terra nos </a:t>
            </a:r>
            <a:r>
              <a:rPr lang="pt-BR" sz="1400" b="1" i="1" u="sng" dirty="0">
                <a:solidFill>
                  <a:srgbClr val="60421E"/>
                </a:solidFill>
                <a:latin typeface="+mj-lt"/>
              </a:rPr>
              <a:t>Festivais de </a:t>
            </a:r>
            <a:r>
              <a:rPr lang="pt-BR" sz="1400" b="1" i="1" u="sng" dirty="0" smtClean="0">
                <a:solidFill>
                  <a:srgbClr val="60421E"/>
                </a:solidFill>
                <a:latin typeface="+mj-lt"/>
              </a:rPr>
              <a:t>Folclore</a:t>
            </a:r>
            <a:r>
              <a:rPr lang="pt-BR" sz="1400" b="1" i="1" dirty="0" smtClean="0">
                <a:solidFill>
                  <a:srgbClr val="60421E"/>
                </a:solidFill>
                <a:latin typeface="+mj-lt"/>
              </a:rPr>
              <a:t>, cantando e dançando com comprometimento e emoção desde cedo a </a:t>
            </a:r>
            <a:r>
              <a:rPr lang="pt-BR" sz="1400" b="1" i="1" dirty="0">
                <a:solidFill>
                  <a:srgbClr val="60421E"/>
                </a:solidFill>
                <a:latin typeface="+mj-lt"/>
              </a:rPr>
              <a:t>música típica do lugar onde nasceram.</a:t>
            </a:r>
          </a:p>
        </p:txBody>
      </p:sp>
    </p:spTree>
    <p:extLst>
      <p:ext uri="{BB962C8B-B14F-4D97-AF65-F5344CB8AC3E}">
        <p14:creationId xmlns:p14="http://schemas.microsoft.com/office/powerpoint/2010/main" val="4253859411"/>
      </p:ext>
    </p:extLst>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278703" y="5753134"/>
            <a:ext cx="8496944" cy="954107"/>
          </a:xfrm>
          <a:prstGeom prst="rect">
            <a:avLst/>
          </a:prstGeom>
          <a:noFill/>
        </p:spPr>
        <p:txBody>
          <a:bodyPr wrap="square" rtlCol="0">
            <a:spAutoFit/>
          </a:bodyPr>
          <a:lstStyle/>
          <a:p>
            <a:pPr algn="ctr"/>
            <a:r>
              <a:rPr lang="pt-BR" sz="1400" b="1" i="1" dirty="0">
                <a:solidFill>
                  <a:srgbClr val="60421E"/>
                </a:solidFill>
                <a:latin typeface="+mj-lt"/>
              </a:rPr>
              <a:t>Com uma participação </a:t>
            </a:r>
            <a:r>
              <a:rPr lang="pt-BR" sz="1400" b="1" i="1" dirty="0" smtClean="0">
                <a:solidFill>
                  <a:srgbClr val="60421E"/>
                </a:solidFill>
                <a:latin typeface="+mj-lt"/>
              </a:rPr>
              <a:t>em todos </a:t>
            </a:r>
            <a:r>
              <a:rPr lang="pt-BR" sz="1400" b="1" i="1" dirty="0">
                <a:solidFill>
                  <a:srgbClr val="60421E"/>
                </a:solidFill>
                <a:latin typeface="+mj-lt"/>
              </a:rPr>
              <a:t>os eventos importantes da cidade, seja </a:t>
            </a:r>
            <a:r>
              <a:rPr lang="pt-BR" sz="1400" b="1" i="1" dirty="0" smtClean="0">
                <a:solidFill>
                  <a:srgbClr val="60421E"/>
                </a:solidFill>
                <a:latin typeface="+mj-lt"/>
              </a:rPr>
              <a:t>ele </a:t>
            </a:r>
            <a:r>
              <a:rPr lang="pt-BR" sz="1400" b="1" i="1" dirty="0">
                <a:solidFill>
                  <a:srgbClr val="60421E"/>
                </a:solidFill>
                <a:latin typeface="+mj-lt"/>
              </a:rPr>
              <a:t>de que tema for</a:t>
            </a:r>
            <a:r>
              <a:rPr lang="pt-BR" sz="1400" b="1" i="1" dirty="0" smtClean="0">
                <a:solidFill>
                  <a:srgbClr val="60421E"/>
                </a:solidFill>
                <a:latin typeface="+mj-lt"/>
              </a:rPr>
              <a:t>, as crianças não poderiam também deixar de compor o desfile </a:t>
            </a:r>
            <a:r>
              <a:rPr lang="pt-BR" sz="1400" b="1" i="1" dirty="0">
                <a:solidFill>
                  <a:srgbClr val="60421E"/>
                </a:solidFill>
                <a:latin typeface="+mj-lt"/>
              </a:rPr>
              <a:t>que </a:t>
            </a:r>
            <a:r>
              <a:rPr lang="pt-BR" sz="1400" b="1" i="1" dirty="0" smtClean="0">
                <a:solidFill>
                  <a:srgbClr val="60421E"/>
                </a:solidFill>
                <a:latin typeface="+mj-lt"/>
              </a:rPr>
              <a:t>homenageia a tradição (</a:t>
            </a:r>
            <a:r>
              <a:rPr lang="pt-BR" sz="1400" b="1" i="1" u="sng" dirty="0" smtClean="0">
                <a:solidFill>
                  <a:srgbClr val="60421E"/>
                </a:solidFill>
                <a:latin typeface="+mj-lt"/>
              </a:rPr>
              <a:t>Rosa das Cinco Pétalas</a:t>
            </a:r>
            <a:r>
              <a:rPr lang="pt-BR" sz="1400" b="1" i="1" dirty="0" smtClean="0">
                <a:solidFill>
                  <a:srgbClr val="60421E"/>
                </a:solidFill>
                <a:latin typeface="+mj-lt"/>
              </a:rPr>
              <a:t>) dos famosos </a:t>
            </a:r>
            <a:r>
              <a:rPr lang="pt-BR" sz="1400" b="1" i="1" dirty="0">
                <a:solidFill>
                  <a:srgbClr val="60421E"/>
                </a:solidFill>
                <a:latin typeface="+mj-lt"/>
              </a:rPr>
              <a:t>de </a:t>
            </a:r>
            <a:r>
              <a:rPr lang="pt-BR" sz="1400" b="1" i="1" dirty="0" err="1">
                <a:solidFill>
                  <a:srgbClr val="60421E"/>
                </a:solidFill>
                <a:latin typeface="+mj-lt"/>
              </a:rPr>
              <a:t>Rožmberk</a:t>
            </a:r>
            <a:r>
              <a:rPr lang="pt-BR" sz="1400" b="1" i="1" dirty="0">
                <a:solidFill>
                  <a:srgbClr val="60421E"/>
                </a:solidFill>
                <a:latin typeface="+mj-lt"/>
              </a:rPr>
              <a:t> (Rosenberg</a:t>
            </a:r>
            <a:r>
              <a:rPr lang="pt-BR" sz="1400" b="1" i="1" dirty="0" smtClean="0">
                <a:solidFill>
                  <a:srgbClr val="60421E"/>
                </a:solidFill>
                <a:latin typeface="+mj-lt"/>
              </a:rPr>
              <a:t>) no mês de junho.  Crianças e adultos passam preliminarmente por um teste para avaliar suas habilidades e condições físicas a fim de desempenhar um papel. </a:t>
            </a:r>
            <a:endParaRPr lang="pt-BR" sz="14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665" y="374847"/>
            <a:ext cx="8007020" cy="5364000"/>
          </a:xfrm>
          <a:prstGeom prst="rect">
            <a:avLst/>
          </a:prstGeom>
          <a:ln w="69850" cmpd="tri">
            <a:solidFill>
              <a:srgbClr val="EED079"/>
            </a:solidFill>
            <a:miter lim="800000"/>
          </a:ln>
        </p:spPr>
      </p:pic>
    </p:spTree>
    <p:extLst>
      <p:ext uri="{BB962C8B-B14F-4D97-AF65-F5344CB8AC3E}">
        <p14:creationId xmlns:p14="http://schemas.microsoft.com/office/powerpoint/2010/main" val="424743053"/>
      </p:ext>
    </p:extLst>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000" fill="hold"/>
                                        <p:tgtEl>
                                          <p:spTgt spid="3"/>
                                        </p:tgtEl>
                                        <p:attrNameLst>
                                          <p:attrName>ppt_w</p:attrName>
                                        </p:attrNameLst>
                                      </p:cBhvr>
                                      <p:tavLst>
                                        <p:tav tm="0">
                                          <p:val>
                                            <p:fltVal val="0"/>
                                          </p:val>
                                        </p:tav>
                                        <p:tav tm="100000">
                                          <p:val>
                                            <p:strVal val="#ppt_w"/>
                                          </p:val>
                                        </p:tav>
                                      </p:tavLst>
                                    </p:anim>
                                    <p:anim calcmode="lin" valueType="num">
                                      <p:cBhvr>
                                        <p:cTn id="8" dur="7000" fill="hold"/>
                                        <p:tgtEl>
                                          <p:spTgt spid="3"/>
                                        </p:tgtEl>
                                        <p:attrNameLst>
                                          <p:attrName>ppt_h</p:attrName>
                                        </p:attrNameLst>
                                      </p:cBhvr>
                                      <p:tavLst>
                                        <p:tav tm="0">
                                          <p:val>
                                            <p:fltVal val="0"/>
                                          </p:val>
                                        </p:tav>
                                        <p:tav tm="100000">
                                          <p:val>
                                            <p:strVal val="#ppt_h"/>
                                          </p:val>
                                        </p:tav>
                                      </p:tavLst>
                                    </p:anim>
                                    <p:animEffect transition="in" filter="fade">
                                      <p:cBhvr>
                                        <p:cTn id="9"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53345" y="5758519"/>
            <a:ext cx="8352928" cy="954107"/>
          </a:xfrm>
          <a:prstGeom prst="rect">
            <a:avLst/>
          </a:prstGeom>
          <a:noFill/>
        </p:spPr>
        <p:txBody>
          <a:bodyPr wrap="square" rtlCol="0">
            <a:spAutoFit/>
          </a:bodyPr>
          <a:lstStyle/>
          <a:p>
            <a:pPr algn="ctr"/>
            <a:r>
              <a:rPr lang="pt-BR" sz="1400" b="1" i="1" dirty="0" smtClean="0">
                <a:solidFill>
                  <a:srgbClr val="60421E"/>
                </a:solidFill>
                <a:latin typeface="+mj-lt"/>
              </a:rPr>
              <a:t>Afora </a:t>
            </a:r>
            <a:r>
              <a:rPr lang="pt-BR" sz="1400" b="1" i="1" dirty="0">
                <a:solidFill>
                  <a:srgbClr val="60421E"/>
                </a:solidFill>
                <a:latin typeface="+mj-lt"/>
              </a:rPr>
              <a:t>cerca de 70 conjuntos </a:t>
            </a:r>
            <a:r>
              <a:rPr lang="pt-BR" sz="1400" b="1" i="1" dirty="0" smtClean="0">
                <a:solidFill>
                  <a:srgbClr val="60421E"/>
                </a:solidFill>
                <a:latin typeface="+mj-lt"/>
              </a:rPr>
              <a:t>que dão um </a:t>
            </a:r>
            <a:r>
              <a:rPr lang="pt-BR" sz="1400" b="1" i="1" dirty="0">
                <a:solidFill>
                  <a:srgbClr val="60421E"/>
                </a:solidFill>
                <a:latin typeface="+mj-lt"/>
              </a:rPr>
              <a:t>total de 170 apresentações em 10 palcos diferentes no centro da </a:t>
            </a:r>
            <a:r>
              <a:rPr lang="pt-BR" sz="1400" b="1" i="1" dirty="0" smtClean="0">
                <a:solidFill>
                  <a:srgbClr val="60421E"/>
                </a:solidFill>
                <a:latin typeface="+mj-lt"/>
              </a:rPr>
              <a:t>cidade, sob </a:t>
            </a:r>
            <a:r>
              <a:rPr lang="pt-BR" sz="1400" b="1" i="1" dirty="0">
                <a:solidFill>
                  <a:srgbClr val="60421E"/>
                </a:solidFill>
                <a:latin typeface="+mj-lt"/>
              </a:rPr>
              <a:t>a assistência do “rei</a:t>
            </a:r>
            <a:r>
              <a:rPr lang="pt-BR" sz="1400" b="1" i="1" dirty="0" smtClean="0">
                <a:solidFill>
                  <a:srgbClr val="60421E"/>
                </a:solidFill>
                <a:latin typeface="+mj-lt"/>
              </a:rPr>
              <a:t>” e sua “corte”, </a:t>
            </a:r>
            <a:r>
              <a:rPr lang="pt-BR" sz="1400" b="1" i="1" dirty="0">
                <a:solidFill>
                  <a:srgbClr val="60421E"/>
                </a:solidFill>
                <a:latin typeface="+mj-lt"/>
              </a:rPr>
              <a:t>o espírito da época renascentista é </a:t>
            </a:r>
            <a:r>
              <a:rPr lang="pt-BR" sz="1400" b="1" i="1" dirty="0" smtClean="0">
                <a:solidFill>
                  <a:srgbClr val="60421E"/>
                </a:solidFill>
                <a:latin typeface="+mj-lt"/>
              </a:rPr>
              <a:t>trazido por </a:t>
            </a:r>
            <a:r>
              <a:rPr lang="pt-BR" sz="1400" b="1" i="1" dirty="0">
                <a:solidFill>
                  <a:srgbClr val="60421E"/>
                </a:solidFill>
                <a:latin typeface="+mj-lt"/>
              </a:rPr>
              <a:t>três dias com o </a:t>
            </a:r>
            <a:r>
              <a:rPr lang="pt-BR" sz="1400" b="1" i="1" dirty="0" smtClean="0">
                <a:solidFill>
                  <a:srgbClr val="60421E"/>
                </a:solidFill>
                <a:latin typeface="+mj-lt"/>
              </a:rPr>
              <a:t> burburinho </a:t>
            </a:r>
            <a:r>
              <a:rPr lang="pt-BR" sz="1400" b="1" i="1" dirty="0">
                <a:solidFill>
                  <a:srgbClr val="60421E"/>
                </a:solidFill>
                <a:latin typeface="+mj-lt"/>
              </a:rPr>
              <a:t>de justas, feiras de artesanato, </a:t>
            </a:r>
            <a:r>
              <a:rPr lang="pt-BR" sz="1400" b="1" i="1" dirty="0" smtClean="0">
                <a:solidFill>
                  <a:srgbClr val="60421E"/>
                </a:solidFill>
                <a:latin typeface="+mj-lt"/>
              </a:rPr>
              <a:t>de alimentos, música </a:t>
            </a:r>
            <a:r>
              <a:rPr lang="pt-BR" sz="1400" b="1" i="1" dirty="0">
                <a:solidFill>
                  <a:srgbClr val="60421E"/>
                </a:solidFill>
                <a:latin typeface="+mj-lt"/>
              </a:rPr>
              <a:t>medieval, teatro de rua, e duelos de esgrima para culminar com o destaque do </a:t>
            </a:r>
            <a:r>
              <a:rPr lang="pt-BR" sz="1400" b="1" i="1" dirty="0" smtClean="0">
                <a:solidFill>
                  <a:srgbClr val="60421E"/>
                </a:solidFill>
                <a:latin typeface="+mj-lt"/>
              </a:rPr>
              <a:t>festival:</a:t>
            </a:r>
            <a:endParaRPr lang="pt-BR" sz="14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264" y="359382"/>
            <a:ext cx="7695160" cy="5364000"/>
          </a:xfrm>
          <a:prstGeom prst="rect">
            <a:avLst/>
          </a:prstGeom>
          <a:ln w="69850" cmpd="tri">
            <a:solidFill>
              <a:srgbClr val="EED079"/>
            </a:solidFill>
            <a:miter lim="800000"/>
          </a:ln>
        </p:spPr>
      </p:pic>
    </p:spTree>
    <p:extLst>
      <p:ext uri="{BB962C8B-B14F-4D97-AF65-F5344CB8AC3E}">
        <p14:creationId xmlns:p14="http://schemas.microsoft.com/office/powerpoint/2010/main" val="2675134220"/>
      </p:ext>
    </p:extLst>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09939" y="5743195"/>
            <a:ext cx="8928992" cy="1169551"/>
          </a:xfrm>
          <a:prstGeom prst="rect">
            <a:avLst/>
          </a:prstGeom>
          <a:noFill/>
        </p:spPr>
        <p:txBody>
          <a:bodyPr wrap="square" rtlCol="0">
            <a:spAutoFit/>
          </a:bodyPr>
          <a:lstStyle/>
          <a:p>
            <a:pPr algn="ctr"/>
            <a:r>
              <a:rPr lang="pt-BR" sz="1400" b="1" i="1" dirty="0">
                <a:solidFill>
                  <a:srgbClr val="60421E"/>
                </a:solidFill>
                <a:latin typeface="+mj-lt"/>
              </a:rPr>
              <a:t>- </a:t>
            </a:r>
            <a:r>
              <a:rPr lang="pt-BR" sz="1400" b="1" i="1" dirty="0" smtClean="0">
                <a:solidFill>
                  <a:srgbClr val="60421E"/>
                </a:solidFill>
                <a:latin typeface="+mj-lt"/>
              </a:rPr>
              <a:t>quer </a:t>
            </a:r>
            <a:r>
              <a:rPr lang="pt-BR" sz="1400" b="1" i="1" dirty="0">
                <a:solidFill>
                  <a:srgbClr val="60421E"/>
                </a:solidFill>
                <a:latin typeface="+mj-lt"/>
              </a:rPr>
              <a:t>encontrar os cavaleiros corajosos, damas nobres e encantadoras ou </a:t>
            </a:r>
            <a:r>
              <a:rPr lang="pt-BR" sz="1400" b="1" i="1" dirty="0" smtClean="0">
                <a:solidFill>
                  <a:srgbClr val="60421E"/>
                </a:solidFill>
                <a:latin typeface="+mj-lt"/>
              </a:rPr>
              <a:t>admirar nas ruas a </a:t>
            </a:r>
            <a:r>
              <a:rPr lang="pt-BR" sz="1400" b="1" i="1" dirty="0">
                <a:solidFill>
                  <a:srgbClr val="60421E"/>
                </a:solidFill>
                <a:latin typeface="+mj-lt"/>
              </a:rPr>
              <a:t>arte dos malabaristas e </a:t>
            </a:r>
            <a:r>
              <a:rPr lang="pt-BR" sz="1400" b="1" i="1" dirty="0" smtClean="0">
                <a:solidFill>
                  <a:srgbClr val="60421E"/>
                </a:solidFill>
                <a:latin typeface="+mj-lt"/>
              </a:rPr>
              <a:t>ilusionistas, faquires, saltimbancos e até do feiticeiro? </a:t>
            </a:r>
            <a:r>
              <a:rPr lang="pt-BR" sz="1400" b="1" i="1" dirty="0">
                <a:solidFill>
                  <a:srgbClr val="60421E"/>
                </a:solidFill>
                <a:latin typeface="+mj-lt"/>
              </a:rPr>
              <a:t>As celebrações da Rosa de C</a:t>
            </a:r>
            <a:r>
              <a:rPr lang="pt-BR" sz="1400" b="1" i="1" dirty="0" smtClean="0">
                <a:solidFill>
                  <a:srgbClr val="60421E"/>
                </a:solidFill>
                <a:latin typeface="+mj-lt"/>
              </a:rPr>
              <a:t>inco Pétalas </a:t>
            </a:r>
            <a:r>
              <a:rPr lang="pt-BR" sz="1400" b="1" i="1" dirty="0">
                <a:solidFill>
                  <a:srgbClr val="60421E"/>
                </a:solidFill>
                <a:latin typeface="+mj-lt"/>
              </a:rPr>
              <a:t>em um espírito renascentista permitem tal volta no tempo. O ápice do festival é </a:t>
            </a:r>
            <a:r>
              <a:rPr lang="pt-BR" sz="1400" b="1" i="1" dirty="0" smtClean="0">
                <a:solidFill>
                  <a:srgbClr val="60421E"/>
                </a:solidFill>
                <a:latin typeface="+mj-lt"/>
              </a:rPr>
              <a:t>o cortejo magnífico</a:t>
            </a:r>
            <a:r>
              <a:rPr lang="pt-BR" sz="1400" b="1" i="1" dirty="0">
                <a:solidFill>
                  <a:srgbClr val="60421E"/>
                </a:solidFill>
                <a:latin typeface="+mj-lt"/>
              </a:rPr>
              <a:t>, cheio das personalidades famosas ligadas à história da cidade</a:t>
            </a:r>
            <a:r>
              <a:rPr lang="pt-BR" sz="1400" b="1" i="1" dirty="0" smtClean="0">
                <a:solidFill>
                  <a:srgbClr val="60421E"/>
                </a:solidFill>
                <a:latin typeface="+mj-lt"/>
              </a:rPr>
              <a:t>. Participam </a:t>
            </a:r>
            <a:r>
              <a:rPr lang="pt-BR" sz="1400" b="1" i="1" dirty="0">
                <a:solidFill>
                  <a:srgbClr val="60421E"/>
                </a:solidFill>
                <a:latin typeface="+mj-lt"/>
              </a:rPr>
              <a:t>desta apoteose aproximadamente 750 pessoas historicamente fantasiadas.</a:t>
            </a:r>
          </a:p>
          <a:p>
            <a:endParaRPr lang="pt-BR" sz="1400" b="1" i="1" dirty="0">
              <a:solidFill>
                <a:srgbClr val="60421E"/>
              </a:solidFill>
              <a:latin typeface="+mj-lt"/>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393" y="335091"/>
            <a:ext cx="8067664" cy="5400000"/>
          </a:xfrm>
          <a:prstGeom prst="rect">
            <a:avLst/>
          </a:prstGeom>
          <a:ln w="69850" cmpd="tri">
            <a:solidFill>
              <a:srgbClr val="EED079"/>
            </a:solidFill>
            <a:miter lim="800000"/>
          </a:ln>
        </p:spPr>
      </p:pic>
    </p:spTree>
    <p:extLst>
      <p:ext uri="{BB962C8B-B14F-4D97-AF65-F5344CB8AC3E}">
        <p14:creationId xmlns:p14="http://schemas.microsoft.com/office/powerpoint/2010/main" val="2799096130"/>
      </p:ext>
    </p:extLst>
  </p:cSld>
  <p:clrMapOvr>
    <a:masterClrMapping/>
  </p:clrMapOvr>
  <mc:AlternateContent xmlns:mc="http://schemas.openxmlformats.org/markup-compatibility/2006" xmlns:p14="http://schemas.microsoft.com/office/powerpoint/2010/main">
    <mc:Choice Requires="p14">
      <p:transition spd="slow" p14:dur="7000" advTm="42000">
        <p14:warp dir="in"/>
      </p:transition>
    </mc:Choice>
    <mc:Fallback xmlns="">
      <p:transition spd="slow" advTm="42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483" y="365515"/>
            <a:ext cx="8171411" cy="5796000"/>
          </a:xfrm>
          <a:prstGeom prst="rect">
            <a:avLst/>
          </a:prstGeom>
          <a:ln w="69850" cmpd="tri">
            <a:solidFill>
              <a:srgbClr val="EED079"/>
            </a:solidFill>
            <a:miter lim="800000"/>
          </a:ln>
        </p:spPr>
      </p:pic>
      <p:sp>
        <p:nvSpPr>
          <p:cNvPr id="3" name="CaixaDeTexto 2"/>
          <p:cNvSpPr txBox="1"/>
          <p:nvPr/>
        </p:nvSpPr>
        <p:spPr>
          <a:xfrm>
            <a:off x="529613" y="6176721"/>
            <a:ext cx="8136904" cy="523220"/>
          </a:xfrm>
          <a:prstGeom prst="rect">
            <a:avLst/>
          </a:prstGeom>
          <a:noFill/>
        </p:spPr>
        <p:txBody>
          <a:bodyPr wrap="square" rtlCol="0">
            <a:spAutoFit/>
          </a:bodyPr>
          <a:lstStyle/>
          <a:p>
            <a:pPr algn="ctr"/>
            <a:r>
              <a:rPr lang="pt-BR" sz="1400" b="1" i="1" dirty="0" smtClean="0">
                <a:solidFill>
                  <a:srgbClr val="60421E"/>
                </a:solidFill>
                <a:latin typeface="+mj-lt"/>
              </a:rPr>
              <a:t>Esta festividade noturna, onde participantes e muitas vezes mesmo os assistentes se vestem de trajes renascentistas, geralmente termina em uma taverna ou, justamente, na adega do </a:t>
            </a:r>
            <a:r>
              <a:rPr lang="pt-BR" sz="1400" b="1" i="1" u="sng" dirty="0" smtClean="0">
                <a:solidFill>
                  <a:srgbClr val="60421E"/>
                </a:solidFill>
                <a:latin typeface="+mj-lt"/>
              </a:rPr>
              <a:t>Hotel </a:t>
            </a:r>
            <a:r>
              <a:rPr lang="pt-BR" sz="1400" b="1" i="1" u="sng" dirty="0" err="1">
                <a:solidFill>
                  <a:srgbClr val="60421E"/>
                </a:solidFill>
                <a:latin typeface="+mj-lt"/>
              </a:rPr>
              <a:t>Růže</a:t>
            </a:r>
            <a:r>
              <a:rPr lang="pt-BR" sz="1400" b="1" i="1" u="sng" dirty="0">
                <a:solidFill>
                  <a:srgbClr val="60421E"/>
                </a:solidFill>
                <a:latin typeface="+mj-lt"/>
              </a:rPr>
              <a:t> </a:t>
            </a:r>
            <a:r>
              <a:rPr lang="pt-BR" sz="1400" b="1" i="1" dirty="0">
                <a:solidFill>
                  <a:srgbClr val="60421E"/>
                </a:solidFill>
                <a:latin typeface="+mj-lt"/>
              </a:rPr>
              <a:t>.</a:t>
            </a:r>
          </a:p>
        </p:txBody>
      </p:sp>
    </p:spTree>
    <p:extLst>
      <p:ext uri="{BB962C8B-B14F-4D97-AF65-F5344CB8AC3E}">
        <p14:creationId xmlns:p14="http://schemas.microsoft.com/office/powerpoint/2010/main" val="2828753460"/>
      </p:ext>
    </p:extLst>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5525954" y="831478"/>
            <a:ext cx="3024336" cy="5693866"/>
          </a:xfrm>
          <a:prstGeom prst="rect">
            <a:avLst/>
          </a:prstGeom>
          <a:noFill/>
        </p:spPr>
        <p:txBody>
          <a:bodyPr wrap="square" rtlCol="0">
            <a:spAutoFit/>
          </a:bodyPr>
          <a:lstStyle/>
          <a:p>
            <a:pPr algn="ctr"/>
            <a:r>
              <a:rPr lang="pt-BR" sz="1400" b="1" i="1" dirty="0">
                <a:solidFill>
                  <a:srgbClr val="60421E"/>
                </a:solidFill>
                <a:latin typeface="+mj-lt"/>
              </a:rPr>
              <a:t>A lenda das cinco </a:t>
            </a:r>
            <a:r>
              <a:rPr lang="pt-BR" sz="1400" b="1" i="1" dirty="0" smtClean="0">
                <a:solidFill>
                  <a:srgbClr val="60421E"/>
                </a:solidFill>
                <a:latin typeface="+mj-lt"/>
              </a:rPr>
              <a:t>pétalas </a:t>
            </a:r>
            <a:r>
              <a:rPr lang="pt-BR" sz="1400" b="1" i="1" dirty="0">
                <a:solidFill>
                  <a:srgbClr val="60421E"/>
                </a:solidFill>
                <a:latin typeface="+mj-lt"/>
              </a:rPr>
              <a:t>tem origem na </a:t>
            </a:r>
            <a:r>
              <a:rPr lang="pt-BR" sz="1400" b="1" i="1" dirty="0" smtClean="0">
                <a:solidFill>
                  <a:srgbClr val="60421E"/>
                </a:solidFill>
                <a:latin typeface="+mj-lt"/>
              </a:rPr>
              <a:t>"Divisão </a:t>
            </a:r>
            <a:r>
              <a:rPr lang="pt-BR" sz="1400" b="1" i="1" dirty="0">
                <a:solidFill>
                  <a:srgbClr val="60421E"/>
                </a:solidFill>
                <a:latin typeface="+mj-lt"/>
              </a:rPr>
              <a:t>da </a:t>
            </a:r>
            <a:r>
              <a:rPr lang="pt-BR" sz="1400" b="1" i="1" dirty="0" smtClean="0">
                <a:solidFill>
                  <a:srgbClr val="60421E"/>
                </a:solidFill>
                <a:latin typeface="+mj-lt"/>
              </a:rPr>
              <a:t>Rosa“, </a:t>
            </a:r>
            <a:r>
              <a:rPr lang="pt-BR" sz="1400" b="1" i="1" dirty="0">
                <a:solidFill>
                  <a:srgbClr val="60421E"/>
                </a:solidFill>
                <a:latin typeface="+mj-lt"/>
              </a:rPr>
              <a:t>significando os </a:t>
            </a:r>
            <a:r>
              <a:rPr lang="pt-BR" sz="1400" b="1" i="1" dirty="0" err="1">
                <a:solidFill>
                  <a:srgbClr val="60421E"/>
                </a:solidFill>
                <a:latin typeface="+mj-lt"/>
              </a:rPr>
              <a:t>Rožmberk</a:t>
            </a:r>
            <a:r>
              <a:rPr lang="pt-BR" sz="1400" b="1" i="1" dirty="0">
                <a:solidFill>
                  <a:srgbClr val="60421E"/>
                </a:solidFill>
                <a:latin typeface="+mj-lt"/>
              </a:rPr>
              <a:t> (</a:t>
            </a:r>
            <a:r>
              <a:rPr lang="pt-BR" sz="1400" b="1" i="1" dirty="0" smtClean="0">
                <a:solidFill>
                  <a:srgbClr val="60421E"/>
                </a:solidFill>
                <a:latin typeface="+mj-lt"/>
              </a:rPr>
              <a:t>Rosenberg) proprietários </a:t>
            </a:r>
            <a:r>
              <a:rPr lang="pt-BR" sz="1400" b="1" i="1" dirty="0">
                <a:solidFill>
                  <a:srgbClr val="60421E"/>
                </a:solidFill>
                <a:latin typeface="+mj-lt"/>
              </a:rPr>
              <a:t>do castelo dividindo seus bens entre seus cinco filhos. </a:t>
            </a:r>
            <a:r>
              <a:rPr lang="pt-BR" sz="1400" b="1" i="1" dirty="0" smtClean="0">
                <a:solidFill>
                  <a:srgbClr val="60421E"/>
                </a:solidFill>
                <a:latin typeface="+mj-lt"/>
              </a:rPr>
              <a:t>Cada </a:t>
            </a:r>
            <a:r>
              <a:rPr lang="pt-BR" sz="1400" b="1" i="1" dirty="0">
                <a:solidFill>
                  <a:srgbClr val="60421E"/>
                </a:solidFill>
                <a:latin typeface="+mj-lt"/>
              </a:rPr>
              <a:t>homem </a:t>
            </a:r>
            <a:r>
              <a:rPr lang="pt-BR" sz="1400" b="1" i="1" dirty="0" smtClean="0">
                <a:solidFill>
                  <a:srgbClr val="60421E"/>
                </a:solidFill>
                <a:latin typeface="+mj-lt"/>
              </a:rPr>
              <a:t>recebeu um </a:t>
            </a:r>
            <a:r>
              <a:rPr lang="pt-BR" sz="1400" b="1" i="1" dirty="0" err="1" smtClean="0">
                <a:solidFill>
                  <a:srgbClr val="60421E"/>
                </a:solidFill>
                <a:latin typeface="+mj-lt"/>
              </a:rPr>
              <a:t>brazão</a:t>
            </a:r>
            <a:r>
              <a:rPr lang="pt-BR" sz="1400" b="1" i="1" dirty="0" smtClean="0">
                <a:solidFill>
                  <a:srgbClr val="60421E"/>
                </a:solidFill>
                <a:latin typeface="+mj-lt"/>
              </a:rPr>
              <a:t> que ostenta uma </a:t>
            </a:r>
            <a:r>
              <a:rPr lang="pt-BR" sz="1400" b="1" i="1" dirty="0">
                <a:solidFill>
                  <a:srgbClr val="60421E"/>
                </a:solidFill>
                <a:latin typeface="+mj-lt"/>
              </a:rPr>
              <a:t>rosa de cinco pétalas em </a:t>
            </a:r>
            <a:r>
              <a:rPr lang="pt-BR" sz="1400" b="1" i="1" dirty="0" smtClean="0">
                <a:solidFill>
                  <a:srgbClr val="60421E"/>
                </a:solidFill>
                <a:latin typeface="+mj-lt"/>
              </a:rPr>
              <a:t>cores diferentes.</a:t>
            </a:r>
          </a:p>
          <a:p>
            <a:pPr algn="ctr"/>
            <a:r>
              <a:rPr lang="pt-BR" sz="1400" b="1" i="1" dirty="0" smtClean="0">
                <a:solidFill>
                  <a:srgbClr val="60421E"/>
                </a:solidFill>
                <a:latin typeface="+mj-lt"/>
              </a:rPr>
              <a:t> </a:t>
            </a:r>
            <a:endParaRPr lang="pt-BR" sz="1400" b="1" i="1" dirty="0">
              <a:solidFill>
                <a:srgbClr val="60421E"/>
              </a:solidFill>
              <a:latin typeface="+mj-lt"/>
            </a:endParaRPr>
          </a:p>
          <a:p>
            <a:pPr algn="ctr"/>
            <a:r>
              <a:rPr lang="pt-BR" sz="1400" b="1" i="1" dirty="0">
                <a:solidFill>
                  <a:srgbClr val="60421E"/>
                </a:solidFill>
                <a:latin typeface="+mj-lt"/>
              </a:rPr>
              <a:t>O simbolismo é importante porque </a:t>
            </a:r>
            <a:r>
              <a:rPr lang="pt-BR" sz="1400" b="1" i="1" dirty="0" smtClean="0">
                <a:solidFill>
                  <a:srgbClr val="60421E"/>
                </a:solidFill>
                <a:latin typeface="+mj-lt"/>
              </a:rPr>
              <a:t>a rosa de cinco </a:t>
            </a:r>
            <a:r>
              <a:rPr lang="pt-BR" sz="1400" b="1" i="1" dirty="0">
                <a:solidFill>
                  <a:srgbClr val="60421E"/>
                </a:solidFill>
                <a:latin typeface="+mj-lt"/>
              </a:rPr>
              <a:t>pétalas </a:t>
            </a:r>
            <a:r>
              <a:rPr lang="pt-BR" sz="1400" b="1" i="1" dirty="0" smtClean="0">
                <a:solidFill>
                  <a:srgbClr val="60421E"/>
                </a:solidFill>
                <a:latin typeface="+mj-lt"/>
              </a:rPr>
              <a:t>nas </a:t>
            </a:r>
            <a:r>
              <a:rPr lang="pt-BR" sz="1400" b="1" i="1" dirty="0">
                <a:solidFill>
                  <a:srgbClr val="60421E"/>
                </a:solidFill>
                <a:latin typeface="+mj-lt"/>
              </a:rPr>
              <a:t>bandeiras, na verdade, </a:t>
            </a:r>
            <a:r>
              <a:rPr lang="pt-BR" sz="1400" b="1" i="1" dirty="0" smtClean="0">
                <a:solidFill>
                  <a:srgbClr val="60421E"/>
                </a:solidFill>
                <a:latin typeface="+mj-lt"/>
              </a:rPr>
              <a:t>têm </a:t>
            </a:r>
            <a:r>
              <a:rPr lang="pt-BR" sz="1400" b="1" i="1" dirty="0">
                <a:solidFill>
                  <a:srgbClr val="60421E"/>
                </a:solidFill>
                <a:latin typeface="+mj-lt"/>
              </a:rPr>
              <a:t>um significado </a:t>
            </a:r>
            <a:r>
              <a:rPr lang="pt-BR" sz="1400" b="1" i="1" dirty="0" smtClean="0">
                <a:solidFill>
                  <a:srgbClr val="60421E"/>
                </a:solidFill>
                <a:latin typeface="+mj-lt"/>
              </a:rPr>
              <a:t>Rosacruz. </a:t>
            </a:r>
          </a:p>
          <a:p>
            <a:pPr algn="ctr"/>
            <a:endParaRPr lang="pt-BR" sz="1400" b="1" i="1" dirty="0" smtClean="0">
              <a:solidFill>
                <a:srgbClr val="60421E"/>
              </a:solidFill>
              <a:latin typeface="+mj-lt"/>
            </a:endParaRPr>
          </a:p>
          <a:p>
            <a:pPr algn="ctr"/>
            <a:r>
              <a:rPr lang="pt-BR" sz="1400" b="1" i="1" dirty="0" smtClean="0">
                <a:solidFill>
                  <a:srgbClr val="60421E"/>
                </a:solidFill>
                <a:latin typeface="+mj-lt"/>
              </a:rPr>
              <a:t>A </a:t>
            </a:r>
            <a:r>
              <a:rPr lang="pt-BR" sz="1400" b="1" i="1" dirty="0">
                <a:solidFill>
                  <a:srgbClr val="60421E"/>
                </a:solidFill>
                <a:latin typeface="+mj-lt"/>
              </a:rPr>
              <a:t>rosa de cinco pétalas é uma flor selvagem e todas </a:t>
            </a:r>
            <a:r>
              <a:rPr lang="pt-BR" sz="1400" b="1" i="1" dirty="0" smtClean="0">
                <a:solidFill>
                  <a:srgbClr val="60421E"/>
                </a:solidFill>
                <a:latin typeface="+mj-lt"/>
              </a:rPr>
              <a:t>as rosas </a:t>
            </a:r>
            <a:r>
              <a:rPr lang="pt-BR" sz="1400" b="1" i="1" dirty="0">
                <a:solidFill>
                  <a:srgbClr val="60421E"/>
                </a:solidFill>
                <a:latin typeface="+mj-lt"/>
              </a:rPr>
              <a:t>selvagens têm cinco pétalas, ou múltiplos do número </a:t>
            </a:r>
            <a:r>
              <a:rPr lang="pt-BR" sz="1400" b="1" i="1" dirty="0" smtClean="0">
                <a:solidFill>
                  <a:srgbClr val="60421E"/>
                </a:solidFill>
                <a:latin typeface="+mj-lt"/>
              </a:rPr>
              <a:t>cinco. </a:t>
            </a:r>
            <a:r>
              <a:rPr lang="pt-BR" sz="1400" b="1" i="1" dirty="0">
                <a:solidFill>
                  <a:srgbClr val="60421E"/>
                </a:solidFill>
                <a:latin typeface="+mj-lt"/>
              </a:rPr>
              <a:t>Assim, o padrão geométrico para a rosa, é o </a:t>
            </a:r>
            <a:r>
              <a:rPr lang="pt-BR" sz="1400" b="1" i="1" dirty="0" smtClean="0">
                <a:solidFill>
                  <a:srgbClr val="60421E"/>
                </a:solidFill>
                <a:latin typeface="+mj-lt"/>
              </a:rPr>
              <a:t>pentagrama.  </a:t>
            </a:r>
          </a:p>
          <a:p>
            <a:pPr algn="ctr"/>
            <a:endParaRPr lang="pt-BR" sz="1400" b="1" i="1" dirty="0">
              <a:solidFill>
                <a:srgbClr val="60421E"/>
              </a:solidFill>
              <a:latin typeface="+mj-lt"/>
            </a:endParaRPr>
          </a:p>
          <a:p>
            <a:pPr algn="ctr"/>
            <a:r>
              <a:rPr lang="pt-BR" sz="1400" b="1" i="1" dirty="0" smtClean="0">
                <a:solidFill>
                  <a:srgbClr val="60421E"/>
                </a:solidFill>
                <a:latin typeface="+mj-lt"/>
              </a:rPr>
              <a:t>Por </a:t>
            </a:r>
            <a:r>
              <a:rPr lang="pt-BR" sz="1400" b="1" i="1" dirty="0">
                <a:solidFill>
                  <a:srgbClr val="60421E"/>
                </a:solidFill>
                <a:latin typeface="+mj-lt"/>
              </a:rPr>
              <a:t>isso, é um símbolo </a:t>
            </a:r>
            <a:r>
              <a:rPr lang="pt-BR" sz="1400" b="1" i="1" dirty="0" smtClean="0">
                <a:solidFill>
                  <a:srgbClr val="60421E"/>
                </a:solidFill>
                <a:latin typeface="+mj-lt"/>
              </a:rPr>
              <a:t>dos </a:t>
            </a:r>
            <a:r>
              <a:rPr lang="pt-BR" sz="1400" b="1" i="1" dirty="0">
                <a:solidFill>
                  <a:srgbClr val="60421E"/>
                </a:solidFill>
                <a:latin typeface="+mj-lt"/>
              </a:rPr>
              <a:t>quatro elementos </a:t>
            </a:r>
            <a:r>
              <a:rPr lang="pt-BR" sz="1400" b="1" i="1" dirty="0" smtClean="0">
                <a:solidFill>
                  <a:srgbClr val="60421E"/>
                </a:solidFill>
                <a:latin typeface="+mj-lt"/>
              </a:rPr>
              <a:t>mais o </a:t>
            </a:r>
            <a:r>
              <a:rPr lang="pt-BR" sz="1400" b="1" i="1" dirty="0">
                <a:solidFill>
                  <a:srgbClr val="60421E"/>
                </a:solidFill>
                <a:latin typeface="+mj-lt"/>
              </a:rPr>
              <a:t>Espírito, ou </a:t>
            </a:r>
            <a:r>
              <a:rPr lang="pt-BR" sz="1400" b="1" i="1" dirty="0" smtClean="0">
                <a:solidFill>
                  <a:srgbClr val="60421E"/>
                </a:solidFill>
                <a:latin typeface="+mj-lt"/>
              </a:rPr>
              <a:t>Quintessência</a:t>
            </a:r>
            <a:r>
              <a:rPr lang="pt-BR" sz="1400" b="1" i="1" dirty="0">
                <a:solidFill>
                  <a:srgbClr val="60421E"/>
                </a:solidFill>
                <a:latin typeface="+mj-lt"/>
              </a:rPr>
              <a:t>.</a:t>
            </a:r>
          </a:p>
          <a:p>
            <a:pPr algn="ctr"/>
            <a:endParaRPr lang="pt-BR" sz="1400" b="1" i="1" dirty="0">
              <a:solidFill>
                <a:srgbClr val="60421E"/>
              </a:solidFill>
              <a:latin typeface="+mj-lt"/>
            </a:endParaRPr>
          </a:p>
          <a:p>
            <a:r>
              <a:rPr lang="pt-BR" sz="1400" b="1" i="1" dirty="0">
                <a:solidFill>
                  <a:srgbClr val="60421E"/>
                </a:solidFill>
                <a:latin typeface="+mj-lt"/>
              </a:rPr>
              <a:t> </a:t>
            </a: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19" y="352534"/>
            <a:ext cx="4698522" cy="6192688"/>
          </a:xfrm>
          <a:prstGeom prst="rect">
            <a:avLst/>
          </a:prstGeom>
          <a:ln w="69850" cmpd="tri">
            <a:solidFill>
              <a:srgbClr val="EED079"/>
            </a:solidFill>
            <a:miter lim="800000"/>
          </a:ln>
        </p:spPr>
      </p:pic>
      <p:sp>
        <p:nvSpPr>
          <p:cNvPr id="4" name="CaixaDeTexto 3"/>
          <p:cNvSpPr txBox="1"/>
          <p:nvPr/>
        </p:nvSpPr>
        <p:spPr>
          <a:xfrm>
            <a:off x="8244408" y="6416485"/>
            <a:ext cx="752129" cy="307777"/>
          </a:xfrm>
          <a:prstGeom prst="rect">
            <a:avLst/>
          </a:prstGeom>
          <a:noFill/>
        </p:spPr>
        <p:txBody>
          <a:bodyPr wrap="none" rtlCol="0">
            <a:spAutoFit/>
          </a:bodyPr>
          <a:lstStyle/>
          <a:p>
            <a:r>
              <a:rPr lang="pt-BR" sz="1400" b="1" i="1" dirty="0" smtClean="0">
                <a:solidFill>
                  <a:srgbClr val="60421E"/>
                </a:solidFill>
                <a:latin typeface="+mj-lt"/>
              </a:rPr>
              <a:t>(clique)</a:t>
            </a:r>
            <a:endParaRPr lang="pt-BR" sz="1400" b="1" i="1" dirty="0">
              <a:solidFill>
                <a:srgbClr val="60421E"/>
              </a:solidFill>
              <a:latin typeface="+mj-lt"/>
            </a:endParaRPr>
          </a:p>
        </p:txBody>
      </p:sp>
    </p:spTree>
    <p:extLst>
      <p:ext uri="{BB962C8B-B14F-4D97-AF65-F5344CB8AC3E}">
        <p14:creationId xmlns:p14="http://schemas.microsoft.com/office/powerpoint/2010/main" val="7987240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8000" fill="hold"/>
                                        <p:tgtEl>
                                          <p:spTgt spid="3"/>
                                        </p:tgtEl>
                                        <p:attrNameLst>
                                          <p:attrName>ppt_w</p:attrName>
                                        </p:attrNameLst>
                                      </p:cBhvr>
                                      <p:tavLst>
                                        <p:tav tm="0">
                                          <p:val>
                                            <p:fltVal val="0"/>
                                          </p:val>
                                        </p:tav>
                                        <p:tav tm="100000">
                                          <p:val>
                                            <p:strVal val="#ppt_w"/>
                                          </p:val>
                                        </p:tav>
                                      </p:tavLst>
                                    </p:anim>
                                    <p:anim calcmode="lin" valueType="num">
                                      <p:cBhvr>
                                        <p:cTn id="8" dur="8000" fill="hold"/>
                                        <p:tgtEl>
                                          <p:spTgt spid="3"/>
                                        </p:tgtEl>
                                        <p:attrNameLst>
                                          <p:attrName>ppt_h</p:attrName>
                                        </p:attrNameLst>
                                      </p:cBhvr>
                                      <p:tavLst>
                                        <p:tav tm="0">
                                          <p:val>
                                            <p:fltVal val="0"/>
                                          </p:val>
                                        </p:tav>
                                        <p:tav tm="100000">
                                          <p:val>
                                            <p:strVal val="#ppt_h"/>
                                          </p:val>
                                        </p:tav>
                                      </p:tavLst>
                                    </p:anim>
                                    <p:animEffect transition="in" filter="fade">
                                      <p:cBhvr>
                                        <p:cTn id="9"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284" y="332656"/>
            <a:ext cx="4083750" cy="5940000"/>
          </a:xfrm>
          <a:prstGeom prst="rect">
            <a:avLst/>
          </a:prstGeom>
          <a:ln w="69850" cmpd="tri">
            <a:solidFill>
              <a:srgbClr val="EED079"/>
            </a:solidFill>
            <a:miter lim="800000"/>
          </a:ln>
        </p:spPr>
      </p:pic>
      <p:sp>
        <p:nvSpPr>
          <p:cNvPr id="3" name="CaixaDeTexto 2"/>
          <p:cNvSpPr txBox="1"/>
          <p:nvPr/>
        </p:nvSpPr>
        <p:spPr>
          <a:xfrm>
            <a:off x="686003" y="6294312"/>
            <a:ext cx="3384645" cy="338554"/>
          </a:xfrm>
          <a:prstGeom prst="rect">
            <a:avLst/>
          </a:prstGeom>
          <a:noFill/>
        </p:spPr>
        <p:txBody>
          <a:bodyPr wrap="none" rtlCol="0">
            <a:spAutoFit/>
          </a:bodyPr>
          <a:lstStyle/>
          <a:p>
            <a:r>
              <a:rPr lang="pt-BR" sz="1400" b="1" i="1" dirty="0">
                <a:solidFill>
                  <a:srgbClr val="60421E"/>
                </a:solidFill>
                <a:latin typeface="+mj-lt"/>
              </a:rPr>
              <a:t>Porta de entrada da </a:t>
            </a:r>
            <a:r>
              <a:rPr lang="pt-BR" sz="1600" b="1" i="1" u="sng" dirty="0">
                <a:solidFill>
                  <a:srgbClr val="60421E"/>
                </a:solidFill>
                <a:latin typeface="+mj-lt"/>
              </a:rPr>
              <a:t>Casa do Alquimista</a:t>
            </a:r>
            <a:r>
              <a:rPr lang="pt-BR" sz="1400" b="1" i="1" dirty="0">
                <a:solidFill>
                  <a:srgbClr val="60421E"/>
                </a:solidFill>
                <a:latin typeface="+mj-lt"/>
              </a:rPr>
              <a:t>.</a:t>
            </a:r>
          </a:p>
        </p:txBody>
      </p:sp>
      <p:sp>
        <p:nvSpPr>
          <p:cNvPr id="4" name="CaixaDeTexto 3"/>
          <p:cNvSpPr txBox="1"/>
          <p:nvPr/>
        </p:nvSpPr>
        <p:spPr>
          <a:xfrm>
            <a:off x="5148064" y="1404059"/>
            <a:ext cx="3096344" cy="4401205"/>
          </a:xfrm>
          <a:prstGeom prst="rect">
            <a:avLst/>
          </a:prstGeom>
          <a:noFill/>
        </p:spPr>
        <p:txBody>
          <a:bodyPr wrap="square" rtlCol="0">
            <a:spAutoFit/>
          </a:bodyPr>
          <a:lstStyle/>
          <a:p>
            <a:pPr algn="ctr"/>
            <a:r>
              <a:rPr lang="pt-BR" sz="1400" b="1" i="1" dirty="0">
                <a:solidFill>
                  <a:srgbClr val="60421E"/>
                </a:solidFill>
                <a:latin typeface="+mj-lt"/>
              </a:rPr>
              <a:t>Durante </a:t>
            </a:r>
            <a:r>
              <a:rPr lang="pt-BR" sz="1400" b="1" i="1" dirty="0" smtClean="0">
                <a:solidFill>
                  <a:srgbClr val="60421E"/>
                </a:solidFill>
                <a:latin typeface="+mj-lt"/>
              </a:rPr>
              <a:t>a hegemonia dos </a:t>
            </a:r>
            <a:r>
              <a:rPr lang="pt-BR" sz="1400" b="1" i="1" dirty="0">
                <a:solidFill>
                  <a:srgbClr val="60421E"/>
                </a:solidFill>
                <a:latin typeface="+mj-lt"/>
              </a:rPr>
              <a:t>últimos </a:t>
            </a:r>
            <a:r>
              <a:rPr lang="pt-BR" sz="1400" b="1" i="1" dirty="0" err="1">
                <a:solidFill>
                  <a:srgbClr val="60421E"/>
                </a:solidFill>
                <a:latin typeface="+mj-lt"/>
              </a:rPr>
              <a:t>Rosenbergs</a:t>
            </a:r>
            <a:r>
              <a:rPr lang="pt-BR" sz="1400" b="1" i="1" dirty="0">
                <a:solidFill>
                  <a:srgbClr val="60421E"/>
                </a:solidFill>
                <a:latin typeface="+mj-lt"/>
              </a:rPr>
              <a:t> - </a:t>
            </a:r>
            <a:r>
              <a:rPr lang="pt-BR" sz="1400" b="1" i="1" dirty="0" err="1">
                <a:solidFill>
                  <a:srgbClr val="60421E"/>
                </a:solidFill>
                <a:latin typeface="+mj-lt"/>
              </a:rPr>
              <a:t>Vilém</a:t>
            </a:r>
            <a:r>
              <a:rPr lang="pt-BR" sz="1400" b="1" i="1" dirty="0">
                <a:solidFill>
                  <a:srgbClr val="60421E"/>
                </a:solidFill>
                <a:latin typeface="+mj-lt"/>
              </a:rPr>
              <a:t> de Rosenberg e </a:t>
            </a:r>
            <a:r>
              <a:rPr lang="pt-BR" sz="1400" b="1" i="1" dirty="0" err="1">
                <a:solidFill>
                  <a:srgbClr val="60421E"/>
                </a:solidFill>
                <a:latin typeface="+mj-lt"/>
              </a:rPr>
              <a:t>Petr</a:t>
            </a:r>
            <a:r>
              <a:rPr lang="pt-BR" sz="1400" b="1" i="1" dirty="0">
                <a:solidFill>
                  <a:srgbClr val="60421E"/>
                </a:solidFill>
                <a:latin typeface="+mj-lt"/>
              </a:rPr>
              <a:t> </a:t>
            </a:r>
            <a:r>
              <a:rPr lang="pt-BR" sz="1400" b="1" i="1" dirty="0" err="1">
                <a:solidFill>
                  <a:srgbClr val="60421E"/>
                </a:solidFill>
                <a:latin typeface="+mj-lt"/>
              </a:rPr>
              <a:t>Vok</a:t>
            </a:r>
            <a:r>
              <a:rPr lang="pt-BR" sz="1400" b="1" i="1" dirty="0">
                <a:solidFill>
                  <a:srgbClr val="60421E"/>
                </a:solidFill>
                <a:latin typeface="+mj-lt"/>
              </a:rPr>
              <a:t> - </a:t>
            </a:r>
            <a:r>
              <a:rPr lang="pt-BR" sz="1400" b="1" i="1" dirty="0" err="1">
                <a:solidFill>
                  <a:srgbClr val="60421E"/>
                </a:solidFill>
                <a:latin typeface="+mj-lt"/>
              </a:rPr>
              <a:t>Krumlov</a:t>
            </a:r>
            <a:r>
              <a:rPr lang="pt-BR" sz="1400" b="1" i="1" dirty="0">
                <a:solidFill>
                  <a:srgbClr val="60421E"/>
                </a:solidFill>
                <a:latin typeface="+mj-lt"/>
              </a:rPr>
              <a:t> viveu um desenvolvimento cultural incomum e virou casa de muitos personagens lendários com destinos difíceis. </a:t>
            </a:r>
            <a:endParaRPr lang="pt-BR" sz="1400" b="1" i="1" dirty="0" smtClean="0">
              <a:solidFill>
                <a:srgbClr val="60421E"/>
              </a:solidFill>
              <a:latin typeface="+mj-lt"/>
            </a:endParaRPr>
          </a:p>
          <a:p>
            <a:pPr algn="ctr"/>
            <a:endParaRPr lang="pt-BR" sz="1400" b="1" i="1" dirty="0">
              <a:solidFill>
                <a:srgbClr val="60421E"/>
              </a:solidFill>
              <a:latin typeface="+mj-lt"/>
            </a:endParaRPr>
          </a:p>
          <a:p>
            <a:pPr algn="ctr"/>
            <a:r>
              <a:rPr lang="pt-BR" sz="1400" b="1" i="1" dirty="0">
                <a:solidFill>
                  <a:srgbClr val="60421E"/>
                </a:solidFill>
                <a:latin typeface="+mj-lt"/>
              </a:rPr>
              <a:t>O Alquimista do Imperador Rodolfo II </a:t>
            </a:r>
            <a:r>
              <a:rPr lang="pt-BR" sz="1400" b="1" i="1" dirty="0" smtClean="0">
                <a:solidFill>
                  <a:srgbClr val="60421E"/>
                </a:solidFill>
                <a:latin typeface="+mj-lt"/>
              </a:rPr>
              <a:t>operou </a:t>
            </a:r>
            <a:r>
              <a:rPr lang="pt-BR" sz="1400" b="1" i="1" dirty="0">
                <a:solidFill>
                  <a:srgbClr val="60421E"/>
                </a:solidFill>
                <a:latin typeface="+mj-lt"/>
              </a:rPr>
              <a:t>aqui em seu laboratório secreto realizando grandes trabalhos. </a:t>
            </a:r>
            <a:endParaRPr lang="pt-BR" sz="1400" b="1" i="1" dirty="0" smtClean="0">
              <a:solidFill>
                <a:srgbClr val="60421E"/>
              </a:solidFill>
              <a:latin typeface="+mj-lt"/>
            </a:endParaRPr>
          </a:p>
          <a:p>
            <a:pPr algn="ctr"/>
            <a:endParaRPr lang="pt-BR" sz="1400" b="1" i="1" dirty="0">
              <a:solidFill>
                <a:srgbClr val="60421E"/>
              </a:solidFill>
              <a:latin typeface="+mj-lt"/>
            </a:endParaRPr>
          </a:p>
          <a:p>
            <a:pPr algn="ctr"/>
            <a:r>
              <a:rPr lang="pt-BR" sz="1400" b="1" i="1" dirty="0" smtClean="0">
                <a:solidFill>
                  <a:srgbClr val="60421E"/>
                </a:solidFill>
                <a:latin typeface="+mj-lt"/>
              </a:rPr>
              <a:t>Por ordem de </a:t>
            </a:r>
            <a:r>
              <a:rPr lang="pt-BR" sz="1400" b="1" i="1" dirty="0" err="1">
                <a:solidFill>
                  <a:srgbClr val="60421E"/>
                </a:solidFill>
                <a:latin typeface="+mj-lt"/>
              </a:rPr>
              <a:t>Vilém</a:t>
            </a:r>
            <a:r>
              <a:rPr lang="pt-BR" sz="1400" b="1" i="1" dirty="0">
                <a:solidFill>
                  <a:srgbClr val="60421E"/>
                </a:solidFill>
                <a:latin typeface="+mj-lt"/>
              </a:rPr>
              <a:t>, ele estava tentando transformar várias substâncias em ouro e prata, usando </a:t>
            </a:r>
            <a:r>
              <a:rPr lang="pt-BR" sz="1400" b="1" i="1" dirty="0" smtClean="0">
                <a:solidFill>
                  <a:srgbClr val="60421E"/>
                </a:solidFill>
                <a:latin typeface="+mj-lt"/>
              </a:rPr>
              <a:t>diversos </a:t>
            </a:r>
            <a:r>
              <a:rPr lang="pt-BR" sz="1400" b="1" i="1" dirty="0">
                <a:solidFill>
                  <a:srgbClr val="60421E"/>
                </a:solidFill>
                <a:latin typeface="+mj-lt"/>
              </a:rPr>
              <a:t>elixires. </a:t>
            </a:r>
            <a:endParaRPr lang="pt-BR" sz="1400" b="1" i="1" dirty="0" smtClean="0">
              <a:solidFill>
                <a:srgbClr val="60421E"/>
              </a:solidFill>
              <a:latin typeface="+mj-lt"/>
            </a:endParaRPr>
          </a:p>
          <a:p>
            <a:pPr algn="ctr"/>
            <a:endParaRPr lang="pt-BR" sz="1400" b="1" i="1" dirty="0">
              <a:solidFill>
                <a:srgbClr val="60421E"/>
              </a:solidFill>
              <a:latin typeface="+mj-lt"/>
            </a:endParaRPr>
          </a:p>
          <a:p>
            <a:pPr algn="ctr"/>
            <a:r>
              <a:rPr lang="pt-BR" sz="1400" b="1" i="1" dirty="0" smtClean="0">
                <a:solidFill>
                  <a:srgbClr val="60421E"/>
                </a:solidFill>
                <a:latin typeface="+mj-lt"/>
              </a:rPr>
              <a:t>Os </a:t>
            </a:r>
            <a:r>
              <a:rPr lang="pt-BR" sz="1400" b="1" i="1" dirty="0">
                <a:solidFill>
                  <a:srgbClr val="60421E"/>
                </a:solidFill>
                <a:latin typeface="+mj-lt"/>
              </a:rPr>
              <a:t>alquimistas deixaram seus traços na cidade até hoje, e não apenas em forma de sinais misteriosos nas fachadas da torre do </a:t>
            </a:r>
            <a:r>
              <a:rPr lang="pt-BR" sz="1400" b="1" i="1" dirty="0" smtClean="0">
                <a:solidFill>
                  <a:srgbClr val="60421E"/>
                </a:solidFill>
                <a:latin typeface="+mj-lt"/>
              </a:rPr>
              <a:t>palácio.</a:t>
            </a:r>
            <a:endParaRPr lang="pt-BR" sz="1400" b="1" i="1" dirty="0">
              <a:solidFill>
                <a:srgbClr val="60421E"/>
              </a:solidFill>
              <a:latin typeface="+mj-lt"/>
            </a:endParaRPr>
          </a:p>
        </p:txBody>
      </p:sp>
      <p:sp>
        <p:nvSpPr>
          <p:cNvPr id="5" name="CaixaDeTexto 4"/>
          <p:cNvSpPr txBox="1"/>
          <p:nvPr/>
        </p:nvSpPr>
        <p:spPr>
          <a:xfrm>
            <a:off x="8244408" y="6416485"/>
            <a:ext cx="752129" cy="307777"/>
          </a:xfrm>
          <a:prstGeom prst="rect">
            <a:avLst/>
          </a:prstGeom>
          <a:noFill/>
        </p:spPr>
        <p:txBody>
          <a:bodyPr wrap="none" rtlCol="0">
            <a:spAutoFit/>
          </a:bodyPr>
          <a:lstStyle/>
          <a:p>
            <a:r>
              <a:rPr lang="pt-BR" sz="1400" b="1" i="1" dirty="0" smtClean="0">
                <a:solidFill>
                  <a:srgbClr val="60421E"/>
                </a:solidFill>
                <a:latin typeface="+mj-lt"/>
              </a:rPr>
              <a:t>(clique)</a:t>
            </a:r>
            <a:endParaRPr lang="pt-BR" sz="1400" b="1" i="1" dirty="0">
              <a:solidFill>
                <a:srgbClr val="60421E"/>
              </a:solidFill>
              <a:latin typeface="+mj-lt"/>
            </a:endParaRPr>
          </a:p>
        </p:txBody>
      </p:sp>
    </p:spTree>
    <p:extLst>
      <p:ext uri="{BB962C8B-B14F-4D97-AF65-F5344CB8AC3E}">
        <p14:creationId xmlns:p14="http://schemas.microsoft.com/office/powerpoint/2010/main" val="26121915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611" y="372412"/>
            <a:ext cx="8282804" cy="5544000"/>
          </a:xfrm>
          <a:prstGeom prst="rect">
            <a:avLst/>
          </a:prstGeom>
          <a:ln w="69850" cmpd="tri">
            <a:solidFill>
              <a:srgbClr val="EED079"/>
            </a:solidFill>
            <a:miter lim="800000"/>
          </a:ln>
        </p:spPr>
      </p:pic>
      <p:sp>
        <p:nvSpPr>
          <p:cNvPr id="3" name="CaixaDeTexto 2"/>
          <p:cNvSpPr txBox="1"/>
          <p:nvPr/>
        </p:nvSpPr>
        <p:spPr>
          <a:xfrm>
            <a:off x="313589" y="5946646"/>
            <a:ext cx="8563661" cy="769441"/>
          </a:xfrm>
          <a:prstGeom prst="rect">
            <a:avLst/>
          </a:prstGeom>
          <a:noFill/>
        </p:spPr>
        <p:txBody>
          <a:bodyPr wrap="square" rtlCol="0">
            <a:spAutoFit/>
          </a:bodyPr>
          <a:lstStyle/>
          <a:p>
            <a:pPr algn="ctr"/>
            <a:r>
              <a:rPr lang="pt-BR" sz="1400" b="1" i="1" dirty="0">
                <a:solidFill>
                  <a:srgbClr val="60421E"/>
                </a:solidFill>
                <a:latin typeface="+mj-lt"/>
              </a:rPr>
              <a:t>A casa </a:t>
            </a:r>
            <a:r>
              <a:rPr lang="pt-BR" sz="1400" b="1" i="1" dirty="0" smtClean="0">
                <a:solidFill>
                  <a:srgbClr val="60421E"/>
                </a:solidFill>
                <a:latin typeface="+mj-lt"/>
              </a:rPr>
              <a:t>com </a:t>
            </a:r>
            <a:r>
              <a:rPr lang="pt-BR" sz="1400" b="1" i="1" dirty="0">
                <a:solidFill>
                  <a:srgbClr val="60421E"/>
                </a:solidFill>
                <a:latin typeface="+mj-lt"/>
              </a:rPr>
              <a:t>jardim </a:t>
            </a:r>
            <a:r>
              <a:rPr lang="pt-BR" sz="1400" b="1" i="1" dirty="0" smtClean="0">
                <a:solidFill>
                  <a:srgbClr val="60421E"/>
                </a:solidFill>
                <a:latin typeface="+mj-lt"/>
              </a:rPr>
              <a:t>e terraço na encosta </a:t>
            </a:r>
            <a:r>
              <a:rPr lang="pt-BR" sz="1400" b="1" i="1" dirty="0">
                <a:solidFill>
                  <a:srgbClr val="60421E"/>
                </a:solidFill>
                <a:latin typeface="+mj-lt"/>
              </a:rPr>
              <a:t>foi </a:t>
            </a:r>
            <a:r>
              <a:rPr lang="pt-BR" sz="1400" b="1" i="1" dirty="0" smtClean="0">
                <a:solidFill>
                  <a:srgbClr val="60421E"/>
                </a:solidFill>
                <a:latin typeface="+mj-lt"/>
              </a:rPr>
              <a:t>construída </a:t>
            </a:r>
            <a:r>
              <a:rPr lang="pt-BR" sz="1400" b="1" i="1" dirty="0">
                <a:solidFill>
                  <a:srgbClr val="60421E"/>
                </a:solidFill>
                <a:latin typeface="+mj-lt"/>
              </a:rPr>
              <a:t>na segunda metade do século </a:t>
            </a:r>
            <a:r>
              <a:rPr lang="pt-BR" sz="1400" b="1" i="1" dirty="0" smtClean="0">
                <a:solidFill>
                  <a:srgbClr val="60421E"/>
                </a:solidFill>
                <a:latin typeface="+mj-lt"/>
              </a:rPr>
              <a:t>XVII.</a:t>
            </a:r>
          </a:p>
          <a:p>
            <a:pPr algn="ctr"/>
            <a:r>
              <a:rPr lang="pt-BR" sz="1400" b="1" i="1" dirty="0" smtClean="0">
                <a:solidFill>
                  <a:srgbClr val="60421E"/>
                </a:solidFill>
                <a:latin typeface="+mj-lt"/>
              </a:rPr>
              <a:t> </a:t>
            </a:r>
            <a:r>
              <a:rPr lang="pt-BR" sz="1400" b="1" i="1" dirty="0">
                <a:solidFill>
                  <a:srgbClr val="60421E"/>
                </a:solidFill>
                <a:latin typeface="+mj-lt"/>
              </a:rPr>
              <a:t>Em 1911 o pintor </a:t>
            </a:r>
            <a:r>
              <a:rPr lang="pt-BR" sz="1400" b="1" i="1" dirty="0" smtClean="0">
                <a:solidFill>
                  <a:srgbClr val="60421E"/>
                </a:solidFill>
                <a:latin typeface="+mj-lt"/>
              </a:rPr>
              <a:t>vienense, filho de mãe </a:t>
            </a:r>
            <a:r>
              <a:rPr lang="pt-BR" sz="1400" b="1" i="1" dirty="0">
                <a:solidFill>
                  <a:srgbClr val="60421E"/>
                </a:solidFill>
                <a:latin typeface="+mj-lt"/>
              </a:rPr>
              <a:t>de </a:t>
            </a:r>
            <a:r>
              <a:rPr lang="en-US" sz="1400" b="1" i="1" dirty="0" err="1">
                <a:solidFill>
                  <a:srgbClr val="60421E"/>
                </a:solidFill>
                <a:latin typeface="+mj-lt"/>
              </a:rPr>
              <a:t>Český</a:t>
            </a:r>
            <a:r>
              <a:rPr lang="en-US" sz="1400" b="1" i="1" dirty="0">
                <a:solidFill>
                  <a:srgbClr val="60421E"/>
                </a:solidFill>
                <a:latin typeface="+mj-lt"/>
              </a:rPr>
              <a:t> </a:t>
            </a:r>
            <a:r>
              <a:rPr lang="en-US" sz="1400" b="1" i="1" dirty="0" err="1">
                <a:solidFill>
                  <a:srgbClr val="60421E"/>
                </a:solidFill>
                <a:latin typeface="+mj-lt"/>
              </a:rPr>
              <a:t>Krumlov</a:t>
            </a:r>
            <a:r>
              <a:rPr lang="en-US" sz="1400" b="1" i="1" dirty="0">
                <a:solidFill>
                  <a:srgbClr val="60421E"/>
                </a:solidFill>
                <a:latin typeface="+mj-lt"/>
              </a:rPr>
              <a:t> </a:t>
            </a:r>
            <a:r>
              <a:rPr lang="pt-BR" sz="1400" b="1" i="1" dirty="0" smtClean="0">
                <a:solidFill>
                  <a:srgbClr val="60421E"/>
                </a:solidFill>
                <a:latin typeface="+mj-lt"/>
              </a:rPr>
              <a:t>, </a:t>
            </a:r>
            <a:r>
              <a:rPr lang="pt-BR" sz="1600" b="1" i="1" u="sng" dirty="0" err="1" smtClean="0">
                <a:solidFill>
                  <a:srgbClr val="60421E"/>
                </a:solidFill>
                <a:latin typeface="+mj-lt"/>
              </a:rPr>
              <a:t>Egon</a:t>
            </a:r>
            <a:r>
              <a:rPr lang="pt-BR" sz="1600" b="1" i="1" u="sng" dirty="0" smtClean="0">
                <a:solidFill>
                  <a:srgbClr val="60421E"/>
                </a:solidFill>
                <a:latin typeface="+mj-lt"/>
              </a:rPr>
              <a:t> </a:t>
            </a:r>
            <a:r>
              <a:rPr lang="pt-BR" sz="1600" b="1" i="1" u="sng" dirty="0" err="1">
                <a:solidFill>
                  <a:srgbClr val="60421E"/>
                </a:solidFill>
                <a:latin typeface="+mj-lt"/>
              </a:rPr>
              <a:t>Schiele</a:t>
            </a:r>
            <a:r>
              <a:rPr lang="pt-BR" sz="1600" b="1" i="1" dirty="0">
                <a:solidFill>
                  <a:srgbClr val="60421E"/>
                </a:solidFill>
                <a:latin typeface="+mj-lt"/>
              </a:rPr>
              <a:t> </a:t>
            </a:r>
            <a:r>
              <a:rPr lang="pt-BR" sz="1400" b="1" i="1" dirty="0">
                <a:solidFill>
                  <a:srgbClr val="60421E"/>
                </a:solidFill>
                <a:latin typeface="+mj-lt"/>
              </a:rPr>
              <a:t>(1890-1918</a:t>
            </a:r>
            <a:r>
              <a:rPr lang="pt-BR" sz="1400" b="1" i="1" dirty="0" smtClean="0">
                <a:solidFill>
                  <a:srgbClr val="60421E"/>
                </a:solidFill>
                <a:latin typeface="+mj-lt"/>
              </a:rPr>
              <a:t>) – talentoso, boêmio, arrojado, agressivo e pleno de erotismo –  </a:t>
            </a:r>
            <a:r>
              <a:rPr lang="pt-BR" sz="1400" b="1" i="1" dirty="0">
                <a:solidFill>
                  <a:srgbClr val="60421E"/>
                </a:solidFill>
                <a:latin typeface="+mj-lt"/>
              </a:rPr>
              <a:t>viveu e trabalhou </a:t>
            </a:r>
            <a:r>
              <a:rPr lang="pt-BR" sz="1400" b="1" i="1" dirty="0" smtClean="0">
                <a:solidFill>
                  <a:srgbClr val="60421E"/>
                </a:solidFill>
                <a:latin typeface="+mj-lt"/>
              </a:rPr>
              <a:t>aqui.</a:t>
            </a:r>
            <a:endParaRPr lang="pt-BR" sz="1400" b="1" i="1" dirty="0">
              <a:solidFill>
                <a:srgbClr val="60421E"/>
              </a:solidFill>
              <a:latin typeface="+mj-lt"/>
            </a:endParaRPr>
          </a:p>
        </p:txBody>
      </p:sp>
    </p:spTree>
    <p:extLst>
      <p:ext uri="{BB962C8B-B14F-4D97-AF65-F5344CB8AC3E}">
        <p14:creationId xmlns:p14="http://schemas.microsoft.com/office/powerpoint/2010/main" val="3497635011"/>
      </p:ext>
    </p:extLst>
  </p:cSld>
  <p:clrMapOvr>
    <a:masterClrMapping/>
  </p:clrMapOvr>
  <mc:AlternateContent xmlns:mc="http://schemas.openxmlformats.org/markup-compatibility/2006" xmlns:p14="http://schemas.microsoft.com/office/powerpoint/2010/main">
    <mc:Choice Requires="p14">
      <p:transition spd="slow" p14:dur="3400" advTm="28000">
        <p14:revea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ppt_w*0.70"/>
                                          </p:val>
                                        </p:tav>
                                        <p:tav tm="100000">
                                          <p:val>
                                            <p:strVal val="#ppt_w"/>
                                          </p:val>
                                        </p:tav>
                                      </p:tavLst>
                                    </p:anim>
                                    <p:anim calcmode="lin" valueType="num">
                                      <p:cBhvr>
                                        <p:cTn id="8" dur="4000" fill="hold"/>
                                        <p:tgtEl>
                                          <p:spTgt spid="2"/>
                                        </p:tgtEl>
                                        <p:attrNameLst>
                                          <p:attrName>ppt_h</p:attrName>
                                        </p:attrNameLst>
                                      </p:cBhvr>
                                      <p:tavLst>
                                        <p:tav tm="0">
                                          <p:val>
                                            <p:strVal val="#ppt_h"/>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5941729"/>
            <a:ext cx="8280919" cy="1015663"/>
          </a:xfrm>
          <a:prstGeom prst="rect">
            <a:avLst/>
          </a:prstGeom>
          <a:noFill/>
        </p:spPr>
        <p:txBody>
          <a:bodyPr wrap="square" rtlCol="0">
            <a:spAutoFit/>
          </a:bodyPr>
          <a:lstStyle/>
          <a:p>
            <a:pPr algn="ctr"/>
            <a:r>
              <a:rPr lang="pt-BR" sz="1400" b="1" i="1" dirty="0" err="1">
                <a:solidFill>
                  <a:srgbClr val="60421E"/>
                </a:solidFill>
                <a:latin typeface="+mj-lt"/>
              </a:rPr>
              <a:t>Egon</a:t>
            </a:r>
            <a:r>
              <a:rPr lang="pt-BR" sz="1400" b="1" i="1" dirty="0">
                <a:solidFill>
                  <a:srgbClr val="60421E"/>
                </a:solidFill>
                <a:latin typeface="+mj-lt"/>
              </a:rPr>
              <a:t> </a:t>
            </a:r>
            <a:r>
              <a:rPr lang="pt-BR" sz="1400" b="1" i="1" dirty="0" err="1">
                <a:solidFill>
                  <a:srgbClr val="60421E"/>
                </a:solidFill>
                <a:latin typeface="+mj-lt"/>
              </a:rPr>
              <a:t>Schiele</a:t>
            </a:r>
            <a:r>
              <a:rPr lang="pt-BR" sz="1400" b="1" i="1" dirty="0">
                <a:solidFill>
                  <a:srgbClr val="60421E"/>
                </a:solidFill>
                <a:latin typeface="+mj-lt"/>
              </a:rPr>
              <a:t>, que foi expulso da </a:t>
            </a:r>
            <a:r>
              <a:rPr lang="pt-BR" sz="1400" b="1" i="1" dirty="0" smtClean="0">
                <a:solidFill>
                  <a:srgbClr val="60421E"/>
                </a:solidFill>
                <a:latin typeface="+mj-lt"/>
              </a:rPr>
              <a:t>cidade por sua </a:t>
            </a:r>
            <a:r>
              <a:rPr lang="pt-BR" sz="1400" b="1" i="1" dirty="0">
                <a:solidFill>
                  <a:srgbClr val="60421E"/>
                </a:solidFill>
                <a:latin typeface="+mj-lt"/>
              </a:rPr>
              <a:t>sensualidade crua e pelas pinturas de nus, tem hoje </a:t>
            </a:r>
            <a:r>
              <a:rPr lang="pt-BR" sz="1400" b="1" i="1" dirty="0" smtClean="0">
                <a:solidFill>
                  <a:srgbClr val="60421E"/>
                </a:solidFill>
                <a:latin typeface="+mj-lt"/>
              </a:rPr>
              <a:t>o</a:t>
            </a:r>
          </a:p>
          <a:p>
            <a:pPr algn="ctr"/>
            <a:r>
              <a:rPr lang="pt-BR" sz="1400" b="1" i="1" dirty="0" smtClean="0">
                <a:solidFill>
                  <a:srgbClr val="60421E"/>
                </a:solidFill>
                <a:latin typeface="+mj-lt"/>
              </a:rPr>
              <a:t>  “</a:t>
            </a:r>
            <a:r>
              <a:rPr lang="pt-BR" sz="1600" b="1" i="1" u="sng" dirty="0" err="1" smtClean="0">
                <a:solidFill>
                  <a:srgbClr val="60421E"/>
                </a:solidFill>
                <a:latin typeface="+mj-lt"/>
              </a:rPr>
              <a:t>Egon</a:t>
            </a:r>
            <a:r>
              <a:rPr lang="pt-BR" sz="1600" b="1" i="1" u="sng" dirty="0" smtClean="0">
                <a:solidFill>
                  <a:srgbClr val="60421E"/>
                </a:solidFill>
                <a:latin typeface="+mj-lt"/>
              </a:rPr>
              <a:t> </a:t>
            </a:r>
            <a:r>
              <a:rPr lang="pt-BR" sz="1600" b="1" i="1" u="sng" dirty="0" err="1">
                <a:solidFill>
                  <a:srgbClr val="60421E"/>
                </a:solidFill>
                <a:latin typeface="+mj-lt"/>
              </a:rPr>
              <a:t>Schiele</a:t>
            </a:r>
            <a:r>
              <a:rPr lang="pt-BR" sz="1600" b="1" i="1" u="sng" dirty="0">
                <a:solidFill>
                  <a:srgbClr val="60421E"/>
                </a:solidFill>
                <a:latin typeface="+mj-lt"/>
              </a:rPr>
              <a:t> </a:t>
            </a:r>
            <a:r>
              <a:rPr lang="pt-BR" sz="1600" b="1" i="1" u="sng" dirty="0" err="1">
                <a:solidFill>
                  <a:srgbClr val="60421E"/>
                </a:solidFill>
                <a:latin typeface="+mj-lt"/>
              </a:rPr>
              <a:t>Art</a:t>
            </a:r>
            <a:r>
              <a:rPr lang="pt-BR" sz="1600" b="1" i="1" u="sng" dirty="0">
                <a:solidFill>
                  <a:srgbClr val="60421E"/>
                </a:solidFill>
                <a:latin typeface="+mj-lt"/>
              </a:rPr>
              <a:t> </a:t>
            </a:r>
            <a:r>
              <a:rPr lang="pt-BR" sz="1600" b="1" i="1" u="sng" dirty="0" err="1" smtClean="0">
                <a:solidFill>
                  <a:srgbClr val="60421E"/>
                </a:solidFill>
                <a:latin typeface="+mj-lt"/>
              </a:rPr>
              <a:t>Centrum</a:t>
            </a:r>
            <a:r>
              <a:rPr lang="pt-BR" sz="1400" b="1" i="1" dirty="0" smtClean="0">
                <a:solidFill>
                  <a:srgbClr val="60421E"/>
                </a:solidFill>
                <a:latin typeface="+mj-lt"/>
              </a:rPr>
              <a:t>”, </a:t>
            </a:r>
            <a:r>
              <a:rPr lang="pt-BR" sz="1400" b="1" i="1" dirty="0">
                <a:solidFill>
                  <a:srgbClr val="60421E"/>
                </a:solidFill>
                <a:latin typeface="+mj-lt"/>
              </a:rPr>
              <a:t>com exposição permanente </a:t>
            </a:r>
            <a:r>
              <a:rPr lang="pt-BR" sz="1400" b="1" i="1" dirty="0" smtClean="0">
                <a:solidFill>
                  <a:srgbClr val="60421E"/>
                </a:solidFill>
                <a:latin typeface="+mj-lt"/>
              </a:rPr>
              <a:t>de suas </a:t>
            </a:r>
            <a:r>
              <a:rPr lang="pt-BR" sz="1400" b="1" i="1" dirty="0">
                <a:solidFill>
                  <a:srgbClr val="60421E"/>
                </a:solidFill>
                <a:latin typeface="+mj-lt"/>
              </a:rPr>
              <a:t>obras </a:t>
            </a:r>
            <a:r>
              <a:rPr lang="pt-BR" sz="1400" b="1" i="1" dirty="0" smtClean="0">
                <a:solidFill>
                  <a:srgbClr val="60421E"/>
                </a:solidFill>
                <a:latin typeface="+mj-lt"/>
              </a:rPr>
              <a:t>e </a:t>
            </a:r>
            <a:r>
              <a:rPr lang="pt-BR" sz="1400" b="1" i="1" dirty="0">
                <a:solidFill>
                  <a:srgbClr val="60421E"/>
                </a:solidFill>
                <a:latin typeface="+mj-lt"/>
              </a:rPr>
              <a:t>outras itinerantes de escultores e pintores contemporâneos. </a:t>
            </a:r>
            <a:r>
              <a:rPr lang="pt-BR" sz="1400" b="1" i="1" dirty="0" smtClean="0">
                <a:solidFill>
                  <a:srgbClr val="60421E"/>
                </a:solidFill>
                <a:latin typeface="+mj-lt"/>
              </a:rPr>
              <a:t>Destaque-se que este </a:t>
            </a:r>
            <a:r>
              <a:rPr lang="pt-BR" sz="1400" b="1" i="1" dirty="0">
                <a:solidFill>
                  <a:srgbClr val="60421E"/>
                </a:solidFill>
                <a:latin typeface="+mj-lt"/>
              </a:rPr>
              <a:t>lugar é uma honra especial entre a elite criativa.</a:t>
            </a:r>
          </a:p>
          <a:p>
            <a:endParaRPr lang="pt-BR" sz="1400" b="1" i="1" dirty="0">
              <a:solidFill>
                <a:srgbClr val="60421E"/>
              </a:solidFill>
              <a:latin typeface="+mj-lt"/>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631" y="366282"/>
            <a:ext cx="7735818" cy="5544000"/>
          </a:xfrm>
          <a:prstGeom prst="rect">
            <a:avLst/>
          </a:prstGeom>
          <a:ln w="69850" cmpd="tri">
            <a:solidFill>
              <a:srgbClr val="EED079"/>
            </a:solidFill>
            <a:miter lim="800000"/>
          </a:ln>
        </p:spPr>
      </p:pic>
    </p:spTree>
    <p:extLst>
      <p:ext uri="{BB962C8B-B14F-4D97-AF65-F5344CB8AC3E}">
        <p14:creationId xmlns:p14="http://schemas.microsoft.com/office/powerpoint/2010/main" val="1713814835"/>
      </p:ext>
    </p:extLst>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000" fill="hold"/>
                                        <p:tgtEl>
                                          <p:spTgt spid="4"/>
                                        </p:tgtEl>
                                        <p:attrNameLst>
                                          <p:attrName>ppt_w</p:attrName>
                                        </p:attrNameLst>
                                      </p:cBhvr>
                                      <p:tavLst>
                                        <p:tav tm="0">
                                          <p:val>
                                            <p:strVal val="#ppt_w*0.70"/>
                                          </p:val>
                                        </p:tav>
                                        <p:tav tm="100000">
                                          <p:val>
                                            <p:strVal val="#ppt_w"/>
                                          </p:val>
                                        </p:tav>
                                      </p:tavLst>
                                    </p:anim>
                                    <p:anim calcmode="lin" valueType="num">
                                      <p:cBhvr>
                                        <p:cTn id="8" dur="7000" fill="hold"/>
                                        <p:tgtEl>
                                          <p:spTgt spid="4"/>
                                        </p:tgtEl>
                                        <p:attrNameLst>
                                          <p:attrName>ppt_h</p:attrName>
                                        </p:attrNameLst>
                                      </p:cBhvr>
                                      <p:tavLst>
                                        <p:tav tm="0">
                                          <p:val>
                                            <p:strVal val="#ppt_h"/>
                                          </p:val>
                                        </p:tav>
                                        <p:tav tm="100000">
                                          <p:val>
                                            <p:strVal val="#ppt_h"/>
                                          </p:val>
                                        </p:tav>
                                      </p:tavLst>
                                    </p:anim>
                                    <p:animEffect transition="in" filter="fade">
                                      <p:cBhvr>
                                        <p:cTn id="9"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52" y="406287"/>
            <a:ext cx="7267083" cy="5688000"/>
          </a:xfrm>
          <a:prstGeom prst="rect">
            <a:avLst/>
          </a:prstGeom>
          <a:ln w="69850" cmpd="tri">
            <a:solidFill>
              <a:srgbClr val="EED079"/>
            </a:solidFill>
            <a:miter lim="800000"/>
          </a:ln>
        </p:spPr>
      </p:pic>
      <p:sp>
        <p:nvSpPr>
          <p:cNvPr id="3" name="CaixaDeTexto 2"/>
          <p:cNvSpPr txBox="1"/>
          <p:nvPr/>
        </p:nvSpPr>
        <p:spPr>
          <a:xfrm>
            <a:off x="179512" y="5919463"/>
            <a:ext cx="8856984" cy="769441"/>
          </a:xfrm>
          <a:prstGeom prst="rect">
            <a:avLst/>
          </a:prstGeom>
          <a:noFill/>
        </p:spPr>
        <p:txBody>
          <a:bodyPr wrap="square" rtlCol="0">
            <a:spAutoFit/>
          </a:bodyPr>
          <a:lstStyle/>
          <a:p>
            <a:pPr algn="ctr"/>
            <a:r>
              <a:rPr lang="en-US" sz="1400" b="1" i="1" dirty="0" smtClean="0">
                <a:solidFill>
                  <a:srgbClr val="60421E"/>
                </a:solidFill>
                <a:latin typeface="+mj-lt"/>
              </a:rPr>
              <a:t> </a:t>
            </a:r>
          </a:p>
          <a:p>
            <a:pPr algn="ctr"/>
            <a:r>
              <a:rPr lang="en-US" sz="1400" b="1" i="1" dirty="0" smtClean="0">
                <a:solidFill>
                  <a:srgbClr val="60421E"/>
                </a:solidFill>
                <a:latin typeface="+mj-lt"/>
              </a:rPr>
              <a:t>O que </a:t>
            </a:r>
            <a:r>
              <a:rPr lang="en-US" sz="1400" b="1" i="1" dirty="0" err="1" smtClean="0">
                <a:solidFill>
                  <a:srgbClr val="60421E"/>
                </a:solidFill>
                <a:latin typeface="+mj-lt"/>
              </a:rPr>
              <a:t>Praga</a:t>
            </a:r>
            <a:r>
              <a:rPr lang="en-US" sz="1400" b="1" i="1" dirty="0" smtClean="0">
                <a:solidFill>
                  <a:srgbClr val="60421E"/>
                </a:solidFill>
                <a:latin typeface="+mj-lt"/>
              </a:rPr>
              <a:t> </a:t>
            </a:r>
            <a:r>
              <a:rPr lang="en-US" sz="1400" b="1" i="1" dirty="0" err="1" smtClean="0">
                <a:solidFill>
                  <a:srgbClr val="60421E"/>
                </a:solidFill>
                <a:latin typeface="+mj-lt"/>
              </a:rPr>
              <a:t>foi</a:t>
            </a:r>
            <a:r>
              <a:rPr lang="en-US" sz="1400" b="1" i="1" dirty="0" smtClean="0">
                <a:solidFill>
                  <a:srgbClr val="60421E"/>
                </a:solidFill>
                <a:latin typeface="+mj-lt"/>
              </a:rPr>
              <a:t> para Franz </a:t>
            </a:r>
            <a:r>
              <a:rPr lang="en-US" sz="1400" b="1" i="1" dirty="0">
                <a:solidFill>
                  <a:srgbClr val="60421E"/>
                </a:solidFill>
                <a:latin typeface="+mj-lt"/>
              </a:rPr>
              <a:t>Kafka, </a:t>
            </a:r>
            <a:r>
              <a:rPr lang="en-US" sz="1600" b="1" i="1" u="sng" dirty="0" err="1">
                <a:solidFill>
                  <a:srgbClr val="60421E"/>
                </a:solidFill>
                <a:latin typeface="+mj-lt"/>
              </a:rPr>
              <a:t>Český</a:t>
            </a:r>
            <a:r>
              <a:rPr lang="en-US" sz="1600" b="1" i="1" u="sng" dirty="0">
                <a:solidFill>
                  <a:srgbClr val="60421E"/>
                </a:solidFill>
                <a:latin typeface="+mj-lt"/>
              </a:rPr>
              <a:t> </a:t>
            </a:r>
            <a:r>
              <a:rPr lang="en-US" sz="1600" b="1" i="1" u="sng" dirty="0" err="1">
                <a:solidFill>
                  <a:srgbClr val="60421E"/>
                </a:solidFill>
                <a:latin typeface="+mj-lt"/>
              </a:rPr>
              <a:t>Krumlov</a:t>
            </a:r>
            <a:r>
              <a:rPr lang="en-US" sz="1600" b="1" i="1" dirty="0">
                <a:solidFill>
                  <a:srgbClr val="60421E"/>
                </a:solidFill>
                <a:latin typeface="+mj-lt"/>
              </a:rPr>
              <a:t> </a:t>
            </a:r>
            <a:r>
              <a:rPr lang="en-US" sz="1400" b="1" i="1" dirty="0" err="1" smtClean="0">
                <a:solidFill>
                  <a:srgbClr val="60421E"/>
                </a:solidFill>
                <a:latin typeface="+mj-lt"/>
              </a:rPr>
              <a:t>foi</a:t>
            </a:r>
            <a:r>
              <a:rPr lang="en-US" sz="1400" b="1" i="1" dirty="0" smtClean="0">
                <a:solidFill>
                  <a:srgbClr val="60421E"/>
                </a:solidFill>
                <a:latin typeface="+mj-lt"/>
              </a:rPr>
              <a:t> para </a:t>
            </a:r>
            <a:r>
              <a:rPr lang="en-US" sz="1600" b="1" i="1" u="sng" dirty="0" err="1">
                <a:solidFill>
                  <a:srgbClr val="60421E"/>
                </a:solidFill>
                <a:latin typeface="+mj-lt"/>
              </a:rPr>
              <a:t>Egon</a:t>
            </a:r>
            <a:r>
              <a:rPr lang="en-US" sz="1600" b="1" i="1" u="sng" dirty="0">
                <a:solidFill>
                  <a:srgbClr val="60421E"/>
                </a:solidFill>
                <a:latin typeface="+mj-lt"/>
              </a:rPr>
              <a:t> </a:t>
            </a:r>
            <a:r>
              <a:rPr lang="en-US" sz="1600" b="1" i="1" u="sng" dirty="0" smtClean="0">
                <a:solidFill>
                  <a:srgbClr val="60421E"/>
                </a:solidFill>
                <a:latin typeface="+mj-lt"/>
              </a:rPr>
              <a:t>Schiele</a:t>
            </a:r>
            <a:r>
              <a:rPr lang="en-US" sz="1400" b="1" i="1" dirty="0" smtClean="0">
                <a:solidFill>
                  <a:srgbClr val="60421E"/>
                </a:solidFill>
                <a:latin typeface="+mj-lt"/>
              </a:rPr>
              <a:t>, que </a:t>
            </a:r>
            <a:r>
              <a:rPr lang="en-US" sz="1400" b="1" i="1" dirty="0" err="1" smtClean="0">
                <a:solidFill>
                  <a:srgbClr val="60421E"/>
                </a:solidFill>
                <a:latin typeface="+mj-lt"/>
              </a:rPr>
              <a:t>transformou</a:t>
            </a:r>
            <a:r>
              <a:rPr lang="en-US" sz="1400" b="1" i="1" dirty="0" smtClean="0">
                <a:solidFill>
                  <a:srgbClr val="60421E"/>
                </a:solidFill>
                <a:latin typeface="+mj-lt"/>
              </a:rPr>
              <a:t> o </a:t>
            </a:r>
            <a:r>
              <a:rPr lang="en-US" sz="1400" b="1" i="1" dirty="0" err="1" smtClean="0">
                <a:solidFill>
                  <a:srgbClr val="60421E"/>
                </a:solidFill>
                <a:latin typeface="+mj-lt"/>
              </a:rPr>
              <a:t>berço</a:t>
            </a:r>
            <a:r>
              <a:rPr lang="en-US" sz="1400" b="1" i="1" dirty="0" smtClean="0">
                <a:solidFill>
                  <a:srgbClr val="60421E"/>
                </a:solidFill>
                <a:latin typeface="+mj-lt"/>
              </a:rPr>
              <a:t> de </a:t>
            </a:r>
            <a:r>
              <a:rPr lang="en-US" sz="1400" b="1" i="1" dirty="0" err="1" smtClean="0">
                <a:solidFill>
                  <a:srgbClr val="60421E"/>
                </a:solidFill>
                <a:latin typeface="+mj-lt"/>
              </a:rPr>
              <a:t>sua</a:t>
            </a:r>
            <a:r>
              <a:rPr lang="en-US" sz="1400" b="1" i="1" dirty="0" smtClean="0">
                <a:solidFill>
                  <a:srgbClr val="60421E"/>
                </a:solidFill>
                <a:latin typeface="+mj-lt"/>
              </a:rPr>
              <a:t> </a:t>
            </a:r>
            <a:r>
              <a:rPr lang="en-US" sz="1400" b="1" i="1" dirty="0" err="1" smtClean="0">
                <a:solidFill>
                  <a:srgbClr val="60421E"/>
                </a:solidFill>
                <a:latin typeface="+mj-lt"/>
              </a:rPr>
              <a:t>mãe</a:t>
            </a:r>
            <a:r>
              <a:rPr lang="en-US" sz="1400" b="1" i="1" dirty="0" smtClean="0">
                <a:solidFill>
                  <a:srgbClr val="60421E"/>
                </a:solidFill>
                <a:latin typeface="+mj-lt"/>
              </a:rPr>
              <a:t> </a:t>
            </a:r>
            <a:r>
              <a:rPr lang="en-US" sz="1400" b="1" i="1" dirty="0" err="1" smtClean="0">
                <a:solidFill>
                  <a:srgbClr val="60421E"/>
                </a:solidFill>
                <a:latin typeface="+mj-lt"/>
              </a:rPr>
              <a:t>em</a:t>
            </a:r>
            <a:r>
              <a:rPr lang="en-US" sz="1400" b="1" i="1" dirty="0" smtClean="0">
                <a:solidFill>
                  <a:srgbClr val="60421E"/>
                </a:solidFill>
                <a:latin typeface="+mj-lt"/>
              </a:rPr>
              <a:t> </a:t>
            </a:r>
            <a:r>
              <a:rPr lang="pt-BR" sz="1400" b="1" i="1" dirty="0">
                <a:solidFill>
                  <a:srgbClr val="60421E"/>
                </a:solidFill>
                <a:latin typeface="+mj-lt"/>
              </a:rPr>
              <a:t>seu tema favorito ao longo da </a:t>
            </a:r>
            <a:r>
              <a:rPr lang="pt-BR" sz="1400" b="1" i="1" dirty="0" smtClean="0">
                <a:solidFill>
                  <a:srgbClr val="60421E"/>
                </a:solidFill>
                <a:latin typeface="+mj-lt"/>
              </a:rPr>
              <a:t>vida. </a:t>
            </a:r>
            <a:r>
              <a:rPr lang="en-US" sz="1400" b="1" i="1" dirty="0" err="1" smtClean="0">
                <a:solidFill>
                  <a:srgbClr val="60421E"/>
                </a:solidFill>
                <a:latin typeface="+mj-lt"/>
              </a:rPr>
              <a:t>Sua</a:t>
            </a:r>
            <a:r>
              <a:rPr lang="en-US" sz="1400" b="1" i="1" dirty="0" smtClean="0">
                <a:solidFill>
                  <a:srgbClr val="60421E"/>
                </a:solidFill>
                <a:latin typeface="+mj-lt"/>
              </a:rPr>
              <a:t> </a:t>
            </a:r>
            <a:r>
              <a:rPr lang="en-US" sz="1400" b="1" i="1" dirty="0" err="1" smtClean="0">
                <a:solidFill>
                  <a:srgbClr val="60421E"/>
                </a:solidFill>
                <a:latin typeface="+mj-lt"/>
              </a:rPr>
              <a:t>primeira</a:t>
            </a:r>
            <a:r>
              <a:rPr lang="en-US" sz="1400" b="1" i="1" dirty="0" smtClean="0">
                <a:solidFill>
                  <a:srgbClr val="60421E"/>
                </a:solidFill>
                <a:latin typeface="+mj-lt"/>
              </a:rPr>
              <a:t> </a:t>
            </a:r>
            <a:r>
              <a:rPr lang="en-US" sz="1400" b="1" i="1" dirty="0" err="1" smtClean="0">
                <a:solidFill>
                  <a:srgbClr val="60421E"/>
                </a:solidFill>
                <a:latin typeface="+mj-lt"/>
              </a:rPr>
              <a:t>pintura</a:t>
            </a:r>
            <a:r>
              <a:rPr lang="en-US" sz="1400" b="1" i="1" dirty="0" smtClean="0">
                <a:solidFill>
                  <a:srgbClr val="60421E"/>
                </a:solidFill>
                <a:latin typeface="+mj-lt"/>
              </a:rPr>
              <a:t> </a:t>
            </a:r>
            <a:r>
              <a:rPr lang="en-US" sz="1400" b="1" i="1" dirty="0" err="1" smtClean="0">
                <a:solidFill>
                  <a:srgbClr val="60421E"/>
                </a:solidFill>
                <a:latin typeface="+mj-lt"/>
              </a:rPr>
              <a:t>conservada</a:t>
            </a:r>
            <a:r>
              <a:rPr lang="en-US" sz="1400" b="1" i="1" dirty="0" smtClean="0">
                <a:solidFill>
                  <a:srgbClr val="60421E"/>
                </a:solidFill>
                <a:latin typeface="+mj-lt"/>
              </a:rPr>
              <a:t> que </a:t>
            </a:r>
            <a:r>
              <a:rPr lang="en-US" sz="1400" b="1" i="1" dirty="0" err="1">
                <a:solidFill>
                  <a:srgbClr val="60421E"/>
                </a:solidFill>
                <a:latin typeface="+mj-lt"/>
              </a:rPr>
              <a:t>retratou</a:t>
            </a:r>
            <a:r>
              <a:rPr lang="en-US" sz="1400" b="1" i="1" dirty="0">
                <a:solidFill>
                  <a:srgbClr val="60421E"/>
                </a:solidFill>
                <a:latin typeface="+mj-lt"/>
              </a:rPr>
              <a:t> </a:t>
            </a:r>
            <a:r>
              <a:rPr lang="en-US" sz="1400" b="1" i="1" dirty="0" err="1">
                <a:solidFill>
                  <a:srgbClr val="60421E"/>
                </a:solidFill>
                <a:latin typeface="+mj-lt"/>
              </a:rPr>
              <a:t>Český</a:t>
            </a:r>
            <a:r>
              <a:rPr lang="en-US" sz="1400" b="1" i="1" dirty="0">
                <a:solidFill>
                  <a:srgbClr val="60421E"/>
                </a:solidFill>
                <a:latin typeface="+mj-lt"/>
              </a:rPr>
              <a:t> </a:t>
            </a:r>
            <a:r>
              <a:rPr lang="en-US" sz="1400" b="1" i="1" dirty="0" err="1">
                <a:solidFill>
                  <a:srgbClr val="60421E"/>
                </a:solidFill>
                <a:latin typeface="+mj-lt"/>
              </a:rPr>
              <a:t>Krumlov</a:t>
            </a:r>
            <a:r>
              <a:rPr lang="en-US" sz="1400" b="1" i="1" dirty="0">
                <a:solidFill>
                  <a:srgbClr val="60421E"/>
                </a:solidFill>
                <a:latin typeface="+mj-lt"/>
              </a:rPr>
              <a:t> </a:t>
            </a:r>
            <a:r>
              <a:rPr lang="en-US" sz="1400" b="1" i="1" dirty="0" smtClean="0">
                <a:solidFill>
                  <a:srgbClr val="60421E"/>
                </a:solidFill>
                <a:latin typeface="+mj-lt"/>
              </a:rPr>
              <a:t>data de 1915.</a:t>
            </a:r>
            <a:endParaRPr lang="pt-BR" sz="1400" b="1" i="1" dirty="0">
              <a:solidFill>
                <a:srgbClr val="60421E"/>
              </a:solidFill>
              <a:latin typeface="+mj-lt"/>
            </a:endParaRPr>
          </a:p>
        </p:txBody>
      </p:sp>
    </p:spTree>
    <p:extLst>
      <p:ext uri="{BB962C8B-B14F-4D97-AF65-F5344CB8AC3E}">
        <p14:creationId xmlns:p14="http://schemas.microsoft.com/office/powerpoint/2010/main" val="3425765176"/>
      </p:ext>
    </p:extLst>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p:cNvPicPr>
          <p:nvPr/>
        </p:nvPicPr>
        <p:blipFill>
          <a:blip r:embed="rId3">
            <a:extLst>
              <a:ext uri="{28A0092B-C50C-407E-A947-70E740481C1C}">
                <a14:useLocalDpi xmlns:a14="http://schemas.microsoft.com/office/drawing/2010/main" val="0"/>
              </a:ext>
            </a:extLst>
          </a:blip>
          <a:stretch>
            <a:fillRect/>
          </a:stretch>
        </p:blipFill>
        <p:spPr>
          <a:xfrm>
            <a:off x="251520" y="270587"/>
            <a:ext cx="8676000" cy="6362519"/>
          </a:xfrm>
          <a:prstGeom prst="rect">
            <a:avLst/>
          </a:prstGeom>
          <a:ln w="69850" cmpd="tri">
            <a:solidFill>
              <a:srgbClr val="EED079"/>
            </a:solidFill>
            <a:miter lim="800000"/>
          </a:ln>
        </p:spPr>
      </p:pic>
      <p:sp>
        <p:nvSpPr>
          <p:cNvPr id="5" name="Retângulo 4"/>
          <p:cNvSpPr>
            <a:spLocks noChangeArrowheads="1"/>
          </p:cNvSpPr>
          <p:nvPr/>
        </p:nvSpPr>
        <p:spPr bwMode="auto">
          <a:xfrm>
            <a:off x="404039" y="332656"/>
            <a:ext cx="798438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pt-BR" sz="1400" b="1" i="1" dirty="0" err="1">
                <a:solidFill>
                  <a:srgbClr val="F5E3B1"/>
                </a:solidFill>
                <a:latin typeface="Times New Roman" panose="02020603050405020304" pitchFamily="18" charset="0"/>
                <a:cs typeface="Times New Roman" panose="02020603050405020304" pitchFamily="18" charset="0"/>
              </a:rPr>
              <a:t>Imagens</a:t>
            </a:r>
            <a:r>
              <a:rPr lang="en-US" altLang="pt-BR" sz="1400" b="1" i="1" dirty="0">
                <a:solidFill>
                  <a:srgbClr val="F5E3B1"/>
                </a:solidFill>
                <a:latin typeface="Times New Roman" panose="02020603050405020304" pitchFamily="18" charset="0"/>
                <a:cs typeface="Times New Roman" panose="02020603050405020304" pitchFamily="18" charset="0"/>
              </a:rPr>
              <a:t> – </a:t>
            </a:r>
            <a:r>
              <a:rPr lang="en-US" altLang="pt-BR" sz="1400" b="1" i="1" dirty="0" err="1">
                <a:solidFill>
                  <a:srgbClr val="F5E3B1"/>
                </a:solidFill>
                <a:latin typeface="Times New Roman" panose="02020603050405020304" pitchFamily="18" charset="0"/>
                <a:cs typeface="Times New Roman" panose="02020603050405020304" pitchFamily="18" charset="0"/>
              </a:rPr>
              <a:t>todas</a:t>
            </a:r>
            <a:r>
              <a:rPr lang="en-US" altLang="pt-BR" sz="1400" b="1" i="1" dirty="0">
                <a:solidFill>
                  <a:srgbClr val="F5E3B1"/>
                </a:solidFill>
                <a:latin typeface="Times New Roman" panose="02020603050405020304" pitchFamily="18" charset="0"/>
                <a:cs typeface="Times New Roman" panose="02020603050405020304" pitchFamily="18" charset="0"/>
              </a:rPr>
              <a:t> </a:t>
            </a:r>
            <a:r>
              <a:rPr lang="en-US" altLang="pt-BR" sz="1400" b="1" i="1" dirty="0" err="1">
                <a:solidFill>
                  <a:srgbClr val="F5E3B1"/>
                </a:solidFill>
                <a:latin typeface="Times New Roman" panose="02020603050405020304" pitchFamily="18" charset="0"/>
                <a:cs typeface="Times New Roman" panose="02020603050405020304" pitchFamily="18" charset="0"/>
              </a:rPr>
              <a:t>tiradas</a:t>
            </a:r>
            <a:r>
              <a:rPr lang="en-US" altLang="pt-BR" sz="1400" b="1" i="1" dirty="0">
                <a:solidFill>
                  <a:srgbClr val="F5E3B1"/>
                </a:solidFill>
                <a:latin typeface="Times New Roman" panose="02020603050405020304" pitchFamily="18" charset="0"/>
                <a:cs typeface="Times New Roman" panose="02020603050405020304" pitchFamily="18" charset="0"/>
              </a:rPr>
              <a:t> da Net           </a:t>
            </a:r>
          </a:p>
          <a:p>
            <a:r>
              <a:rPr lang="en-US" altLang="pt-BR" sz="1400" b="1" i="1" dirty="0" err="1">
                <a:solidFill>
                  <a:srgbClr val="F5E3B1"/>
                </a:solidFill>
                <a:latin typeface="Times New Roman" panose="02020603050405020304" pitchFamily="18" charset="0"/>
                <a:cs typeface="Times New Roman" panose="02020603050405020304" pitchFamily="18" charset="0"/>
              </a:rPr>
              <a:t>Música</a:t>
            </a:r>
            <a:r>
              <a:rPr lang="en-US" altLang="pt-BR" sz="1400" b="1" i="1" dirty="0">
                <a:solidFill>
                  <a:srgbClr val="F5E3B1"/>
                </a:solidFill>
                <a:latin typeface="Times New Roman" panose="02020603050405020304" pitchFamily="18" charset="0"/>
                <a:cs typeface="Times New Roman" panose="02020603050405020304" pitchFamily="18" charset="0"/>
              </a:rPr>
              <a:t> </a:t>
            </a:r>
            <a:r>
              <a:rPr lang="en-US" altLang="pt-BR" sz="1400" b="1" i="1" dirty="0" smtClean="0">
                <a:solidFill>
                  <a:srgbClr val="F5E3B1"/>
                </a:solidFill>
                <a:latin typeface="Times New Roman" panose="02020603050405020304" pitchFamily="18" charset="0"/>
                <a:cs typeface="Times New Roman" panose="02020603050405020304" pitchFamily="18" charset="0"/>
              </a:rPr>
              <a:t>: 1</a:t>
            </a:r>
            <a:r>
              <a:rPr lang="pt-BR" altLang="pt-BR" sz="1400" b="1" i="1" dirty="0">
                <a:solidFill>
                  <a:srgbClr val="F5E3B1"/>
                </a:solidFill>
                <a:latin typeface="Times New Roman" panose="02020603050405020304" pitchFamily="18" charset="0"/>
                <a:cs typeface="Times New Roman" panose="02020603050405020304" pitchFamily="18" charset="0"/>
              </a:rPr>
              <a:t> –</a:t>
            </a:r>
            <a:r>
              <a:rPr lang="en-US" altLang="pt-BR" sz="1400" b="1" i="1" dirty="0" smtClean="0">
                <a:solidFill>
                  <a:srgbClr val="F5E3B1"/>
                </a:solidFill>
                <a:latin typeface="Times New Roman" panose="02020603050405020304" pitchFamily="18" charset="0"/>
                <a:cs typeface="Times New Roman" panose="02020603050405020304" pitchFamily="18" charset="0"/>
              </a:rPr>
              <a:t> do compositor </a:t>
            </a:r>
            <a:r>
              <a:rPr lang="en-US" altLang="pt-BR" sz="1400" b="1" i="1" dirty="0" err="1" smtClean="0">
                <a:solidFill>
                  <a:srgbClr val="F5E3B1"/>
                </a:solidFill>
                <a:latin typeface="Times New Roman" panose="02020603050405020304" pitchFamily="18" charset="0"/>
                <a:cs typeface="Times New Roman" panose="02020603050405020304" pitchFamily="18" charset="0"/>
              </a:rPr>
              <a:t>tcheco</a:t>
            </a:r>
            <a:r>
              <a:rPr lang="en-US" altLang="pt-BR" sz="1400" b="1" i="1" dirty="0">
                <a:solidFill>
                  <a:srgbClr val="F5E3B1"/>
                </a:solidFill>
                <a:latin typeface="Times New Roman" panose="02020603050405020304" pitchFamily="18" charset="0"/>
                <a:cs typeface="Times New Roman" panose="02020603050405020304" pitchFamily="18" charset="0"/>
              </a:rPr>
              <a:t> </a:t>
            </a:r>
            <a:r>
              <a:rPr lang="en-US" altLang="pt-BR" sz="1400" b="1" i="1" dirty="0" err="1" smtClean="0">
                <a:solidFill>
                  <a:srgbClr val="F5E3B1"/>
                </a:solidFill>
                <a:latin typeface="Times New Roman" panose="02020603050405020304" pitchFamily="18" charset="0"/>
                <a:cs typeface="Times New Roman" panose="02020603050405020304" pitchFamily="18" charset="0"/>
              </a:rPr>
              <a:t>Dvořák</a:t>
            </a:r>
            <a:r>
              <a:rPr lang="en-US" altLang="pt-BR" sz="1400" b="1" i="1" dirty="0" smtClean="0">
                <a:solidFill>
                  <a:srgbClr val="F5E3B1"/>
                </a:solidFill>
                <a:latin typeface="Times New Roman" panose="02020603050405020304" pitchFamily="18" charset="0"/>
                <a:cs typeface="Times New Roman" panose="02020603050405020304" pitchFamily="18" charset="0"/>
              </a:rPr>
              <a:t>, “</a:t>
            </a:r>
            <a:r>
              <a:rPr lang="en-US" altLang="pt-BR" sz="1400" b="1" i="1" u="sng" dirty="0" smtClean="0">
                <a:solidFill>
                  <a:srgbClr val="F5E3B1"/>
                </a:solidFill>
                <a:latin typeface="Times New Roman" panose="02020603050405020304" pitchFamily="18" charset="0"/>
                <a:cs typeface="Times New Roman" panose="02020603050405020304" pitchFamily="18" charset="0"/>
              </a:rPr>
              <a:t>Humoresque</a:t>
            </a:r>
            <a:r>
              <a:rPr lang="en-US" altLang="pt-BR" sz="1400" b="1" i="1" dirty="0" smtClean="0">
                <a:solidFill>
                  <a:srgbClr val="F5E3B1"/>
                </a:solidFill>
                <a:latin typeface="Times New Roman" panose="02020603050405020304" pitchFamily="18" charset="0"/>
                <a:cs typeface="Times New Roman" panose="02020603050405020304" pitchFamily="18" charset="0"/>
              </a:rPr>
              <a:t>”</a:t>
            </a:r>
          </a:p>
          <a:p>
            <a:r>
              <a:rPr lang="en-US" altLang="pt-BR" sz="1400" b="1" i="1" dirty="0" smtClean="0">
                <a:solidFill>
                  <a:srgbClr val="F5E3B1"/>
                </a:solidFill>
                <a:latin typeface="Times New Roman" panose="02020603050405020304" pitchFamily="18" charset="0"/>
                <a:cs typeface="Times New Roman" panose="02020603050405020304" pitchFamily="18" charset="0"/>
              </a:rPr>
              <a:t> </a:t>
            </a:r>
            <a:r>
              <a:rPr lang="pt-BR" altLang="pt-BR" sz="1400" b="1" i="1" dirty="0" smtClean="0">
                <a:solidFill>
                  <a:srgbClr val="F5E3B1"/>
                </a:solidFill>
                <a:latin typeface="Times New Roman" panose="02020603050405020304" pitchFamily="18" charset="0"/>
                <a:cs typeface="Times New Roman" panose="02020603050405020304" pitchFamily="18" charset="0"/>
              </a:rPr>
              <a:t>              solo de </a:t>
            </a:r>
            <a:r>
              <a:rPr lang="es-ES" altLang="pt-BR" sz="1400" b="1" i="1" u="sng" dirty="0" smtClean="0">
                <a:solidFill>
                  <a:srgbClr val="F5E3B1"/>
                </a:solidFill>
                <a:latin typeface="Times New Roman" panose="02020603050405020304" pitchFamily="18" charset="0"/>
                <a:cs typeface="Times New Roman" panose="02020603050405020304" pitchFamily="18" charset="0"/>
              </a:rPr>
              <a:t>Yo </a:t>
            </a:r>
            <a:r>
              <a:rPr lang="es-ES" altLang="pt-BR" sz="1400" b="1" i="1" u="sng" dirty="0" err="1">
                <a:solidFill>
                  <a:srgbClr val="F5E3B1"/>
                </a:solidFill>
                <a:latin typeface="Times New Roman" panose="02020603050405020304" pitchFamily="18" charset="0"/>
                <a:cs typeface="Times New Roman" panose="02020603050405020304" pitchFamily="18" charset="0"/>
              </a:rPr>
              <a:t>Yo</a:t>
            </a:r>
            <a:r>
              <a:rPr lang="es-ES" altLang="pt-BR" sz="1400" b="1" i="1" u="sng" dirty="0">
                <a:solidFill>
                  <a:srgbClr val="F5E3B1"/>
                </a:solidFill>
                <a:latin typeface="Times New Roman" panose="02020603050405020304" pitchFamily="18" charset="0"/>
                <a:cs typeface="Times New Roman" panose="02020603050405020304" pitchFamily="18" charset="0"/>
              </a:rPr>
              <a:t> </a:t>
            </a:r>
            <a:r>
              <a:rPr lang="es-ES" altLang="pt-BR" sz="1400" b="1" i="1" u="sng" dirty="0" err="1" smtClean="0">
                <a:solidFill>
                  <a:srgbClr val="F5E3B1"/>
                </a:solidFill>
                <a:latin typeface="Times New Roman" panose="02020603050405020304" pitchFamily="18" charset="0"/>
                <a:cs typeface="Times New Roman" panose="02020603050405020304" pitchFamily="18" charset="0"/>
              </a:rPr>
              <a:t>Ma</a:t>
            </a:r>
            <a:r>
              <a:rPr lang="es-ES" altLang="pt-BR" sz="1400" b="1" i="1" dirty="0" smtClean="0">
                <a:solidFill>
                  <a:srgbClr val="F5E3B1"/>
                </a:solidFill>
                <a:latin typeface="Times New Roman" panose="02020603050405020304" pitchFamily="18" charset="0"/>
                <a:cs typeface="Times New Roman" panose="02020603050405020304" pitchFamily="18" charset="0"/>
              </a:rPr>
              <a:t> e </a:t>
            </a:r>
            <a:r>
              <a:rPr lang="es-ES" altLang="pt-BR" sz="1400" b="1" i="1" u="sng" dirty="0" err="1" smtClean="0">
                <a:solidFill>
                  <a:srgbClr val="F5E3B1"/>
                </a:solidFill>
                <a:latin typeface="Times New Roman" panose="02020603050405020304" pitchFamily="18" charset="0"/>
                <a:cs typeface="Times New Roman" panose="02020603050405020304" pitchFamily="18" charset="0"/>
              </a:rPr>
              <a:t>Itzhak</a:t>
            </a:r>
            <a:r>
              <a:rPr lang="es-ES" altLang="pt-BR" sz="1400" b="1" i="1" u="sng" dirty="0" smtClean="0">
                <a:solidFill>
                  <a:srgbClr val="F5E3B1"/>
                </a:solidFill>
                <a:latin typeface="Times New Roman" panose="02020603050405020304" pitchFamily="18" charset="0"/>
                <a:cs typeface="Times New Roman" panose="02020603050405020304" pitchFamily="18" charset="0"/>
              </a:rPr>
              <a:t> </a:t>
            </a:r>
            <a:r>
              <a:rPr lang="es-ES" altLang="pt-BR" sz="1400" b="1" i="1" u="sng" dirty="0" err="1" smtClean="0">
                <a:solidFill>
                  <a:srgbClr val="F5E3B1"/>
                </a:solidFill>
                <a:latin typeface="Times New Roman" panose="02020603050405020304" pitchFamily="18" charset="0"/>
                <a:cs typeface="Times New Roman" panose="02020603050405020304" pitchFamily="18" charset="0"/>
              </a:rPr>
              <a:t>Perlman</a:t>
            </a:r>
            <a:endParaRPr lang="es-ES" altLang="pt-BR" sz="1400" b="1" i="1" u="sng" dirty="0" smtClean="0">
              <a:solidFill>
                <a:srgbClr val="F5E3B1"/>
              </a:solidFill>
              <a:latin typeface="Times New Roman" panose="02020603050405020304" pitchFamily="18" charset="0"/>
              <a:cs typeface="Times New Roman" panose="02020603050405020304" pitchFamily="18" charset="0"/>
            </a:endParaRPr>
          </a:p>
          <a:p>
            <a:r>
              <a:rPr lang="es-ES" altLang="pt-BR" sz="1400" b="1" i="1" dirty="0">
                <a:solidFill>
                  <a:srgbClr val="F5E3B1"/>
                </a:solidFill>
                <a:latin typeface="Times New Roman" panose="02020603050405020304" pitchFamily="18" charset="0"/>
                <a:cs typeface="Times New Roman" panose="02020603050405020304" pitchFamily="18" charset="0"/>
              </a:rPr>
              <a:t> </a:t>
            </a:r>
            <a:r>
              <a:rPr lang="es-ES" altLang="pt-BR" sz="1400" b="1" i="1" dirty="0" smtClean="0">
                <a:solidFill>
                  <a:srgbClr val="F5E3B1"/>
                </a:solidFill>
                <a:latin typeface="Times New Roman" panose="02020603050405020304" pitchFamily="18" charset="0"/>
                <a:cs typeface="Times New Roman" panose="02020603050405020304" pitchFamily="18" charset="0"/>
              </a:rPr>
              <a:t>              Boston </a:t>
            </a:r>
            <a:r>
              <a:rPr lang="es-ES" altLang="pt-BR" sz="1400" b="1" i="1" dirty="0" err="1" smtClean="0">
                <a:solidFill>
                  <a:srgbClr val="F5E3B1"/>
                </a:solidFill>
                <a:latin typeface="Times New Roman" panose="02020603050405020304" pitchFamily="18" charset="0"/>
                <a:cs typeface="Times New Roman" panose="02020603050405020304" pitchFamily="18" charset="0"/>
              </a:rPr>
              <a:t>Symphony</a:t>
            </a:r>
            <a:r>
              <a:rPr lang="es-ES" altLang="pt-BR" sz="1400" b="1" i="1" dirty="0" smtClean="0">
                <a:solidFill>
                  <a:srgbClr val="F5E3B1"/>
                </a:solidFill>
                <a:latin typeface="Times New Roman" panose="02020603050405020304" pitchFamily="18" charset="0"/>
                <a:cs typeface="Times New Roman" panose="02020603050405020304" pitchFamily="18" charset="0"/>
              </a:rPr>
              <a:t> </a:t>
            </a:r>
            <a:r>
              <a:rPr lang="es-ES" altLang="pt-BR" sz="1400" b="1" i="1" dirty="0" err="1">
                <a:solidFill>
                  <a:srgbClr val="F5E3B1"/>
                </a:solidFill>
                <a:latin typeface="Times New Roman" panose="02020603050405020304" pitchFamily="18" charset="0"/>
                <a:cs typeface="Times New Roman" panose="02020603050405020304" pitchFamily="18" charset="0"/>
              </a:rPr>
              <a:t>Orchestra</a:t>
            </a:r>
            <a:r>
              <a:rPr lang="es-ES" altLang="pt-BR" sz="1400" b="1" i="1" dirty="0">
                <a:solidFill>
                  <a:srgbClr val="F5E3B1"/>
                </a:solidFill>
                <a:latin typeface="Times New Roman" panose="02020603050405020304" pitchFamily="18" charset="0"/>
                <a:cs typeface="Times New Roman" panose="02020603050405020304" pitchFamily="18" charset="0"/>
              </a:rPr>
              <a:t> </a:t>
            </a:r>
            <a:r>
              <a:rPr lang="es-ES" altLang="pt-BR" sz="1400" b="1" i="1" dirty="0" err="1">
                <a:solidFill>
                  <a:srgbClr val="F5E3B1"/>
                </a:solidFill>
                <a:latin typeface="Times New Roman" panose="02020603050405020304" pitchFamily="18" charset="0"/>
                <a:cs typeface="Times New Roman" panose="02020603050405020304" pitchFamily="18" charset="0"/>
              </a:rPr>
              <a:t>regência</a:t>
            </a:r>
            <a:r>
              <a:rPr lang="es-ES" altLang="pt-BR" sz="1400" b="1" i="1" dirty="0">
                <a:solidFill>
                  <a:srgbClr val="F5E3B1"/>
                </a:solidFill>
                <a:latin typeface="Times New Roman" panose="02020603050405020304" pitchFamily="18" charset="0"/>
                <a:cs typeface="Times New Roman" panose="02020603050405020304" pitchFamily="18" charset="0"/>
              </a:rPr>
              <a:t> </a:t>
            </a:r>
            <a:r>
              <a:rPr lang="es-ES" altLang="pt-BR" sz="1400" b="1" i="1" dirty="0" smtClean="0">
                <a:solidFill>
                  <a:srgbClr val="F5E3B1"/>
                </a:solidFill>
                <a:latin typeface="Times New Roman" panose="02020603050405020304" pitchFamily="18" charset="0"/>
                <a:cs typeface="Times New Roman" panose="02020603050405020304" pitchFamily="18" charset="0"/>
              </a:rPr>
              <a:t>do maestro </a:t>
            </a:r>
            <a:r>
              <a:rPr lang="es-ES" altLang="pt-BR" sz="1400" b="1" i="1" dirty="0" err="1" smtClean="0">
                <a:solidFill>
                  <a:srgbClr val="F5E3B1"/>
                </a:solidFill>
                <a:latin typeface="Times New Roman" panose="02020603050405020304" pitchFamily="18" charset="0"/>
                <a:cs typeface="Times New Roman" panose="02020603050405020304" pitchFamily="18" charset="0"/>
              </a:rPr>
              <a:t>Seiji</a:t>
            </a:r>
            <a:r>
              <a:rPr lang="es-ES" altLang="pt-BR" sz="1400" b="1" i="1" dirty="0" smtClean="0">
                <a:solidFill>
                  <a:srgbClr val="F5E3B1"/>
                </a:solidFill>
                <a:latin typeface="Times New Roman" panose="02020603050405020304" pitchFamily="18" charset="0"/>
                <a:cs typeface="Times New Roman" panose="02020603050405020304" pitchFamily="18" charset="0"/>
              </a:rPr>
              <a:t> </a:t>
            </a:r>
            <a:r>
              <a:rPr lang="es-ES" altLang="pt-BR" sz="1400" b="1" i="1" dirty="0" err="1" smtClean="0">
                <a:solidFill>
                  <a:srgbClr val="F5E3B1"/>
                </a:solidFill>
                <a:latin typeface="Times New Roman" panose="02020603050405020304" pitchFamily="18" charset="0"/>
                <a:cs typeface="Times New Roman" panose="02020603050405020304" pitchFamily="18" charset="0"/>
              </a:rPr>
              <a:t>Ozawa</a:t>
            </a:r>
            <a:endParaRPr lang="es-ES" altLang="pt-BR" sz="1400" b="1" i="1" dirty="0" smtClean="0">
              <a:solidFill>
                <a:srgbClr val="F5E3B1"/>
              </a:solidFill>
              <a:latin typeface="Times New Roman" panose="02020603050405020304" pitchFamily="18" charset="0"/>
              <a:cs typeface="Times New Roman" panose="02020603050405020304" pitchFamily="18" charset="0"/>
            </a:endParaRPr>
          </a:p>
          <a:p>
            <a:endParaRPr lang="pt-BR" altLang="pt-BR" sz="1400" b="1" i="1" dirty="0">
              <a:solidFill>
                <a:srgbClr val="F5E3B1"/>
              </a:solidFill>
              <a:latin typeface="Times New Roman" panose="02020603050405020304" pitchFamily="18" charset="0"/>
              <a:cs typeface="Times New Roman" panose="02020603050405020304" pitchFamily="18" charset="0"/>
            </a:endParaRPr>
          </a:p>
          <a:p>
            <a:r>
              <a:rPr lang="pt-BR" altLang="pt-BR" sz="1400" b="1" i="1" dirty="0">
                <a:solidFill>
                  <a:srgbClr val="F5E3B1"/>
                </a:solidFill>
                <a:latin typeface="Times New Roman" panose="02020603050405020304" pitchFamily="18" charset="0"/>
                <a:cs typeface="Times New Roman" panose="02020603050405020304" pitchFamily="18" charset="0"/>
              </a:rPr>
              <a:t>               </a:t>
            </a:r>
            <a:r>
              <a:rPr lang="pt-BR" altLang="pt-BR" sz="1400" b="1" i="1" dirty="0" smtClean="0">
                <a:solidFill>
                  <a:srgbClr val="F5E3B1"/>
                </a:solidFill>
                <a:latin typeface="Times New Roman" panose="02020603050405020304" pitchFamily="18" charset="0"/>
                <a:cs typeface="Times New Roman" panose="02020603050405020304" pitchFamily="18" charset="0"/>
              </a:rPr>
              <a:t>2 – também de </a:t>
            </a:r>
            <a:r>
              <a:rPr lang="en-US" altLang="pt-BR" sz="1400" b="1" i="1" dirty="0" err="1" smtClean="0">
                <a:solidFill>
                  <a:srgbClr val="F5E3B1"/>
                </a:solidFill>
                <a:latin typeface="Times New Roman" panose="02020603050405020304" pitchFamily="18" charset="0"/>
                <a:cs typeface="Times New Roman" panose="02020603050405020304" pitchFamily="18" charset="0"/>
              </a:rPr>
              <a:t>Dvořák</a:t>
            </a:r>
            <a:r>
              <a:rPr lang="en-US" altLang="pt-BR" sz="1400" b="1" i="1" dirty="0" smtClean="0">
                <a:solidFill>
                  <a:srgbClr val="F5E3B1"/>
                </a:solidFill>
                <a:latin typeface="Times New Roman" panose="02020603050405020304" pitchFamily="18" charset="0"/>
                <a:cs typeface="Times New Roman" panose="02020603050405020304" pitchFamily="18" charset="0"/>
              </a:rPr>
              <a:t>, </a:t>
            </a:r>
            <a:r>
              <a:rPr lang="en-US" altLang="pt-BR" sz="1400" b="1" i="1" dirty="0" err="1" smtClean="0">
                <a:solidFill>
                  <a:srgbClr val="F5E3B1"/>
                </a:solidFill>
                <a:latin typeface="Times New Roman" panose="02020603050405020304" pitchFamily="18" charset="0"/>
                <a:cs typeface="Times New Roman" panose="02020603050405020304" pitchFamily="18" charset="0"/>
              </a:rPr>
              <a:t>trecho</a:t>
            </a:r>
            <a:r>
              <a:rPr lang="en-US" altLang="pt-BR" sz="1400" b="1" i="1" dirty="0">
                <a:solidFill>
                  <a:srgbClr val="F5E3B1"/>
                </a:solidFill>
                <a:latin typeface="Times New Roman" panose="02020603050405020304" pitchFamily="18" charset="0"/>
                <a:cs typeface="Times New Roman" panose="02020603050405020304" pitchFamily="18" charset="0"/>
              </a:rPr>
              <a:t> de </a:t>
            </a:r>
            <a:r>
              <a:rPr lang="en-US" altLang="pt-BR" sz="1400" b="1" i="1" dirty="0" smtClean="0">
                <a:solidFill>
                  <a:srgbClr val="F5E3B1"/>
                </a:solidFill>
                <a:latin typeface="Times New Roman" panose="02020603050405020304" pitchFamily="18" charset="0"/>
                <a:cs typeface="Times New Roman" panose="02020603050405020304" pitchFamily="18" charset="0"/>
              </a:rPr>
              <a:t>“The </a:t>
            </a:r>
            <a:r>
              <a:rPr lang="en-US" altLang="pt-BR" sz="1400" b="1" i="1" dirty="0" err="1" smtClean="0">
                <a:solidFill>
                  <a:srgbClr val="F5E3B1"/>
                </a:solidFill>
                <a:latin typeface="Times New Roman" panose="02020603050405020304" pitchFamily="18" charset="0"/>
                <a:cs typeface="Times New Roman" panose="02020603050405020304" pitchFamily="18" charset="0"/>
              </a:rPr>
              <a:t>Moldau</a:t>
            </a:r>
            <a:r>
              <a:rPr lang="en-US" altLang="pt-BR" sz="1400" b="1" i="1" dirty="0" smtClean="0">
                <a:solidFill>
                  <a:srgbClr val="F5E3B1"/>
                </a:solidFill>
                <a:latin typeface="Times New Roman" panose="02020603050405020304" pitchFamily="18" charset="0"/>
                <a:cs typeface="Times New Roman" panose="02020603050405020304" pitchFamily="18" charset="0"/>
              </a:rPr>
              <a:t>” (Vltava)</a:t>
            </a:r>
          </a:p>
          <a:p>
            <a:r>
              <a:rPr lang="en-US" altLang="pt-BR" sz="1400" b="1" i="1" dirty="0">
                <a:solidFill>
                  <a:srgbClr val="F5E3B1"/>
                </a:solidFill>
                <a:latin typeface="Times New Roman" panose="02020603050405020304" pitchFamily="18" charset="0"/>
                <a:cs typeface="Times New Roman" panose="02020603050405020304" pitchFamily="18" charset="0"/>
              </a:rPr>
              <a:t> </a:t>
            </a:r>
            <a:r>
              <a:rPr lang="en-US" altLang="pt-BR" sz="1400" b="1" i="1" dirty="0" smtClean="0">
                <a:solidFill>
                  <a:srgbClr val="F5E3B1"/>
                </a:solidFill>
                <a:latin typeface="Times New Roman" panose="02020603050405020304" pitchFamily="18" charset="0"/>
                <a:cs typeface="Times New Roman" panose="02020603050405020304" pitchFamily="18" charset="0"/>
              </a:rPr>
              <a:t>                    Symphonic </a:t>
            </a:r>
            <a:r>
              <a:rPr lang="en-US" altLang="pt-BR" sz="1400" b="1" i="1" dirty="0">
                <a:solidFill>
                  <a:srgbClr val="F5E3B1"/>
                </a:solidFill>
                <a:latin typeface="Times New Roman" panose="02020603050405020304" pitchFamily="18" charset="0"/>
                <a:cs typeface="Times New Roman" panose="02020603050405020304" pitchFamily="18" charset="0"/>
              </a:rPr>
              <a:t>Poem </a:t>
            </a:r>
            <a:r>
              <a:rPr lang="en-US" altLang="pt-BR" sz="1400" b="1" i="1" dirty="0" smtClean="0">
                <a:solidFill>
                  <a:srgbClr val="F5E3B1"/>
                </a:solidFill>
                <a:latin typeface="Times New Roman" panose="02020603050405020304" pitchFamily="18" charset="0"/>
                <a:cs typeface="Times New Roman" panose="02020603050405020304" pitchFamily="18" charset="0"/>
              </a:rPr>
              <a:t>no.2 </a:t>
            </a:r>
            <a:r>
              <a:rPr lang="en-US" altLang="pt-BR" sz="1400" b="1" i="1" dirty="0">
                <a:solidFill>
                  <a:srgbClr val="F5E3B1"/>
                </a:solidFill>
                <a:latin typeface="Times New Roman" panose="02020603050405020304" pitchFamily="18" charset="0"/>
                <a:cs typeface="Times New Roman" panose="02020603050405020304" pitchFamily="18" charset="0"/>
              </a:rPr>
              <a:t>from My Fatherland( Ma </a:t>
            </a:r>
            <a:r>
              <a:rPr lang="en-US" altLang="pt-BR" sz="1400" b="1" i="1" dirty="0" err="1" smtClean="0">
                <a:solidFill>
                  <a:srgbClr val="F5E3B1"/>
                </a:solidFill>
                <a:latin typeface="Times New Roman" panose="02020603050405020304" pitchFamily="18" charset="0"/>
                <a:cs typeface="Times New Roman" panose="02020603050405020304" pitchFamily="18" charset="0"/>
              </a:rPr>
              <a:t>Vlast</a:t>
            </a:r>
            <a:r>
              <a:rPr lang="en-US" altLang="pt-BR" sz="1400" b="1" i="1" dirty="0">
                <a:solidFill>
                  <a:srgbClr val="F5E3B1"/>
                </a:solidFill>
                <a:latin typeface="Times New Roman" panose="02020603050405020304" pitchFamily="18" charset="0"/>
                <a:cs typeface="Times New Roman" panose="02020603050405020304" pitchFamily="18" charset="0"/>
              </a:rPr>
              <a:t>) </a:t>
            </a:r>
            <a:endParaRPr lang="pt-BR" altLang="pt-BR" sz="1400" b="1" i="1" dirty="0">
              <a:solidFill>
                <a:srgbClr val="F5E3B1"/>
              </a:solidFill>
              <a:latin typeface="Times New Roman" panose="02020603050405020304" pitchFamily="18" charset="0"/>
              <a:cs typeface="Times New Roman" panose="02020603050405020304" pitchFamily="18" charset="0"/>
            </a:endParaRPr>
          </a:p>
        </p:txBody>
      </p:sp>
      <p:sp>
        <p:nvSpPr>
          <p:cNvPr id="6" name="Retângulo 5"/>
          <p:cNvSpPr/>
          <p:nvPr/>
        </p:nvSpPr>
        <p:spPr>
          <a:xfrm>
            <a:off x="395536" y="5622920"/>
            <a:ext cx="8466768" cy="1046440"/>
          </a:xfrm>
          <a:prstGeom prst="rect">
            <a:avLst/>
          </a:prstGeom>
        </p:spPr>
        <p:txBody>
          <a:bodyPr wrap="square">
            <a:spAutoFit/>
          </a:bodyPr>
          <a:lstStyle/>
          <a:p>
            <a:pPr algn="r">
              <a:defRPr/>
            </a:pPr>
            <a:r>
              <a:rPr lang="en-US" altLang="zh-CN" sz="1600" b="1" i="1" dirty="0" err="1">
                <a:solidFill>
                  <a:srgbClr val="F5E3B1"/>
                </a:solidFill>
                <a:latin typeface="Times New Roman" panose="02020603050405020304" pitchFamily="18" charset="0"/>
                <a:cs typeface="Times New Roman" panose="02020603050405020304" pitchFamily="18" charset="0"/>
              </a:rPr>
              <a:t>Criação</a:t>
            </a:r>
            <a:r>
              <a:rPr lang="en-US" altLang="zh-CN" sz="1600" b="1" i="1" dirty="0">
                <a:solidFill>
                  <a:srgbClr val="F5E3B1"/>
                </a:solidFill>
                <a:latin typeface="Times New Roman" panose="02020603050405020304" pitchFamily="18" charset="0"/>
                <a:cs typeface="Times New Roman" panose="02020603050405020304" pitchFamily="18" charset="0"/>
              </a:rPr>
              <a:t>, </a:t>
            </a:r>
            <a:r>
              <a:rPr lang="en-US" altLang="zh-CN" sz="1600" b="1" i="1" dirty="0" err="1">
                <a:solidFill>
                  <a:srgbClr val="F5E3B1"/>
                </a:solidFill>
                <a:latin typeface="Times New Roman" panose="02020603050405020304" pitchFamily="18" charset="0"/>
                <a:cs typeface="Times New Roman" panose="02020603050405020304" pitchFamily="18" charset="0"/>
              </a:rPr>
              <a:t>pesquisa</a:t>
            </a:r>
            <a:r>
              <a:rPr lang="en-US" altLang="zh-CN" sz="1600" b="1" i="1" dirty="0">
                <a:solidFill>
                  <a:srgbClr val="F5E3B1"/>
                </a:solidFill>
                <a:latin typeface="Times New Roman" panose="02020603050405020304" pitchFamily="18" charset="0"/>
                <a:cs typeface="Times New Roman" panose="02020603050405020304" pitchFamily="18" charset="0"/>
              </a:rPr>
              <a:t>, </a:t>
            </a:r>
            <a:r>
              <a:rPr lang="en-US" altLang="zh-CN" sz="1600" b="1" i="1" dirty="0" err="1">
                <a:solidFill>
                  <a:srgbClr val="F5E3B1"/>
                </a:solidFill>
                <a:latin typeface="Times New Roman" panose="02020603050405020304" pitchFamily="18" charset="0"/>
                <a:cs typeface="Times New Roman" panose="02020603050405020304" pitchFamily="18" charset="0"/>
              </a:rPr>
              <a:t>compilação</a:t>
            </a:r>
            <a:r>
              <a:rPr lang="en-US" altLang="zh-CN" sz="1600" b="1" i="1" dirty="0">
                <a:solidFill>
                  <a:srgbClr val="F5E3B1"/>
                </a:solidFill>
                <a:latin typeface="Times New Roman" panose="02020603050405020304" pitchFamily="18" charset="0"/>
                <a:cs typeface="Times New Roman" panose="02020603050405020304" pitchFamily="18" charset="0"/>
              </a:rPr>
              <a:t> e </a:t>
            </a:r>
            <a:r>
              <a:rPr lang="en-US" altLang="zh-CN" sz="1600" b="1" i="1" dirty="0" err="1" smtClean="0">
                <a:solidFill>
                  <a:srgbClr val="F5E3B1"/>
                </a:solidFill>
                <a:latin typeface="Times New Roman" panose="02020603050405020304" pitchFamily="18" charset="0"/>
                <a:cs typeface="Times New Roman" panose="02020603050405020304" pitchFamily="18" charset="0"/>
              </a:rPr>
              <a:t>formatação</a:t>
            </a:r>
            <a:r>
              <a:rPr lang="en-US" altLang="zh-CN" sz="1600" b="1" i="1" dirty="0" smtClean="0">
                <a:solidFill>
                  <a:srgbClr val="F5E3B1"/>
                </a:solidFill>
                <a:latin typeface="Times New Roman" panose="02020603050405020304" pitchFamily="18" charset="0"/>
                <a:cs typeface="Times New Roman" panose="02020603050405020304" pitchFamily="18" charset="0"/>
              </a:rPr>
              <a:t>: </a:t>
            </a:r>
            <a:r>
              <a:rPr lang="pt-BR" sz="2400" b="1" i="1" u="sng" dirty="0" smtClean="0">
                <a:solidFill>
                  <a:srgbClr val="F5E3B1"/>
                </a:solidFill>
                <a:latin typeface="Times New Roman" panose="02020603050405020304" pitchFamily="18" charset="0"/>
                <a:cs typeface="Times New Roman" panose="02020603050405020304" pitchFamily="18" charset="0"/>
              </a:rPr>
              <a:t>Delza </a:t>
            </a:r>
            <a:r>
              <a:rPr lang="pt-BR" sz="2400" b="1" i="1" u="sng" dirty="0">
                <a:solidFill>
                  <a:srgbClr val="F5E3B1"/>
                </a:solidFill>
                <a:latin typeface="Times New Roman" panose="02020603050405020304" pitchFamily="18" charset="0"/>
                <a:cs typeface="Times New Roman" panose="02020603050405020304" pitchFamily="18" charset="0"/>
              </a:rPr>
              <a:t>Dias Ferreira</a:t>
            </a:r>
          </a:p>
          <a:p>
            <a:pPr algn="r">
              <a:defRPr/>
            </a:pPr>
            <a:r>
              <a:rPr lang="en-US" altLang="zh-CN" sz="1600" b="1" i="1" dirty="0">
                <a:solidFill>
                  <a:srgbClr val="F5E3B1"/>
                </a:solidFill>
                <a:latin typeface="Times New Roman" panose="02020603050405020304" pitchFamily="18" charset="0"/>
                <a:cs typeface="Times New Roman" panose="02020603050405020304" pitchFamily="18" charset="0"/>
              </a:rPr>
              <a:t> </a:t>
            </a:r>
            <a:r>
              <a:rPr lang="pt-BR" altLang="zh-CN" sz="1400" b="1" i="1" dirty="0">
                <a:solidFill>
                  <a:srgbClr val="F5E3B1"/>
                </a:solidFill>
                <a:latin typeface="Times New Roman" panose="02020603050405020304" pitchFamily="18" charset="0"/>
                <a:cs typeface="Times New Roman" panose="02020603050405020304" pitchFamily="18" charset="0"/>
              </a:rPr>
              <a:t>Versão para o </a:t>
            </a:r>
            <a:r>
              <a:rPr lang="pt-BR" altLang="zh-CN" sz="1400" b="1" i="1" dirty="0" smtClean="0">
                <a:solidFill>
                  <a:srgbClr val="F5E3B1"/>
                </a:solidFill>
                <a:latin typeface="Times New Roman" panose="02020603050405020304" pitchFamily="18" charset="0"/>
                <a:cs typeface="Times New Roman" panose="02020603050405020304" pitchFamily="18" charset="0"/>
              </a:rPr>
              <a:t>Inglês, revisão e publicação: </a:t>
            </a:r>
            <a:r>
              <a:rPr lang="en-US" altLang="pt-BR" b="1" i="1" u="sng" dirty="0" smtClean="0">
                <a:solidFill>
                  <a:srgbClr val="F5E3B1"/>
                </a:solidFill>
                <a:latin typeface="Times New Roman" panose="02020603050405020304" pitchFamily="18" charset="0"/>
                <a:cs typeface="Times New Roman" panose="02020603050405020304" pitchFamily="18" charset="0"/>
              </a:rPr>
              <a:t>Claudia Ricci</a:t>
            </a:r>
            <a:r>
              <a:rPr lang="pt-BR" sz="1600" b="1" i="1" u="sng" dirty="0" smtClean="0">
                <a:solidFill>
                  <a:srgbClr val="F5E3B1"/>
                </a:solidFill>
                <a:latin typeface="Times New Roman" panose="02020603050405020304" pitchFamily="18" charset="0"/>
                <a:cs typeface="Times New Roman" panose="02020603050405020304" pitchFamily="18" charset="0"/>
              </a:rPr>
              <a:t> </a:t>
            </a:r>
            <a:r>
              <a:rPr lang="pt-BR" sz="1600" b="1" i="1" dirty="0" smtClean="0">
                <a:solidFill>
                  <a:srgbClr val="F5E3B1"/>
                </a:solidFill>
                <a:latin typeface="Times New Roman" panose="02020603050405020304" pitchFamily="18" charset="0"/>
                <a:cs typeface="Times New Roman" panose="02020603050405020304" pitchFamily="18" charset="0"/>
              </a:rPr>
              <a:t>                </a:t>
            </a:r>
            <a:endParaRPr lang="pt-BR" sz="1400" b="1" i="1" dirty="0">
              <a:solidFill>
                <a:srgbClr val="F5E3B1"/>
              </a:solidFill>
              <a:latin typeface="Times New Roman" panose="02020603050405020304" pitchFamily="18" charset="0"/>
              <a:cs typeface="Times New Roman" panose="02020603050405020304" pitchFamily="18" charset="0"/>
            </a:endParaRPr>
          </a:p>
          <a:p>
            <a:pPr algn="r"/>
            <a:r>
              <a:rPr lang="pt-BR" sz="1600" b="1" i="1" dirty="0" smtClean="0">
                <a:solidFill>
                  <a:srgbClr val="F5E3B1"/>
                </a:solidFill>
                <a:latin typeface="Times New Roman" pitchFamily="18" charset="0"/>
              </a:rPr>
              <a:t>São </a:t>
            </a:r>
            <a:r>
              <a:rPr lang="pt-BR" sz="1600" b="1" i="1" dirty="0">
                <a:solidFill>
                  <a:srgbClr val="F5E3B1"/>
                </a:solidFill>
                <a:latin typeface="Times New Roman" pitchFamily="18" charset="0"/>
              </a:rPr>
              <a:t>Paulo, </a:t>
            </a:r>
            <a:r>
              <a:rPr lang="pt-BR" sz="1600" b="1" i="1" dirty="0" smtClean="0">
                <a:solidFill>
                  <a:srgbClr val="F5E3B1"/>
                </a:solidFill>
                <a:latin typeface="Times New Roman" pitchFamily="18" charset="0"/>
              </a:rPr>
              <a:t>VIII </a:t>
            </a:r>
            <a:r>
              <a:rPr lang="pt-BR" sz="1600" b="1" i="1" dirty="0">
                <a:solidFill>
                  <a:srgbClr val="F5E3B1"/>
                </a:solidFill>
                <a:latin typeface="Times New Roman" pitchFamily="18" charset="0"/>
              </a:rPr>
              <a:t>de </a:t>
            </a:r>
            <a:r>
              <a:rPr lang="pt-BR" sz="1600" b="1" i="1" dirty="0" smtClean="0">
                <a:solidFill>
                  <a:srgbClr val="F5E3B1"/>
                </a:solidFill>
                <a:latin typeface="Times New Roman" pitchFamily="18" charset="0"/>
              </a:rPr>
              <a:t>2016 </a:t>
            </a:r>
            <a:r>
              <a:rPr lang="pt-BR" sz="2000" b="1" i="1" dirty="0" smtClean="0">
                <a:solidFill>
                  <a:srgbClr val="F5E3B1"/>
                </a:solidFill>
                <a:latin typeface="Times New Roman" pitchFamily="18" charset="0"/>
              </a:rPr>
              <a:t>     </a:t>
            </a:r>
            <a:endParaRPr lang="pt-BR" sz="2000" b="1" i="1" dirty="0">
              <a:solidFill>
                <a:srgbClr val="F5E3B1"/>
              </a:solidFill>
              <a:latin typeface="Times New Roman" pitchFamily="18" charset="0"/>
            </a:endParaRPr>
          </a:p>
        </p:txBody>
      </p:sp>
    </p:spTree>
    <p:extLst>
      <p:ext uri="{BB962C8B-B14F-4D97-AF65-F5344CB8AC3E}">
        <p14:creationId xmlns:p14="http://schemas.microsoft.com/office/powerpoint/2010/main" val="873056167"/>
      </p:ext>
    </p:extLst>
  </p:cSld>
  <p:clrMapOvr>
    <a:masterClrMapping/>
  </p:clrMapOvr>
  <mc:AlternateContent xmlns:mc="http://schemas.openxmlformats.org/markup-compatibility/2006" xmlns:p14="http://schemas.microsoft.com/office/powerpoint/2010/main">
    <mc:Choice Requires="p14">
      <p:transition p14:dur="10" advTm="45000">
        <p:sndAc>
          <p:stSnd>
            <p:snd r:embed="rId2" name="REDUZ the moldau 0 Symphonic Poem no2 from My Fatherland( Ma VLast) .WAV"/>
          </p:stSnd>
        </p:sndAc>
      </p:transition>
    </mc:Choice>
    <mc:Fallback xmlns="">
      <p:transition advTm="45000">
        <p:sndAc>
          <p:stSnd>
            <p:snd r:embed="rId4" name="REDUZ the moldau 0 Symphonic Poem no2 from My Fatherland( Ma VLast)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0" fill="hold"/>
                                        <p:tgtEl>
                                          <p:spTgt spid="5"/>
                                        </p:tgtEl>
                                        <p:attrNameLst>
                                          <p:attrName>ppt_x</p:attrName>
                                        </p:attrNameLst>
                                      </p:cBhvr>
                                      <p:tavLst>
                                        <p:tav tm="0">
                                          <p:val>
                                            <p:strVal val="#ppt_x"/>
                                          </p:val>
                                        </p:tav>
                                        <p:tav tm="100000">
                                          <p:val>
                                            <p:strVal val="#ppt_x"/>
                                          </p:val>
                                        </p:tav>
                                      </p:tavLst>
                                    </p:anim>
                                    <p:anim calcmode="lin" valueType="num">
                                      <p:cBhvr additive="base">
                                        <p:cTn id="8" dur="20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1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0" fill="hold"/>
                                        <p:tgtEl>
                                          <p:spTgt spid="6"/>
                                        </p:tgtEl>
                                        <p:attrNameLst>
                                          <p:attrName>ppt_x</p:attrName>
                                        </p:attrNameLst>
                                      </p:cBhvr>
                                      <p:tavLst>
                                        <p:tav tm="0">
                                          <p:val>
                                            <p:strVal val="#ppt_x"/>
                                          </p:val>
                                        </p:tav>
                                        <p:tav tm="100000">
                                          <p:val>
                                            <p:strVal val="#ppt_x"/>
                                          </p:val>
                                        </p:tav>
                                      </p:tavLst>
                                    </p:anim>
                                    <p:anim calcmode="lin" valueType="num">
                                      <p:cBhvr additive="base">
                                        <p:cTn id="12" dur="20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a:spLocks noChangeArrowheads="1"/>
          </p:cNvSpPr>
          <p:nvPr/>
        </p:nvSpPr>
        <p:spPr bwMode="auto">
          <a:xfrm>
            <a:off x="3419872" y="2991024"/>
            <a:ext cx="2520280" cy="923330"/>
          </a:xfrm>
          <a:prstGeom prst="rect">
            <a:avLst/>
          </a:prstGeom>
          <a:noFill/>
          <a:ln>
            <a:noFill/>
          </a:ln>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zh-CN" sz="5400" b="1" i="1" u="sng" dirty="0">
                <a:solidFill>
                  <a:srgbClr val="957313"/>
                </a:solidFill>
                <a:latin typeface="Times New Roman" panose="02020603050405020304" pitchFamily="18" charset="0"/>
                <a:cs typeface="Times New Roman" panose="02020603050405020304" pitchFamily="18" charset="0"/>
              </a:rPr>
              <a:t>Fim</a:t>
            </a:r>
          </a:p>
        </p:txBody>
      </p:sp>
    </p:spTree>
    <p:extLst>
      <p:ext uri="{BB962C8B-B14F-4D97-AF65-F5344CB8AC3E}">
        <p14:creationId xmlns:p14="http://schemas.microsoft.com/office/powerpoint/2010/main" val="2636458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Effect transition="in" filter="fade">
                                      <p:cBhvr>
                                        <p:cTn id="9" dur="5000"/>
                                        <p:tgtEl>
                                          <p:spTgt spid="2"/>
                                        </p:tgtEl>
                                      </p:cBhvr>
                                    </p:animEffect>
                                  </p:childTnLst>
                                </p:cTn>
                              </p:par>
                            </p:childTnLst>
                          </p:cTn>
                        </p:par>
                        <p:par>
                          <p:cTn id="10" fill="hold">
                            <p:stCondLst>
                              <p:cond delay="5000"/>
                            </p:stCondLst>
                            <p:childTnLst>
                              <p:par>
                                <p:cTn id="11" presetID="47" presetClass="exit" presetSubtype="0" fill="hold" grpId="1" nodeType="afterEffect">
                                  <p:stCondLst>
                                    <p:cond delay="6000"/>
                                  </p:stCondLst>
                                  <p:childTnLst>
                                    <p:animEffect transition="out" filter="fade">
                                      <p:cBhvr>
                                        <p:cTn id="12" dur="9750"/>
                                        <p:tgtEl>
                                          <p:spTgt spid="2"/>
                                        </p:tgtEl>
                                      </p:cBhvr>
                                    </p:animEffect>
                                    <p:anim calcmode="lin" valueType="num">
                                      <p:cBhvr>
                                        <p:cTn id="13" dur="9750"/>
                                        <p:tgtEl>
                                          <p:spTgt spid="2"/>
                                        </p:tgtEl>
                                        <p:attrNameLst>
                                          <p:attrName>ppt_x</p:attrName>
                                        </p:attrNameLst>
                                      </p:cBhvr>
                                      <p:tavLst>
                                        <p:tav tm="0">
                                          <p:val>
                                            <p:strVal val="ppt_x"/>
                                          </p:val>
                                        </p:tav>
                                        <p:tav tm="100000">
                                          <p:val>
                                            <p:strVal val="ppt_x"/>
                                          </p:val>
                                        </p:tav>
                                      </p:tavLst>
                                    </p:anim>
                                    <p:anim calcmode="lin" valueType="num">
                                      <p:cBhvr>
                                        <p:cTn id="14" dur="9750"/>
                                        <p:tgtEl>
                                          <p:spTgt spid="2"/>
                                        </p:tgtEl>
                                        <p:attrNameLst>
                                          <p:attrName>ppt_y</p:attrName>
                                        </p:attrNameLst>
                                      </p:cBhvr>
                                      <p:tavLst>
                                        <p:tav tm="0">
                                          <p:val>
                                            <p:strVal val="ppt_y"/>
                                          </p:val>
                                        </p:tav>
                                        <p:tav tm="100000">
                                          <p:val>
                                            <p:strVal val="ppt_y-.1"/>
                                          </p:val>
                                        </p:tav>
                                      </p:tavLst>
                                    </p:anim>
                                    <p:set>
                                      <p:cBhvr>
                                        <p:cTn id="15" dur="1" fill="hold">
                                          <p:stCondLst>
                                            <p:cond delay="9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theme/theme1.xml><?xml version="1.0" encoding="utf-8"?>
<a:theme xmlns:a="http://schemas.openxmlformats.org/drawingml/2006/main" name="Default Them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a 1">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F095F"/>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8982</TotalTime>
  <Words>3530</Words>
  <Application>Microsoft Office PowerPoint</Application>
  <PresentationFormat>Apresentação na tela (4:3)</PresentationFormat>
  <Paragraphs>166</Paragraphs>
  <Slides>58</Slides>
  <Notes>9</Notes>
  <HiddenSlides>0</HiddenSlides>
  <MMClips>0</MMClips>
  <ScaleCrop>false</ScaleCrop>
  <HeadingPairs>
    <vt:vector size="4" baseType="variant">
      <vt:variant>
        <vt:lpstr>Tema</vt:lpstr>
      </vt:variant>
      <vt:variant>
        <vt:i4>1</vt:i4>
      </vt:variant>
      <vt:variant>
        <vt:lpstr>Títulos de slides</vt:lpstr>
      </vt:variant>
      <vt:variant>
        <vt:i4>58</vt:i4>
      </vt:variant>
    </vt:vector>
  </HeadingPairs>
  <TitlesOfParts>
    <vt:vector size="59" baseType="lpstr">
      <vt:lpstr>Default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Delza</dc:creator>
  <cp:lastModifiedBy>Delza</cp:lastModifiedBy>
  <cp:revision>1116</cp:revision>
  <dcterms:created xsi:type="dcterms:W3CDTF">2010-10-11T23:28:14Z</dcterms:created>
  <dcterms:modified xsi:type="dcterms:W3CDTF">2016-09-14T18:29:48Z</dcterms:modified>
</cp:coreProperties>
</file>