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92"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12192000" cy="6858000"/>
  <p:notesSz cx="6858000" cy="9144000"/>
  <p:defaultText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9kVgOb9168hYxCcZKEGSA==" hashData="genToZLLOhjZ/EQzj4k7eunBz4r/riWY6qAnQGmRoHYtnxjfELx6OIiznSKazi2Vd6JHZr+Hp9tpaB/wo/9ht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6374" autoAdjust="0"/>
  </p:normalViewPr>
  <p:slideViewPr>
    <p:cSldViewPr>
      <p:cViewPr varScale="1">
        <p:scale>
          <a:sx n="106" d="100"/>
          <a:sy n="106" d="100"/>
        </p:scale>
        <p:origin x="114" y="210"/>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998739-5C96-4BCC-AF95-0F681BF4CD19}"/>
              </a:ext>
            </a:extLst>
          </p:cNvPr>
          <p:cNvSpPr>
            <a:spLocks noGrp="1"/>
          </p:cNvSpPr>
          <p:nvPr>
            <p:ph type="ctrTitle"/>
          </p:nvPr>
        </p:nvSpPr>
        <p:spPr>
          <a:xfrm>
            <a:off x="1524000" y="1122363"/>
            <a:ext cx="9144000" cy="2387600"/>
          </a:xfrm>
        </p:spPr>
        <p:txBody>
          <a:bodyPr anchor="b"/>
          <a:lstStyle>
            <a:lvl1pPr algn="ctr">
              <a:defRPr sz="6000"/>
            </a:lvl1pPr>
          </a:lstStyle>
          <a:p>
            <a:r>
              <a:rPr lang="pt-PT"/>
              <a:t>Clique para editar o estilo de título do Modelo Global</a:t>
            </a:r>
          </a:p>
        </p:txBody>
      </p:sp>
      <p:sp>
        <p:nvSpPr>
          <p:cNvPr id="3" name="Subtítulo 2">
            <a:extLst>
              <a:ext uri="{FF2B5EF4-FFF2-40B4-BE49-F238E27FC236}">
                <a16:creationId xmlns:a16="http://schemas.microsoft.com/office/drawing/2014/main" id="{EC878E2E-CC0E-449C-896F-3C6E67AEA2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PT"/>
              <a:t>Clique para editar o estilo de subtítulo do Modelo Global</a:t>
            </a:r>
          </a:p>
        </p:txBody>
      </p:sp>
      <p:sp>
        <p:nvSpPr>
          <p:cNvPr id="4" name="Marcador de Posição da Data 3">
            <a:extLst>
              <a:ext uri="{FF2B5EF4-FFF2-40B4-BE49-F238E27FC236}">
                <a16:creationId xmlns:a16="http://schemas.microsoft.com/office/drawing/2014/main" id="{72976A9A-AFEC-4621-BDED-052D83C27624}"/>
              </a:ext>
            </a:extLst>
          </p:cNvPr>
          <p:cNvSpPr>
            <a:spLocks noGrp="1"/>
          </p:cNvSpPr>
          <p:nvPr>
            <p:ph type="dt" sz="half" idx="10"/>
          </p:nvPr>
        </p:nvSpPr>
        <p:spPr/>
        <p:txBody>
          <a:bodyPr/>
          <a:lstStyle/>
          <a:p>
            <a:pPr>
              <a:defRPr/>
            </a:pPr>
            <a:endParaRPr lang="pt-BR" altLang="pt-PT"/>
          </a:p>
        </p:txBody>
      </p:sp>
      <p:sp>
        <p:nvSpPr>
          <p:cNvPr id="5" name="Marcador de Posição do Rodapé 4">
            <a:extLst>
              <a:ext uri="{FF2B5EF4-FFF2-40B4-BE49-F238E27FC236}">
                <a16:creationId xmlns:a16="http://schemas.microsoft.com/office/drawing/2014/main" id="{FD3C0FCF-6B0C-4C18-B730-15ED752B1E94}"/>
              </a:ext>
            </a:extLst>
          </p:cNvPr>
          <p:cNvSpPr>
            <a:spLocks noGrp="1"/>
          </p:cNvSpPr>
          <p:nvPr>
            <p:ph type="ftr" sz="quarter" idx="11"/>
          </p:nvPr>
        </p:nvSpPr>
        <p:spPr/>
        <p:txBody>
          <a:bodyPr/>
          <a:lstStyle/>
          <a:p>
            <a:pPr>
              <a:defRPr/>
            </a:pPr>
            <a:endParaRPr lang="pt-BR" altLang="pt-PT"/>
          </a:p>
        </p:txBody>
      </p:sp>
      <p:sp>
        <p:nvSpPr>
          <p:cNvPr id="6" name="Marcador de Posição do Número do Diapositivo 5">
            <a:extLst>
              <a:ext uri="{FF2B5EF4-FFF2-40B4-BE49-F238E27FC236}">
                <a16:creationId xmlns:a16="http://schemas.microsoft.com/office/drawing/2014/main" id="{56FEA3BC-7220-45BD-A7D6-B7F81225610B}"/>
              </a:ext>
            </a:extLst>
          </p:cNvPr>
          <p:cNvSpPr>
            <a:spLocks noGrp="1"/>
          </p:cNvSpPr>
          <p:nvPr>
            <p:ph type="sldNum" sz="quarter" idx="12"/>
          </p:nvPr>
        </p:nvSpPr>
        <p:spPr/>
        <p:txBody>
          <a:bodyPr/>
          <a:lstStyle/>
          <a:p>
            <a:pPr>
              <a:defRPr/>
            </a:pPr>
            <a:fld id="{0A672C6A-1683-4BC8-9365-0FF2C3CFA9BB}" type="slidenum">
              <a:rPr lang="pt-BR" altLang="pt-PT" smtClean="0"/>
              <a:pPr>
                <a:defRPr/>
              </a:pPr>
              <a:t>‹nº›</a:t>
            </a:fld>
            <a:endParaRPr lang="pt-BR" altLang="pt-PT"/>
          </a:p>
        </p:txBody>
      </p:sp>
    </p:spTree>
    <p:extLst>
      <p:ext uri="{BB962C8B-B14F-4D97-AF65-F5344CB8AC3E}">
        <p14:creationId xmlns:p14="http://schemas.microsoft.com/office/powerpoint/2010/main" val="25824440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t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1248CC-F0F3-4E8D-88A4-DE88CC42298B}"/>
              </a:ext>
            </a:extLst>
          </p:cNvPr>
          <p:cNvSpPr>
            <a:spLocks noGrp="1"/>
          </p:cNvSpPr>
          <p:nvPr>
            <p:ph type="title"/>
          </p:nvPr>
        </p:nvSpPr>
        <p:spPr/>
        <p:txBody>
          <a:bodyPr/>
          <a:lstStyle/>
          <a:p>
            <a:r>
              <a:rPr lang="pt-PT"/>
              <a:t>Clique para editar o estilo de título do Modelo Global</a:t>
            </a:r>
          </a:p>
        </p:txBody>
      </p:sp>
      <p:sp>
        <p:nvSpPr>
          <p:cNvPr id="3" name="Marcador de Posição de Conteúdo 2">
            <a:extLst>
              <a:ext uri="{FF2B5EF4-FFF2-40B4-BE49-F238E27FC236}">
                <a16:creationId xmlns:a16="http://schemas.microsoft.com/office/drawing/2014/main" id="{A5678E11-2DDC-4C08-843E-F2527EB3F06E}"/>
              </a:ext>
            </a:extLst>
          </p:cNvPr>
          <p:cNvSpPr>
            <a:spLocks noGrp="1"/>
          </p:cNvSpPr>
          <p:nvPr>
            <p:ph idx="1"/>
          </p:nvPr>
        </p:nvSpPr>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p>
        </p:txBody>
      </p:sp>
      <p:sp>
        <p:nvSpPr>
          <p:cNvPr id="4" name="Marcador de Posição da Data 3">
            <a:extLst>
              <a:ext uri="{FF2B5EF4-FFF2-40B4-BE49-F238E27FC236}">
                <a16:creationId xmlns:a16="http://schemas.microsoft.com/office/drawing/2014/main" id="{A8AA8DE7-C789-4FCB-9F61-AAFD1EFA5470}"/>
              </a:ext>
            </a:extLst>
          </p:cNvPr>
          <p:cNvSpPr>
            <a:spLocks noGrp="1"/>
          </p:cNvSpPr>
          <p:nvPr>
            <p:ph type="dt" sz="half" idx="10"/>
          </p:nvPr>
        </p:nvSpPr>
        <p:spPr/>
        <p:txBody>
          <a:bodyPr/>
          <a:lstStyle/>
          <a:p>
            <a:pPr>
              <a:defRPr/>
            </a:pPr>
            <a:endParaRPr lang="pt-BR" altLang="pt-PT"/>
          </a:p>
        </p:txBody>
      </p:sp>
      <p:sp>
        <p:nvSpPr>
          <p:cNvPr id="5" name="Marcador de Posição do Rodapé 4">
            <a:extLst>
              <a:ext uri="{FF2B5EF4-FFF2-40B4-BE49-F238E27FC236}">
                <a16:creationId xmlns:a16="http://schemas.microsoft.com/office/drawing/2014/main" id="{BD78691C-37EB-4326-B961-59CFFF9C9E51}"/>
              </a:ext>
            </a:extLst>
          </p:cNvPr>
          <p:cNvSpPr>
            <a:spLocks noGrp="1"/>
          </p:cNvSpPr>
          <p:nvPr>
            <p:ph type="ftr" sz="quarter" idx="11"/>
          </p:nvPr>
        </p:nvSpPr>
        <p:spPr/>
        <p:txBody>
          <a:bodyPr/>
          <a:lstStyle/>
          <a:p>
            <a:pPr>
              <a:defRPr/>
            </a:pPr>
            <a:endParaRPr lang="pt-BR" altLang="pt-PT"/>
          </a:p>
        </p:txBody>
      </p:sp>
      <p:sp>
        <p:nvSpPr>
          <p:cNvPr id="6" name="Marcador de Posição do Número do Diapositivo 5">
            <a:extLst>
              <a:ext uri="{FF2B5EF4-FFF2-40B4-BE49-F238E27FC236}">
                <a16:creationId xmlns:a16="http://schemas.microsoft.com/office/drawing/2014/main" id="{5C1087CB-CD56-4254-8345-1D740CB74A0B}"/>
              </a:ext>
            </a:extLst>
          </p:cNvPr>
          <p:cNvSpPr>
            <a:spLocks noGrp="1"/>
          </p:cNvSpPr>
          <p:nvPr>
            <p:ph type="sldNum" sz="quarter" idx="12"/>
          </p:nvPr>
        </p:nvSpPr>
        <p:spPr/>
        <p:txBody>
          <a:bodyPr/>
          <a:lstStyle/>
          <a:p>
            <a:pPr>
              <a:defRPr/>
            </a:pPr>
            <a:fld id="{314B6066-5CB2-4D7C-8997-D7914DB0D56A}" type="slidenum">
              <a:rPr lang="pt-BR" altLang="pt-PT" smtClean="0"/>
              <a:pPr>
                <a:defRPr/>
              </a:pPr>
              <a:t>‹nº›</a:t>
            </a:fld>
            <a:endParaRPr lang="pt-BR" altLang="pt-PT"/>
          </a:p>
        </p:txBody>
      </p:sp>
    </p:spTree>
    <p:extLst>
      <p:ext uri="{BB962C8B-B14F-4D97-AF65-F5344CB8AC3E}">
        <p14:creationId xmlns:p14="http://schemas.microsoft.com/office/powerpoint/2010/main" val="2392678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E8B7A0-B4EA-4A56-BDB2-6E88A6BF680A}"/>
              </a:ext>
            </a:extLst>
          </p:cNvPr>
          <p:cNvSpPr>
            <a:spLocks noGrp="1"/>
          </p:cNvSpPr>
          <p:nvPr>
            <p:ph type="title"/>
          </p:nvPr>
        </p:nvSpPr>
        <p:spPr>
          <a:xfrm>
            <a:off x="831850" y="1709738"/>
            <a:ext cx="10515600" cy="2852737"/>
          </a:xfrm>
        </p:spPr>
        <p:txBody>
          <a:bodyPr anchor="b"/>
          <a:lstStyle>
            <a:lvl1pPr>
              <a:defRPr sz="6000"/>
            </a:lvl1pPr>
          </a:lstStyle>
          <a:p>
            <a:r>
              <a:rPr lang="pt-PT"/>
              <a:t>Clique para editar o estilo de título do Modelo Global</a:t>
            </a:r>
          </a:p>
        </p:txBody>
      </p:sp>
      <p:sp>
        <p:nvSpPr>
          <p:cNvPr id="3" name="Marcador de Posição do Texto 2">
            <a:extLst>
              <a:ext uri="{FF2B5EF4-FFF2-40B4-BE49-F238E27FC236}">
                <a16:creationId xmlns:a16="http://schemas.microsoft.com/office/drawing/2014/main" id="{57181F49-146C-46A9-9709-1648DCB3B3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PT"/>
              <a:t>Clique para editar os estilos do texto de Modelo Global</a:t>
            </a:r>
          </a:p>
        </p:txBody>
      </p:sp>
      <p:sp>
        <p:nvSpPr>
          <p:cNvPr id="4" name="Marcador de Posição da Data 3">
            <a:extLst>
              <a:ext uri="{FF2B5EF4-FFF2-40B4-BE49-F238E27FC236}">
                <a16:creationId xmlns:a16="http://schemas.microsoft.com/office/drawing/2014/main" id="{81D45E53-F04B-4F4E-A0B7-420350260658}"/>
              </a:ext>
            </a:extLst>
          </p:cNvPr>
          <p:cNvSpPr>
            <a:spLocks noGrp="1"/>
          </p:cNvSpPr>
          <p:nvPr>
            <p:ph type="dt" sz="half" idx="10"/>
          </p:nvPr>
        </p:nvSpPr>
        <p:spPr/>
        <p:txBody>
          <a:bodyPr/>
          <a:lstStyle/>
          <a:p>
            <a:pPr>
              <a:defRPr/>
            </a:pPr>
            <a:endParaRPr lang="pt-BR" altLang="pt-PT"/>
          </a:p>
        </p:txBody>
      </p:sp>
      <p:sp>
        <p:nvSpPr>
          <p:cNvPr id="5" name="Marcador de Posição do Rodapé 4">
            <a:extLst>
              <a:ext uri="{FF2B5EF4-FFF2-40B4-BE49-F238E27FC236}">
                <a16:creationId xmlns:a16="http://schemas.microsoft.com/office/drawing/2014/main" id="{E41D1C16-7DAB-4DA7-832C-E1515ACF5CF3}"/>
              </a:ext>
            </a:extLst>
          </p:cNvPr>
          <p:cNvSpPr>
            <a:spLocks noGrp="1"/>
          </p:cNvSpPr>
          <p:nvPr>
            <p:ph type="ftr" sz="quarter" idx="11"/>
          </p:nvPr>
        </p:nvSpPr>
        <p:spPr/>
        <p:txBody>
          <a:bodyPr/>
          <a:lstStyle/>
          <a:p>
            <a:pPr>
              <a:defRPr/>
            </a:pPr>
            <a:endParaRPr lang="pt-BR" altLang="pt-PT"/>
          </a:p>
        </p:txBody>
      </p:sp>
      <p:sp>
        <p:nvSpPr>
          <p:cNvPr id="6" name="Marcador de Posição do Número do Diapositivo 5">
            <a:extLst>
              <a:ext uri="{FF2B5EF4-FFF2-40B4-BE49-F238E27FC236}">
                <a16:creationId xmlns:a16="http://schemas.microsoft.com/office/drawing/2014/main" id="{F24C108C-CFE3-45B7-8627-A48C74A6BEA9}"/>
              </a:ext>
            </a:extLst>
          </p:cNvPr>
          <p:cNvSpPr>
            <a:spLocks noGrp="1"/>
          </p:cNvSpPr>
          <p:nvPr>
            <p:ph type="sldNum" sz="quarter" idx="12"/>
          </p:nvPr>
        </p:nvSpPr>
        <p:spPr/>
        <p:txBody>
          <a:bodyPr/>
          <a:lstStyle/>
          <a:p>
            <a:pPr>
              <a:defRPr/>
            </a:pPr>
            <a:fld id="{D466790F-41AC-4D56-BB17-6B161D1B2D06}" type="slidenum">
              <a:rPr lang="pt-BR" altLang="pt-PT" smtClean="0"/>
              <a:pPr>
                <a:defRPr/>
              </a:pPr>
              <a:t>‹nº›</a:t>
            </a:fld>
            <a:endParaRPr lang="pt-BR" altLang="pt-PT"/>
          </a:p>
        </p:txBody>
      </p:sp>
    </p:spTree>
    <p:extLst>
      <p:ext uri="{BB962C8B-B14F-4D97-AF65-F5344CB8AC3E}">
        <p14:creationId xmlns:p14="http://schemas.microsoft.com/office/powerpoint/2010/main" val="21421755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B68378-A70F-4200-B505-C1F1303162A7}"/>
              </a:ext>
            </a:extLst>
          </p:cNvPr>
          <p:cNvSpPr>
            <a:spLocks noGrp="1"/>
          </p:cNvSpPr>
          <p:nvPr>
            <p:ph type="title"/>
          </p:nvPr>
        </p:nvSpPr>
        <p:spPr/>
        <p:txBody>
          <a:bodyPr/>
          <a:lstStyle/>
          <a:p>
            <a:r>
              <a:rPr lang="pt-PT"/>
              <a:t>Clique para editar o estilo de título do Modelo Global</a:t>
            </a:r>
          </a:p>
        </p:txBody>
      </p:sp>
      <p:sp>
        <p:nvSpPr>
          <p:cNvPr id="3" name="Marcador de Posição de Conteúdo 2">
            <a:extLst>
              <a:ext uri="{FF2B5EF4-FFF2-40B4-BE49-F238E27FC236}">
                <a16:creationId xmlns:a16="http://schemas.microsoft.com/office/drawing/2014/main" id="{6BA105DA-3CA6-4A3C-911A-CD9932E72DA8}"/>
              </a:ext>
            </a:extLst>
          </p:cNvPr>
          <p:cNvSpPr>
            <a:spLocks noGrp="1"/>
          </p:cNvSpPr>
          <p:nvPr>
            <p:ph sz="half" idx="1"/>
          </p:nvPr>
        </p:nvSpPr>
        <p:spPr>
          <a:xfrm>
            <a:off x="838200" y="1825625"/>
            <a:ext cx="5181600" cy="4351338"/>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p>
        </p:txBody>
      </p:sp>
      <p:sp>
        <p:nvSpPr>
          <p:cNvPr id="4" name="Marcador de Posição de Conteúdo 3">
            <a:extLst>
              <a:ext uri="{FF2B5EF4-FFF2-40B4-BE49-F238E27FC236}">
                <a16:creationId xmlns:a16="http://schemas.microsoft.com/office/drawing/2014/main" id="{BE71F0F9-AC83-4CB1-9440-5F23C5FDF09B}"/>
              </a:ext>
            </a:extLst>
          </p:cNvPr>
          <p:cNvSpPr>
            <a:spLocks noGrp="1"/>
          </p:cNvSpPr>
          <p:nvPr>
            <p:ph sz="half" idx="2"/>
          </p:nvPr>
        </p:nvSpPr>
        <p:spPr>
          <a:xfrm>
            <a:off x="6172200" y="1825625"/>
            <a:ext cx="5181600" cy="4351338"/>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p>
        </p:txBody>
      </p:sp>
      <p:sp>
        <p:nvSpPr>
          <p:cNvPr id="5" name="Marcador de Posição da Data 4">
            <a:extLst>
              <a:ext uri="{FF2B5EF4-FFF2-40B4-BE49-F238E27FC236}">
                <a16:creationId xmlns:a16="http://schemas.microsoft.com/office/drawing/2014/main" id="{A3F3AED8-431E-4E21-B763-45BFBEEFFF87}"/>
              </a:ext>
            </a:extLst>
          </p:cNvPr>
          <p:cNvSpPr>
            <a:spLocks noGrp="1"/>
          </p:cNvSpPr>
          <p:nvPr>
            <p:ph type="dt" sz="half" idx="10"/>
          </p:nvPr>
        </p:nvSpPr>
        <p:spPr/>
        <p:txBody>
          <a:bodyPr/>
          <a:lstStyle/>
          <a:p>
            <a:pPr>
              <a:defRPr/>
            </a:pPr>
            <a:endParaRPr lang="pt-BR" altLang="pt-PT"/>
          </a:p>
        </p:txBody>
      </p:sp>
      <p:sp>
        <p:nvSpPr>
          <p:cNvPr id="6" name="Marcador de Posição do Rodapé 5">
            <a:extLst>
              <a:ext uri="{FF2B5EF4-FFF2-40B4-BE49-F238E27FC236}">
                <a16:creationId xmlns:a16="http://schemas.microsoft.com/office/drawing/2014/main" id="{12CEC2FB-087A-48A1-A644-802CF01343F5}"/>
              </a:ext>
            </a:extLst>
          </p:cNvPr>
          <p:cNvSpPr>
            <a:spLocks noGrp="1"/>
          </p:cNvSpPr>
          <p:nvPr>
            <p:ph type="ftr" sz="quarter" idx="11"/>
          </p:nvPr>
        </p:nvSpPr>
        <p:spPr/>
        <p:txBody>
          <a:bodyPr/>
          <a:lstStyle/>
          <a:p>
            <a:pPr>
              <a:defRPr/>
            </a:pPr>
            <a:endParaRPr lang="pt-BR" altLang="pt-PT"/>
          </a:p>
        </p:txBody>
      </p:sp>
      <p:sp>
        <p:nvSpPr>
          <p:cNvPr id="7" name="Marcador de Posição do Número do Diapositivo 6">
            <a:extLst>
              <a:ext uri="{FF2B5EF4-FFF2-40B4-BE49-F238E27FC236}">
                <a16:creationId xmlns:a16="http://schemas.microsoft.com/office/drawing/2014/main" id="{EB5975CC-C53A-4681-94C8-7C15F93218A8}"/>
              </a:ext>
            </a:extLst>
          </p:cNvPr>
          <p:cNvSpPr>
            <a:spLocks noGrp="1"/>
          </p:cNvSpPr>
          <p:nvPr>
            <p:ph type="sldNum" sz="quarter" idx="12"/>
          </p:nvPr>
        </p:nvSpPr>
        <p:spPr/>
        <p:txBody>
          <a:bodyPr/>
          <a:lstStyle/>
          <a:p>
            <a:pPr>
              <a:defRPr/>
            </a:pPr>
            <a:fld id="{38D747AA-3E4D-400D-9633-B5DA38D82522}" type="slidenum">
              <a:rPr lang="pt-BR" altLang="pt-PT" smtClean="0"/>
              <a:pPr>
                <a:defRPr/>
              </a:pPr>
              <a:t>‹nº›</a:t>
            </a:fld>
            <a:endParaRPr lang="pt-BR" altLang="pt-PT"/>
          </a:p>
        </p:txBody>
      </p:sp>
    </p:spTree>
    <p:extLst>
      <p:ext uri="{BB962C8B-B14F-4D97-AF65-F5344CB8AC3E}">
        <p14:creationId xmlns:p14="http://schemas.microsoft.com/office/powerpoint/2010/main" val="22771341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960DA5-2082-4B63-B6E6-F9AAAC258D90}"/>
              </a:ext>
            </a:extLst>
          </p:cNvPr>
          <p:cNvSpPr>
            <a:spLocks noGrp="1"/>
          </p:cNvSpPr>
          <p:nvPr>
            <p:ph type="title"/>
          </p:nvPr>
        </p:nvSpPr>
        <p:spPr>
          <a:xfrm>
            <a:off x="839788" y="365125"/>
            <a:ext cx="10515600" cy="1325563"/>
          </a:xfrm>
        </p:spPr>
        <p:txBody>
          <a:bodyPr/>
          <a:lstStyle/>
          <a:p>
            <a:r>
              <a:rPr lang="pt-PT"/>
              <a:t>Clique para editar o estilo de título do Modelo Global</a:t>
            </a:r>
          </a:p>
        </p:txBody>
      </p:sp>
      <p:sp>
        <p:nvSpPr>
          <p:cNvPr id="3" name="Marcador de Posição do Texto 2">
            <a:extLst>
              <a:ext uri="{FF2B5EF4-FFF2-40B4-BE49-F238E27FC236}">
                <a16:creationId xmlns:a16="http://schemas.microsoft.com/office/drawing/2014/main" id="{559E1A2D-05D8-426E-BBBF-677D610EAFF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a:t>Clique para editar os estilos do texto de Modelo Global</a:t>
            </a:r>
          </a:p>
        </p:txBody>
      </p:sp>
      <p:sp>
        <p:nvSpPr>
          <p:cNvPr id="4" name="Marcador de Posição de Conteúdo 3">
            <a:extLst>
              <a:ext uri="{FF2B5EF4-FFF2-40B4-BE49-F238E27FC236}">
                <a16:creationId xmlns:a16="http://schemas.microsoft.com/office/drawing/2014/main" id="{DD1CC4E5-1E5C-454A-B88C-177E2AF30B23}"/>
              </a:ext>
            </a:extLst>
          </p:cNvPr>
          <p:cNvSpPr>
            <a:spLocks noGrp="1"/>
          </p:cNvSpPr>
          <p:nvPr>
            <p:ph sz="half" idx="2"/>
          </p:nvPr>
        </p:nvSpPr>
        <p:spPr>
          <a:xfrm>
            <a:off x="839788" y="2505075"/>
            <a:ext cx="5157787" cy="3684588"/>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p>
        </p:txBody>
      </p:sp>
      <p:sp>
        <p:nvSpPr>
          <p:cNvPr id="5" name="Marcador de Posição do Texto 4">
            <a:extLst>
              <a:ext uri="{FF2B5EF4-FFF2-40B4-BE49-F238E27FC236}">
                <a16:creationId xmlns:a16="http://schemas.microsoft.com/office/drawing/2014/main" id="{F90D9A42-CD5B-4805-873A-0F307819560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a:t>Clique para editar os estilos do texto de Modelo Global</a:t>
            </a:r>
          </a:p>
        </p:txBody>
      </p:sp>
      <p:sp>
        <p:nvSpPr>
          <p:cNvPr id="6" name="Marcador de Posição de Conteúdo 5">
            <a:extLst>
              <a:ext uri="{FF2B5EF4-FFF2-40B4-BE49-F238E27FC236}">
                <a16:creationId xmlns:a16="http://schemas.microsoft.com/office/drawing/2014/main" id="{95673163-9D85-4127-94FE-5A13B391A96E}"/>
              </a:ext>
            </a:extLst>
          </p:cNvPr>
          <p:cNvSpPr>
            <a:spLocks noGrp="1"/>
          </p:cNvSpPr>
          <p:nvPr>
            <p:ph sz="quarter" idx="4"/>
          </p:nvPr>
        </p:nvSpPr>
        <p:spPr>
          <a:xfrm>
            <a:off x="6172200" y="2505075"/>
            <a:ext cx="5183188" cy="3684588"/>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p>
        </p:txBody>
      </p:sp>
      <p:sp>
        <p:nvSpPr>
          <p:cNvPr id="7" name="Marcador de Posição da Data 6">
            <a:extLst>
              <a:ext uri="{FF2B5EF4-FFF2-40B4-BE49-F238E27FC236}">
                <a16:creationId xmlns:a16="http://schemas.microsoft.com/office/drawing/2014/main" id="{9549FB8E-4D0D-4123-BD51-A01555EA1CEE}"/>
              </a:ext>
            </a:extLst>
          </p:cNvPr>
          <p:cNvSpPr>
            <a:spLocks noGrp="1"/>
          </p:cNvSpPr>
          <p:nvPr>
            <p:ph type="dt" sz="half" idx="10"/>
          </p:nvPr>
        </p:nvSpPr>
        <p:spPr/>
        <p:txBody>
          <a:bodyPr/>
          <a:lstStyle/>
          <a:p>
            <a:pPr>
              <a:defRPr/>
            </a:pPr>
            <a:endParaRPr lang="pt-BR" altLang="pt-PT"/>
          </a:p>
        </p:txBody>
      </p:sp>
      <p:sp>
        <p:nvSpPr>
          <p:cNvPr id="8" name="Marcador de Posição do Rodapé 7">
            <a:extLst>
              <a:ext uri="{FF2B5EF4-FFF2-40B4-BE49-F238E27FC236}">
                <a16:creationId xmlns:a16="http://schemas.microsoft.com/office/drawing/2014/main" id="{447B1C9A-D8A0-4A3E-BE10-58FD33490B1E}"/>
              </a:ext>
            </a:extLst>
          </p:cNvPr>
          <p:cNvSpPr>
            <a:spLocks noGrp="1"/>
          </p:cNvSpPr>
          <p:nvPr>
            <p:ph type="ftr" sz="quarter" idx="11"/>
          </p:nvPr>
        </p:nvSpPr>
        <p:spPr/>
        <p:txBody>
          <a:bodyPr/>
          <a:lstStyle/>
          <a:p>
            <a:pPr>
              <a:defRPr/>
            </a:pPr>
            <a:endParaRPr lang="pt-BR" altLang="pt-PT"/>
          </a:p>
        </p:txBody>
      </p:sp>
      <p:sp>
        <p:nvSpPr>
          <p:cNvPr id="9" name="Marcador de Posição do Número do Diapositivo 8">
            <a:extLst>
              <a:ext uri="{FF2B5EF4-FFF2-40B4-BE49-F238E27FC236}">
                <a16:creationId xmlns:a16="http://schemas.microsoft.com/office/drawing/2014/main" id="{0CDA73DD-F608-4EAB-8239-6C8B79E407C5}"/>
              </a:ext>
            </a:extLst>
          </p:cNvPr>
          <p:cNvSpPr>
            <a:spLocks noGrp="1"/>
          </p:cNvSpPr>
          <p:nvPr>
            <p:ph type="sldNum" sz="quarter" idx="12"/>
          </p:nvPr>
        </p:nvSpPr>
        <p:spPr/>
        <p:txBody>
          <a:bodyPr/>
          <a:lstStyle/>
          <a:p>
            <a:pPr>
              <a:defRPr/>
            </a:pPr>
            <a:fld id="{B76B7D4C-14EA-4B93-ACD2-2DE29B85D0A9}" type="slidenum">
              <a:rPr lang="pt-BR" altLang="pt-PT" smtClean="0"/>
              <a:pPr>
                <a:defRPr/>
              </a:pPr>
              <a:t>‹nº›</a:t>
            </a:fld>
            <a:endParaRPr lang="pt-BR" altLang="pt-PT"/>
          </a:p>
        </p:txBody>
      </p:sp>
    </p:spTree>
    <p:extLst>
      <p:ext uri="{BB962C8B-B14F-4D97-AF65-F5344CB8AC3E}">
        <p14:creationId xmlns:p14="http://schemas.microsoft.com/office/powerpoint/2010/main" val="25445253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002DDE-FF48-4D85-8AEA-47CE9F32D1AC}"/>
              </a:ext>
            </a:extLst>
          </p:cNvPr>
          <p:cNvSpPr>
            <a:spLocks noGrp="1"/>
          </p:cNvSpPr>
          <p:nvPr>
            <p:ph type="title"/>
          </p:nvPr>
        </p:nvSpPr>
        <p:spPr/>
        <p:txBody>
          <a:bodyPr/>
          <a:lstStyle/>
          <a:p>
            <a:r>
              <a:rPr lang="pt-PT"/>
              <a:t>Clique para editar o estilo de título do Modelo Global</a:t>
            </a:r>
          </a:p>
        </p:txBody>
      </p:sp>
      <p:sp>
        <p:nvSpPr>
          <p:cNvPr id="3" name="Marcador de Posição da Data 2">
            <a:extLst>
              <a:ext uri="{FF2B5EF4-FFF2-40B4-BE49-F238E27FC236}">
                <a16:creationId xmlns:a16="http://schemas.microsoft.com/office/drawing/2014/main" id="{6CCB9C0D-405F-4399-8416-98A262C28476}"/>
              </a:ext>
            </a:extLst>
          </p:cNvPr>
          <p:cNvSpPr>
            <a:spLocks noGrp="1"/>
          </p:cNvSpPr>
          <p:nvPr>
            <p:ph type="dt" sz="half" idx="10"/>
          </p:nvPr>
        </p:nvSpPr>
        <p:spPr/>
        <p:txBody>
          <a:bodyPr/>
          <a:lstStyle/>
          <a:p>
            <a:pPr>
              <a:defRPr/>
            </a:pPr>
            <a:endParaRPr lang="pt-BR" altLang="pt-PT"/>
          </a:p>
        </p:txBody>
      </p:sp>
      <p:sp>
        <p:nvSpPr>
          <p:cNvPr id="4" name="Marcador de Posição do Rodapé 3">
            <a:extLst>
              <a:ext uri="{FF2B5EF4-FFF2-40B4-BE49-F238E27FC236}">
                <a16:creationId xmlns:a16="http://schemas.microsoft.com/office/drawing/2014/main" id="{67261C1B-C295-4D06-8D5F-39E4543CC3BA}"/>
              </a:ext>
            </a:extLst>
          </p:cNvPr>
          <p:cNvSpPr>
            <a:spLocks noGrp="1"/>
          </p:cNvSpPr>
          <p:nvPr>
            <p:ph type="ftr" sz="quarter" idx="11"/>
          </p:nvPr>
        </p:nvSpPr>
        <p:spPr/>
        <p:txBody>
          <a:bodyPr/>
          <a:lstStyle/>
          <a:p>
            <a:pPr>
              <a:defRPr/>
            </a:pPr>
            <a:endParaRPr lang="pt-BR" altLang="pt-PT"/>
          </a:p>
        </p:txBody>
      </p:sp>
      <p:sp>
        <p:nvSpPr>
          <p:cNvPr id="5" name="Marcador de Posição do Número do Diapositivo 4">
            <a:extLst>
              <a:ext uri="{FF2B5EF4-FFF2-40B4-BE49-F238E27FC236}">
                <a16:creationId xmlns:a16="http://schemas.microsoft.com/office/drawing/2014/main" id="{9CA1CC21-F98F-4BB4-BFDE-3D62641E728E}"/>
              </a:ext>
            </a:extLst>
          </p:cNvPr>
          <p:cNvSpPr>
            <a:spLocks noGrp="1"/>
          </p:cNvSpPr>
          <p:nvPr>
            <p:ph type="sldNum" sz="quarter" idx="12"/>
          </p:nvPr>
        </p:nvSpPr>
        <p:spPr/>
        <p:txBody>
          <a:bodyPr/>
          <a:lstStyle/>
          <a:p>
            <a:pPr>
              <a:defRPr/>
            </a:pPr>
            <a:fld id="{67366590-81E5-43C9-A6C4-C5DF59D6B1C7}" type="slidenum">
              <a:rPr lang="pt-BR" altLang="pt-PT" smtClean="0"/>
              <a:pPr>
                <a:defRPr/>
              </a:pPr>
              <a:t>‹nº›</a:t>
            </a:fld>
            <a:endParaRPr lang="pt-BR" altLang="pt-PT"/>
          </a:p>
        </p:txBody>
      </p:sp>
    </p:spTree>
    <p:extLst>
      <p:ext uri="{BB962C8B-B14F-4D97-AF65-F5344CB8AC3E}">
        <p14:creationId xmlns:p14="http://schemas.microsoft.com/office/powerpoint/2010/main" val="24638707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a:extLst>
              <a:ext uri="{FF2B5EF4-FFF2-40B4-BE49-F238E27FC236}">
                <a16:creationId xmlns:a16="http://schemas.microsoft.com/office/drawing/2014/main" id="{735DC749-70DD-43DF-A4C5-E8B68F0397F1}"/>
              </a:ext>
            </a:extLst>
          </p:cNvPr>
          <p:cNvSpPr>
            <a:spLocks noGrp="1"/>
          </p:cNvSpPr>
          <p:nvPr>
            <p:ph type="dt" sz="half" idx="10"/>
          </p:nvPr>
        </p:nvSpPr>
        <p:spPr/>
        <p:txBody>
          <a:bodyPr/>
          <a:lstStyle/>
          <a:p>
            <a:pPr>
              <a:defRPr/>
            </a:pPr>
            <a:endParaRPr lang="pt-BR" altLang="pt-PT"/>
          </a:p>
        </p:txBody>
      </p:sp>
      <p:sp>
        <p:nvSpPr>
          <p:cNvPr id="3" name="Marcador de Posição do Rodapé 2">
            <a:extLst>
              <a:ext uri="{FF2B5EF4-FFF2-40B4-BE49-F238E27FC236}">
                <a16:creationId xmlns:a16="http://schemas.microsoft.com/office/drawing/2014/main" id="{FF7D6CAB-1C94-4491-AA8E-04E277F107E7}"/>
              </a:ext>
            </a:extLst>
          </p:cNvPr>
          <p:cNvSpPr>
            <a:spLocks noGrp="1"/>
          </p:cNvSpPr>
          <p:nvPr>
            <p:ph type="ftr" sz="quarter" idx="11"/>
          </p:nvPr>
        </p:nvSpPr>
        <p:spPr/>
        <p:txBody>
          <a:bodyPr/>
          <a:lstStyle/>
          <a:p>
            <a:pPr>
              <a:defRPr/>
            </a:pPr>
            <a:endParaRPr lang="pt-BR" altLang="pt-PT"/>
          </a:p>
        </p:txBody>
      </p:sp>
      <p:sp>
        <p:nvSpPr>
          <p:cNvPr id="4" name="Marcador de Posição do Número do Diapositivo 3">
            <a:extLst>
              <a:ext uri="{FF2B5EF4-FFF2-40B4-BE49-F238E27FC236}">
                <a16:creationId xmlns:a16="http://schemas.microsoft.com/office/drawing/2014/main" id="{C1FFDC18-C81B-49D9-9C9E-C0012C1C136C}"/>
              </a:ext>
            </a:extLst>
          </p:cNvPr>
          <p:cNvSpPr>
            <a:spLocks noGrp="1"/>
          </p:cNvSpPr>
          <p:nvPr>
            <p:ph type="sldNum" sz="quarter" idx="12"/>
          </p:nvPr>
        </p:nvSpPr>
        <p:spPr/>
        <p:txBody>
          <a:bodyPr/>
          <a:lstStyle/>
          <a:p>
            <a:pPr>
              <a:defRPr/>
            </a:pPr>
            <a:fld id="{8547EC28-91B0-4240-939C-E1E3BFB656BB}" type="slidenum">
              <a:rPr lang="pt-BR" altLang="pt-PT" smtClean="0"/>
              <a:pPr>
                <a:defRPr/>
              </a:pPr>
              <a:t>‹nº›</a:t>
            </a:fld>
            <a:endParaRPr lang="pt-BR" altLang="pt-PT"/>
          </a:p>
        </p:txBody>
      </p:sp>
    </p:spTree>
    <p:extLst>
      <p:ext uri="{BB962C8B-B14F-4D97-AF65-F5344CB8AC3E}">
        <p14:creationId xmlns:p14="http://schemas.microsoft.com/office/powerpoint/2010/main" val="17648738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530207-5A1C-47C3-B92E-8587C7308B3B}"/>
              </a:ext>
            </a:extLst>
          </p:cNvPr>
          <p:cNvSpPr>
            <a:spLocks noGrp="1"/>
          </p:cNvSpPr>
          <p:nvPr>
            <p:ph type="title"/>
          </p:nvPr>
        </p:nvSpPr>
        <p:spPr>
          <a:xfrm>
            <a:off x="839788" y="457200"/>
            <a:ext cx="3932237" cy="1600200"/>
          </a:xfrm>
        </p:spPr>
        <p:txBody>
          <a:bodyPr anchor="b"/>
          <a:lstStyle>
            <a:lvl1pPr>
              <a:defRPr sz="3200"/>
            </a:lvl1pPr>
          </a:lstStyle>
          <a:p>
            <a:r>
              <a:rPr lang="pt-PT"/>
              <a:t>Clique para editar o estilo de título do Modelo Global</a:t>
            </a:r>
          </a:p>
        </p:txBody>
      </p:sp>
      <p:sp>
        <p:nvSpPr>
          <p:cNvPr id="3" name="Marcador de Posição de Conteúdo 2">
            <a:extLst>
              <a:ext uri="{FF2B5EF4-FFF2-40B4-BE49-F238E27FC236}">
                <a16:creationId xmlns:a16="http://schemas.microsoft.com/office/drawing/2014/main" id="{40546E26-EDD5-44C7-A600-B5628C0289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p>
        </p:txBody>
      </p:sp>
      <p:sp>
        <p:nvSpPr>
          <p:cNvPr id="4" name="Marcador de Posição do Texto 3">
            <a:extLst>
              <a:ext uri="{FF2B5EF4-FFF2-40B4-BE49-F238E27FC236}">
                <a16:creationId xmlns:a16="http://schemas.microsoft.com/office/drawing/2014/main" id="{E3844C69-3ED8-4DD2-BAC2-63A68B4A5A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a:t>Clique para editar os estilos do texto de Modelo Global</a:t>
            </a:r>
          </a:p>
        </p:txBody>
      </p:sp>
      <p:sp>
        <p:nvSpPr>
          <p:cNvPr id="5" name="Marcador de Posição da Data 4">
            <a:extLst>
              <a:ext uri="{FF2B5EF4-FFF2-40B4-BE49-F238E27FC236}">
                <a16:creationId xmlns:a16="http://schemas.microsoft.com/office/drawing/2014/main" id="{7FE03024-603F-48E2-B010-BEF05FC7392C}"/>
              </a:ext>
            </a:extLst>
          </p:cNvPr>
          <p:cNvSpPr>
            <a:spLocks noGrp="1"/>
          </p:cNvSpPr>
          <p:nvPr>
            <p:ph type="dt" sz="half" idx="10"/>
          </p:nvPr>
        </p:nvSpPr>
        <p:spPr/>
        <p:txBody>
          <a:bodyPr/>
          <a:lstStyle/>
          <a:p>
            <a:pPr>
              <a:defRPr/>
            </a:pPr>
            <a:endParaRPr lang="pt-BR" altLang="pt-PT"/>
          </a:p>
        </p:txBody>
      </p:sp>
      <p:sp>
        <p:nvSpPr>
          <p:cNvPr id="6" name="Marcador de Posição do Rodapé 5">
            <a:extLst>
              <a:ext uri="{FF2B5EF4-FFF2-40B4-BE49-F238E27FC236}">
                <a16:creationId xmlns:a16="http://schemas.microsoft.com/office/drawing/2014/main" id="{23B560EB-D89C-4D5B-9B62-694C302162CC}"/>
              </a:ext>
            </a:extLst>
          </p:cNvPr>
          <p:cNvSpPr>
            <a:spLocks noGrp="1"/>
          </p:cNvSpPr>
          <p:nvPr>
            <p:ph type="ftr" sz="quarter" idx="11"/>
          </p:nvPr>
        </p:nvSpPr>
        <p:spPr/>
        <p:txBody>
          <a:bodyPr/>
          <a:lstStyle/>
          <a:p>
            <a:pPr>
              <a:defRPr/>
            </a:pPr>
            <a:endParaRPr lang="pt-BR" altLang="pt-PT"/>
          </a:p>
        </p:txBody>
      </p:sp>
      <p:sp>
        <p:nvSpPr>
          <p:cNvPr id="7" name="Marcador de Posição do Número do Diapositivo 6">
            <a:extLst>
              <a:ext uri="{FF2B5EF4-FFF2-40B4-BE49-F238E27FC236}">
                <a16:creationId xmlns:a16="http://schemas.microsoft.com/office/drawing/2014/main" id="{037B64BA-B906-4988-A07B-1D1F71A44827}"/>
              </a:ext>
            </a:extLst>
          </p:cNvPr>
          <p:cNvSpPr>
            <a:spLocks noGrp="1"/>
          </p:cNvSpPr>
          <p:nvPr>
            <p:ph type="sldNum" sz="quarter" idx="12"/>
          </p:nvPr>
        </p:nvSpPr>
        <p:spPr/>
        <p:txBody>
          <a:bodyPr/>
          <a:lstStyle/>
          <a:p>
            <a:pPr>
              <a:defRPr/>
            </a:pPr>
            <a:fld id="{FF179E32-3DE6-4D24-BC0A-8D9920E1E961}" type="slidenum">
              <a:rPr lang="pt-BR" altLang="pt-PT" smtClean="0"/>
              <a:pPr>
                <a:defRPr/>
              </a:pPr>
              <a:t>‹nº›</a:t>
            </a:fld>
            <a:endParaRPr lang="pt-BR" altLang="pt-PT"/>
          </a:p>
        </p:txBody>
      </p:sp>
    </p:spTree>
    <p:extLst>
      <p:ext uri="{BB962C8B-B14F-4D97-AF65-F5344CB8AC3E}">
        <p14:creationId xmlns:p14="http://schemas.microsoft.com/office/powerpoint/2010/main" val="22688377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2B1BA8-2A70-447A-B66E-6DFEDF6D841E}"/>
              </a:ext>
            </a:extLst>
          </p:cNvPr>
          <p:cNvSpPr>
            <a:spLocks noGrp="1"/>
          </p:cNvSpPr>
          <p:nvPr>
            <p:ph type="title"/>
          </p:nvPr>
        </p:nvSpPr>
        <p:spPr>
          <a:xfrm>
            <a:off x="839788" y="457200"/>
            <a:ext cx="3932237" cy="1600200"/>
          </a:xfrm>
        </p:spPr>
        <p:txBody>
          <a:bodyPr anchor="b"/>
          <a:lstStyle>
            <a:lvl1pPr>
              <a:defRPr sz="3200"/>
            </a:lvl1pPr>
          </a:lstStyle>
          <a:p>
            <a:r>
              <a:rPr lang="pt-PT"/>
              <a:t>Clique para editar o estilo de título do Modelo Global</a:t>
            </a:r>
          </a:p>
        </p:txBody>
      </p:sp>
      <p:sp>
        <p:nvSpPr>
          <p:cNvPr id="3" name="Marcador de Posição da Imagem 2">
            <a:extLst>
              <a:ext uri="{FF2B5EF4-FFF2-40B4-BE49-F238E27FC236}">
                <a16:creationId xmlns:a16="http://schemas.microsoft.com/office/drawing/2014/main" id="{1540FF18-48BA-4192-8306-B09CBBF4CF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PT" dirty="0"/>
          </a:p>
        </p:txBody>
      </p:sp>
      <p:sp>
        <p:nvSpPr>
          <p:cNvPr id="4" name="Marcador de Posição do Texto 3">
            <a:extLst>
              <a:ext uri="{FF2B5EF4-FFF2-40B4-BE49-F238E27FC236}">
                <a16:creationId xmlns:a16="http://schemas.microsoft.com/office/drawing/2014/main" id="{21CA5AA8-A47B-4A09-B4D5-8D6BEB631F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a:t>Clique para editar os estilos do texto de Modelo Global</a:t>
            </a:r>
          </a:p>
        </p:txBody>
      </p:sp>
      <p:sp>
        <p:nvSpPr>
          <p:cNvPr id="5" name="Marcador de Posição da Data 4">
            <a:extLst>
              <a:ext uri="{FF2B5EF4-FFF2-40B4-BE49-F238E27FC236}">
                <a16:creationId xmlns:a16="http://schemas.microsoft.com/office/drawing/2014/main" id="{3DF710D4-F810-4102-8A7C-F286C9B18EA3}"/>
              </a:ext>
            </a:extLst>
          </p:cNvPr>
          <p:cNvSpPr>
            <a:spLocks noGrp="1"/>
          </p:cNvSpPr>
          <p:nvPr>
            <p:ph type="dt" sz="half" idx="10"/>
          </p:nvPr>
        </p:nvSpPr>
        <p:spPr/>
        <p:txBody>
          <a:bodyPr/>
          <a:lstStyle/>
          <a:p>
            <a:pPr>
              <a:defRPr/>
            </a:pPr>
            <a:endParaRPr lang="pt-BR" altLang="pt-PT"/>
          </a:p>
        </p:txBody>
      </p:sp>
      <p:sp>
        <p:nvSpPr>
          <p:cNvPr id="6" name="Marcador de Posição do Rodapé 5">
            <a:extLst>
              <a:ext uri="{FF2B5EF4-FFF2-40B4-BE49-F238E27FC236}">
                <a16:creationId xmlns:a16="http://schemas.microsoft.com/office/drawing/2014/main" id="{710399CE-10F7-4E73-A6A6-90232A171C6F}"/>
              </a:ext>
            </a:extLst>
          </p:cNvPr>
          <p:cNvSpPr>
            <a:spLocks noGrp="1"/>
          </p:cNvSpPr>
          <p:nvPr>
            <p:ph type="ftr" sz="quarter" idx="11"/>
          </p:nvPr>
        </p:nvSpPr>
        <p:spPr/>
        <p:txBody>
          <a:bodyPr/>
          <a:lstStyle/>
          <a:p>
            <a:pPr>
              <a:defRPr/>
            </a:pPr>
            <a:endParaRPr lang="pt-BR" altLang="pt-PT"/>
          </a:p>
        </p:txBody>
      </p:sp>
      <p:sp>
        <p:nvSpPr>
          <p:cNvPr id="7" name="Marcador de Posição do Número do Diapositivo 6">
            <a:extLst>
              <a:ext uri="{FF2B5EF4-FFF2-40B4-BE49-F238E27FC236}">
                <a16:creationId xmlns:a16="http://schemas.microsoft.com/office/drawing/2014/main" id="{F7445422-2B75-41D2-920D-4A5FBD99C630}"/>
              </a:ext>
            </a:extLst>
          </p:cNvPr>
          <p:cNvSpPr>
            <a:spLocks noGrp="1"/>
          </p:cNvSpPr>
          <p:nvPr>
            <p:ph type="sldNum" sz="quarter" idx="12"/>
          </p:nvPr>
        </p:nvSpPr>
        <p:spPr/>
        <p:txBody>
          <a:bodyPr/>
          <a:lstStyle/>
          <a:p>
            <a:pPr>
              <a:defRPr/>
            </a:pPr>
            <a:fld id="{F6E25BA8-E306-4D23-8C6C-A5BA2E5D646F}" type="slidenum">
              <a:rPr lang="pt-BR" altLang="pt-PT" smtClean="0"/>
              <a:pPr>
                <a:defRPr/>
              </a:pPr>
              <a:t>‹nº›</a:t>
            </a:fld>
            <a:endParaRPr lang="pt-BR" altLang="pt-PT"/>
          </a:p>
        </p:txBody>
      </p:sp>
    </p:spTree>
    <p:extLst>
      <p:ext uri="{BB962C8B-B14F-4D97-AF65-F5344CB8AC3E}">
        <p14:creationId xmlns:p14="http://schemas.microsoft.com/office/powerpoint/2010/main" val="2242993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8F1081-2335-4076-B7DD-46E15922DAC7}"/>
              </a:ext>
            </a:extLst>
          </p:cNvPr>
          <p:cNvSpPr>
            <a:spLocks noGrp="1"/>
          </p:cNvSpPr>
          <p:nvPr>
            <p:ph type="title"/>
          </p:nvPr>
        </p:nvSpPr>
        <p:spPr/>
        <p:txBody>
          <a:bodyPr/>
          <a:lstStyle/>
          <a:p>
            <a:r>
              <a:rPr lang="pt-PT"/>
              <a:t>Clique para editar o estilo de título do Modelo Global</a:t>
            </a:r>
          </a:p>
        </p:txBody>
      </p:sp>
      <p:sp>
        <p:nvSpPr>
          <p:cNvPr id="3" name="Marcador de Posição de Texto Vertical 2">
            <a:extLst>
              <a:ext uri="{FF2B5EF4-FFF2-40B4-BE49-F238E27FC236}">
                <a16:creationId xmlns:a16="http://schemas.microsoft.com/office/drawing/2014/main" id="{FAEF943B-A423-41D6-BC4D-359F41EA4E55}"/>
              </a:ext>
            </a:extLst>
          </p:cNvPr>
          <p:cNvSpPr>
            <a:spLocks noGrp="1"/>
          </p:cNvSpPr>
          <p:nvPr>
            <p:ph type="body" orient="vert" idx="1"/>
          </p:nvPr>
        </p:nvSpPr>
        <p:spPr/>
        <p:txBody>
          <a:bodyPr vert="eaVert"/>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p>
        </p:txBody>
      </p:sp>
      <p:sp>
        <p:nvSpPr>
          <p:cNvPr id="4" name="Marcador de Posição da Data 3">
            <a:extLst>
              <a:ext uri="{FF2B5EF4-FFF2-40B4-BE49-F238E27FC236}">
                <a16:creationId xmlns:a16="http://schemas.microsoft.com/office/drawing/2014/main" id="{CFD375AE-544A-4B99-A072-DC7D3C924233}"/>
              </a:ext>
            </a:extLst>
          </p:cNvPr>
          <p:cNvSpPr>
            <a:spLocks noGrp="1"/>
          </p:cNvSpPr>
          <p:nvPr>
            <p:ph type="dt" sz="half" idx="10"/>
          </p:nvPr>
        </p:nvSpPr>
        <p:spPr/>
        <p:txBody>
          <a:bodyPr/>
          <a:lstStyle/>
          <a:p>
            <a:pPr>
              <a:defRPr/>
            </a:pPr>
            <a:endParaRPr lang="pt-BR" altLang="pt-PT"/>
          </a:p>
        </p:txBody>
      </p:sp>
      <p:sp>
        <p:nvSpPr>
          <p:cNvPr id="5" name="Marcador de Posição do Rodapé 4">
            <a:extLst>
              <a:ext uri="{FF2B5EF4-FFF2-40B4-BE49-F238E27FC236}">
                <a16:creationId xmlns:a16="http://schemas.microsoft.com/office/drawing/2014/main" id="{B4382A79-0AB5-4223-88F9-5B883D579E7B}"/>
              </a:ext>
            </a:extLst>
          </p:cNvPr>
          <p:cNvSpPr>
            <a:spLocks noGrp="1"/>
          </p:cNvSpPr>
          <p:nvPr>
            <p:ph type="ftr" sz="quarter" idx="11"/>
          </p:nvPr>
        </p:nvSpPr>
        <p:spPr/>
        <p:txBody>
          <a:bodyPr/>
          <a:lstStyle/>
          <a:p>
            <a:pPr>
              <a:defRPr/>
            </a:pPr>
            <a:endParaRPr lang="pt-BR" altLang="pt-PT"/>
          </a:p>
        </p:txBody>
      </p:sp>
      <p:sp>
        <p:nvSpPr>
          <p:cNvPr id="6" name="Marcador de Posição do Número do Diapositivo 5">
            <a:extLst>
              <a:ext uri="{FF2B5EF4-FFF2-40B4-BE49-F238E27FC236}">
                <a16:creationId xmlns:a16="http://schemas.microsoft.com/office/drawing/2014/main" id="{1BA13E39-1E2C-42E5-9423-FD380AA0EA37}"/>
              </a:ext>
            </a:extLst>
          </p:cNvPr>
          <p:cNvSpPr>
            <a:spLocks noGrp="1"/>
          </p:cNvSpPr>
          <p:nvPr>
            <p:ph type="sldNum" sz="quarter" idx="12"/>
          </p:nvPr>
        </p:nvSpPr>
        <p:spPr/>
        <p:txBody>
          <a:bodyPr/>
          <a:lstStyle/>
          <a:p>
            <a:pPr>
              <a:defRPr/>
            </a:pPr>
            <a:fld id="{79414F61-5888-48D9-97C3-6C242C778C68}" type="slidenum">
              <a:rPr lang="pt-BR" altLang="pt-PT" smtClean="0"/>
              <a:pPr>
                <a:defRPr/>
              </a:pPr>
              <a:t>‹nº›</a:t>
            </a:fld>
            <a:endParaRPr lang="pt-BR" altLang="pt-PT"/>
          </a:p>
        </p:txBody>
      </p:sp>
    </p:spTree>
    <p:extLst>
      <p:ext uri="{BB962C8B-B14F-4D97-AF65-F5344CB8AC3E}">
        <p14:creationId xmlns:p14="http://schemas.microsoft.com/office/powerpoint/2010/main" val="669265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AE5F535-1AC2-4337-94EB-3E830B2D7A5A}"/>
              </a:ext>
            </a:extLst>
          </p:cNvPr>
          <p:cNvSpPr>
            <a:spLocks noGrp="1"/>
          </p:cNvSpPr>
          <p:nvPr>
            <p:ph type="title" orient="vert"/>
          </p:nvPr>
        </p:nvSpPr>
        <p:spPr>
          <a:xfrm>
            <a:off x="8724900" y="365125"/>
            <a:ext cx="2628900" cy="5811838"/>
          </a:xfrm>
        </p:spPr>
        <p:txBody>
          <a:bodyPr vert="eaVert"/>
          <a:lstStyle/>
          <a:p>
            <a:r>
              <a:rPr lang="pt-PT"/>
              <a:t>Clique para editar o estilo de título do Modelo Global</a:t>
            </a:r>
          </a:p>
        </p:txBody>
      </p:sp>
      <p:sp>
        <p:nvSpPr>
          <p:cNvPr id="3" name="Marcador de Posição de Texto Vertical 2">
            <a:extLst>
              <a:ext uri="{FF2B5EF4-FFF2-40B4-BE49-F238E27FC236}">
                <a16:creationId xmlns:a16="http://schemas.microsoft.com/office/drawing/2014/main" id="{F543E5F5-119A-455E-B8AD-B8F3D6583237}"/>
              </a:ext>
            </a:extLst>
          </p:cNvPr>
          <p:cNvSpPr>
            <a:spLocks noGrp="1"/>
          </p:cNvSpPr>
          <p:nvPr>
            <p:ph type="body" orient="vert" idx="1"/>
          </p:nvPr>
        </p:nvSpPr>
        <p:spPr>
          <a:xfrm>
            <a:off x="838200" y="365125"/>
            <a:ext cx="7734300" cy="5811838"/>
          </a:xfrm>
        </p:spPr>
        <p:txBody>
          <a:bodyPr vert="eaVert"/>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p>
        </p:txBody>
      </p:sp>
      <p:sp>
        <p:nvSpPr>
          <p:cNvPr id="4" name="Marcador de Posição da Data 3">
            <a:extLst>
              <a:ext uri="{FF2B5EF4-FFF2-40B4-BE49-F238E27FC236}">
                <a16:creationId xmlns:a16="http://schemas.microsoft.com/office/drawing/2014/main" id="{B3E6C26E-CE2B-4685-AD29-DC06DB3E67EA}"/>
              </a:ext>
            </a:extLst>
          </p:cNvPr>
          <p:cNvSpPr>
            <a:spLocks noGrp="1"/>
          </p:cNvSpPr>
          <p:nvPr>
            <p:ph type="dt" sz="half" idx="10"/>
          </p:nvPr>
        </p:nvSpPr>
        <p:spPr/>
        <p:txBody>
          <a:bodyPr/>
          <a:lstStyle/>
          <a:p>
            <a:pPr>
              <a:defRPr/>
            </a:pPr>
            <a:endParaRPr lang="pt-BR" altLang="pt-PT"/>
          </a:p>
        </p:txBody>
      </p:sp>
      <p:sp>
        <p:nvSpPr>
          <p:cNvPr id="5" name="Marcador de Posição do Rodapé 4">
            <a:extLst>
              <a:ext uri="{FF2B5EF4-FFF2-40B4-BE49-F238E27FC236}">
                <a16:creationId xmlns:a16="http://schemas.microsoft.com/office/drawing/2014/main" id="{47B54661-6B28-4EB2-BB95-D2B962AB4513}"/>
              </a:ext>
            </a:extLst>
          </p:cNvPr>
          <p:cNvSpPr>
            <a:spLocks noGrp="1"/>
          </p:cNvSpPr>
          <p:nvPr>
            <p:ph type="ftr" sz="quarter" idx="11"/>
          </p:nvPr>
        </p:nvSpPr>
        <p:spPr/>
        <p:txBody>
          <a:bodyPr/>
          <a:lstStyle/>
          <a:p>
            <a:pPr>
              <a:defRPr/>
            </a:pPr>
            <a:endParaRPr lang="pt-BR" altLang="pt-PT"/>
          </a:p>
        </p:txBody>
      </p:sp>
      <p:sp>
        <p:nvSpPr>
          <p:cNvPr id="6" name="Marcador de Posição do Número do Diapositivo 5">
            <a:extLst>
              <a:ext uri="{FF2B5EF4-FFF2-40B4-BE49-F238E27FC236}">
                <a16:creationId xmlns:a16="http://schemas.microsoft.com/office/drawing/2014/main" id="{2DF06FEC-B090-4BDD-B4AA-00DAFD94CFA4}"/>
              </a:ext>
            </a:extLst>
          </p:cNvPr>
          <p:cNvSpPr>
            <a:spLocks noGrp="1"/>
          </p:cNvSpPr>
          <p:nvPr>
            <p:ph type="sldNum" sz="quarter" idx="12"/>
          </p:nvPr>
        </p:nvSpPr>
        <p:spPr/>
        <p:txBody>
          <a:bodyPr/>
          <a:lstStyle/>
          <a:p>
            <a:pPr>
              <a:defRPr/>
            </a:pPr>
            <a:fld id="{32853CFA-6A79-414D-99CC-87F5ACBDC225}" type="slidenum">
              <a:rPr lang="pt-BR" altLang="pt-PT" smtClean="0"/>
              <a:pPr>
                <a:defRPr/>
              </a:pPr>
              <a:t>‹nº›</a:t>
            </a:fld>
            <a:endParaRPr lang="pt-BR" altLang="pt-PT"/>
          </a:p>
        </p:txBody>
      </p:sp>
    </p:spTree>
    <p:extLst>
      <p:ext uri="{BB962C8B-B14F-4D97-AF65-F5344CB8AC3E}">
        <p14:creationId xmlns:p14="http://schemas.microsoft.com/office/powerpoint/2010/main" val="12442316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2000" b="-12000"/>
          </a:stretch>
        </a:blipFill>
        <a:effectLst/>
      </p:bgPr>
    </p:bg>
    <p:spTree>
      <p:nvGrpSpPr>
        <p:cNvPr id="1" name=""/>
        <p:cNvGrpSpPr/>
        <p:nvPr/>
      </p:nvGrpSpPr>
      <p:grpSpPr>
        <a:xfrm>
          <a:off x="0" y="0"/>
          <a:ext cx="0" cy="0"/>
          <a:chOff x="0" y="0"/>
          <a:chExt cx="0" cy="0"/>
        </a:xfrm>
      </p:grpSpPr>
      <p:sp>
        <p:nvSpPr>
          <p:cNvPr id="2" name="Marcador de Posição do Título 1">
            <a:extLst>
              <a:ext uri="{FF2B5EF4-FFF2-40B4-BE49-F238E27FC236}">
                <a16:creationId xmlns:a16="http://schemas.microsoft.com/office/drawing/2014/main" id="{7BEBE6C6-B9EE-4D02-979E-00E03B58726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PT"/>
              <a:t>Clique para editar o estilo de título do Modelo Global</a:t>
            </a:r>
          </a:p>
        </p:txBody>
      </p:sp>
      <p:sp>
        <p:nvSpPr>
          <p:cNvPr id="3" name="Marcador de Posição do Texto 2">
            <a:extLst>
              <a:ext uri="{FF2B5EF4-FFF2-40B4-BE49-F238E27FC236}">
                <a16:creationId xmlns:a16="http://schemas.microsoft.com/office/drawing/2014/main" id="{78AE386D-A82B-4E83-BE89-7DFA8459E5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p>
        </p:txBody>
      </p:sp>
      <p:sp>
        <p:nvSpPr>
          <p:cNvPr id="4" name="Marcador de Posição da Data 3">
            <a:extLst>
              <a:ext uri="{FF2B5EF4-FFF2-40B4-BE49-F238E27FC236}">
                <a16:creationId xmlns:a16="http://schemas.microsoft.com/office/drawing/2014/main" id="{DACA1F0F-B78E-4AEB-BB1C-798501FF26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pt-BR" altLang="pt-PT"/>
          </a:p>
        </p:txBody>
      </p:sp>
      <p:sp>
        <p:nvSpPr>
          <p:cNvPr id="5" name="Marcador de Posição do Rodapé 4">
            <a:extLst>
              <a:ext uri="{FF2B5EF4-FFF2-40B4-BE49-F238E27FC236}">
                <a16:creationId xmlns:a16="http://schemas.microsoft.com/office/drawing/2014/main" id="{0150F339-1219-4F25-B5AB-93742BD630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pt-BR" altLang="pt-PT"/>
          </a:p>
        </p:txBody>
      </p:sp>
      <p:sp>
        <p:nvSpPr>
          <p:cNvPr id="6" name="Marcador de Posição do Número do Diapositivo 5">
            <a:extLst>
              <a:ext uri="{FF2B5EF4-FFF2-40B4-BE49-F238E27FC236}">
                <a16:creationId xmlns:a16="http://schemas.microsoft.com/office/drawing/2014/main" id="{089E41F3-FC55-4F74-9091-2A725C996B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CF17B1F-5F11-461D-81DB-A237051D5AA2}" type="slidenum">
              <a:rPr lang="pt-BR" altLang="pt-PT" smtClean="0"/>
              <a:pPr>
                <a:defRPr/>
              </a:pPr>
              <a:t>‹nº›</a:t>
            </a:fld>
            <a:endParaRPr lang="pt-BR" altLang="pt-PT"/>
          </a:p>
        </p:txBody>
      </p:sp>
    </p:spTree>
    <p:extLst>
      <p:ext uri="{BB962C8B-B14F-4D97-AF65-F5344CB8AC3E}">
        <p14:creationId xmlns:p14="http://schemas.microsoft.com/office/powerpoint/2010/main" val="3625049946"/>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hyperlink" Target="mailto:reginaldorepres@yahoo.com.br" TargetMode="External"/><Relationship Id="rId7" Type="http://schemas.openxmlformats.org/officeDocument/2006/relationships/hyperlink" Target="http://www.sergrasan.com/" TargetMode="External"/><Relationship Id="rId2"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hyperlink" Target="http://www.youtube.com/c/olgalopes" TargetMode="External"/><Relationship Id="rId5" Type="http://schemas.openxmlformats.org/officeDocument/2006/relationships/hyperlink" Target="http://www.facebook.com/olga.lopes.16" TargetMode="External"/><Relationship Id="rId4" Type="http://schemas.openxmlformats.org/officeDocument/2006/relationships/hyperlink" Target="mailto:lopesolg@gmai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9437200"/>
      </p:ext>
    </p:extLst>
  </p:cSld>
  <p:clrMapOvr>
    <a:masterClrMapping/>
  </p:clrMapOvr>
  <mc:AlternateContent xmlns:mc="http://schemas.openxmlformats.org/markup-compatibility/2006" xmlns:p14="http://schemas.microsoft.com/office/powerpoint/2010/main">
    <mc:Choice Requires="p14">
      <p:transition p14:dur="10" advTm="1000">
        <p:sndAc>
          <p:stSnd loop="1">
            <p:snd r:embed="rId2" name="Hayley Westenra- La Califfa.wav"/>
          </p:stSnd>
        </p:sndAc>
      </p:transition>
    </mc:Choice>
    <mc:Fallback xmlns="">
      <p:transition advTm="1000">
        <p:sndAc>
          <p:stSnd loop="1">
            <p:snd r:embed="rId4" name="Hayley Westenra- La Califf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2" descr="levi_montalcini">
            <a:extLst>
              <a:ext uri="{FF2B5EF4-FFF2-40B4-BE49-F238E27FC236}">
                <a16:creationId xmlns:a16="http://schemas.microsoft.com/office/drawing/2014/main" id="{5C392F0B-9496-4F41-8AAB-35829E6C00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5800" y="38100"/>
            <a:ext cx="3600400" cy="4471020"/>
          </a:xfrm>
          <a:prstGeom prst="rect">
            <a:avLst/>
          </a:prstGeom>
          <a:noFill/>
          <a:ln>
            <a:noFill/>
          </a:ln>
          <a:effectLst>
            <a:softEdge rad="635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 Box 3">
            <a:extLst>
              <a:ext uri="{FF2B5EF4-FFF2-40B4-BE49-F238E27FC236}">
                <a16:creationId xmlns:a16="http://schemas.microsoft.com/office/drawing/2014/main" id="{52CF6951-EDF9-42BD-8BD2-3F49325A309E}"/>
              </a:ext>
            </a:extLst>
          </p:cNvPr>
          <p:cNvSpPr txBox="1">
            <a:spLocks noChangeArrowheads="1"/>
          </p:cNvSpPr>
          <p:nvPr/>
        </p:nvSpPr>
        <p:spPr bwMode="auto">
          <a:xfrm>
            <a:off x="974245" y="4725144"/>
            <a:ext cx="10243509"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Dra. Rita Levi-Montalcini</a:t>
            </a:r>
          </a:p>
          <a:p>
            <a:pPr algn="ctr" eaLnBrk="1" hangingPunct="1">
              <a:spcBef>
                <a:spcPct val="0"/>
              </a:spcBef>
              <a:buFontTx/>
              <a:buNone/>
            </a:pPr>
            <a:endParaRPr lang="pt-BR" alt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Tahoma" panose="020B0604030504040204" pitchFamily="34" charset="0"/>
              <a:cs typeface="Times New Roman" panose="02020603050405020304" pitchFamily="18" charset="0"/>
            </a:endParaRPr>
          </a:p>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Presidente Honorária da Associação Italiana de Esclerose Múltipla</a:t>
            </a: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 </a:t>
            </a:r>
          </a:p>
        </p:txBody>
      </p:sp>
      <p:pic>
        <p:nvPicPr>
          <p:cNvPr id="5" name="Imagem 4">
            <a:extLst>
              <a:ext uri="{FF2B5EF4-FFF2-40B4-BE49-F238E27FC236}">
                <a16:creationId xmlns:a16="http://schemas.microsoft.com/office/drawing/2014/main" id="{3A65AA39-9626-478B-A231-308427B0485F}"/>
              </a:ext>
            </a:extLst>
          </p:cNvPr>
          <p:cNvPicPr>
            <a:picLocks noChangeAspect="1"/>
          </p:cNvPicPr>
          <p:nvPr/>
        </p:nvPicPr>
        <p:blipFill rotWithShape="1">
          <a:blip r:embed="rId4">
            <a:extLst>
              <a:ext uri="{28A0092B-C50C-407E-A947-70E740481C1C}">
                <a14:useLocalDpi xmlns:a14="http://schemas.microsoft.com/office/drawing/2010/main" val="0"/>
              </a:ext>
            </a:extLst>
          </a:blip>
          <a:srcRect t="3499"/>
          <a:stretch/>
        </p:blipFill>
        <p:spPr>
          <a:xfrm>
            <a:off x="2639616" y="-1"/>
            <a:ext cx="6552728" cy="4941169"/>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8000" advTm="10000">
        <p15:prstTrans prst="curtains"/>
        <p:sndAc>
          <p:stSnd>
            <p:snd r:embed="rId2" name="Hayley Westenra- La Califfa.wav"/>
          </p:stSnd>
        </p:sndAc>
      </p:transition>
    </mc:Choice>
    <mc:Fallback>
      <p:transition spd="slow" advTm="10000">
        <p:fade/>
        <p:sndAc>
          <p:stSnd>
            <p:snd r:embed="rId2" name="Hayley Westenra- La Califf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3316"/>
                                        </p:tgtEl>
                                        <p:attrNameLst>
                                          <p:attrName>style.visibility</p:attrName>
                                        </p:attrNameLst>
                                      </p:cBhvr>
                                      <p:to>
                                        <p:strVal val="visible"/>
                                      </p:to>
                                    </p:set>
                                    <p:anim calcmode="lin" valueType="num">
                                      <p:cBhvr>
                                        <p:cTn id="7" dur="1000" fill="hold"/>
                                        <p:tgtEl>
                                          <p:spTgt spid="13316"/>
                                        </p:tgtEl>
                                        <p:attrNameLst>
                                          <p:attrName>ppt_w</p:attrName>
                                        </p:attrNameLst>
                                      </p:cBhvr>
                                      <p:tavLst>
                                        <p:tav tm="0">
                                          <p:val>
                                            <p:fltVal val="0"/>
                                          </p:val>
                                        </p:tav>
                                        <p:tav tm="100000">
                                          <p:val>
                                            <p:strVal val="#ppt_w"/>
                                          </p:val>
                                        </p:tav>
                                      </p:tavLst>
                                    </p:anim>
                                    <p:anim calcmode="lin" valueType="num">
                                      <p:cBhvr>
                                        <p:cTn id="8" dur="1000" fill="hold"/>
                                        <p:tgtEl>
                                          <p:spTgt spid="133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ext Box 2">
            <a:extLst>
              <a:ext uri="{FF2B5EF4-FFF2-40B4-BE49-F238E27FC236}">
                <a16:creationId xmlns:a16="http://schemas.microsoft.com/office/drawing/2014/main" id="{2AC39ED3-55BE-46A7-8227-427B66194DE6}"/>
              </a:ext>
            </a:extLst>
          </p:cNvPr>
          <p:cNvSpPr txBox="1">
            <a:spLocks noChangeArrowheads="1"/>
          </p:cNvSpPr>
          <p:nvPr/>
        </p:nvSpPr>
        <p:spPr bwMode="auto">
          <a:xfrm>
            <a:off x="551384" y="3933056"/>
            <a:ext cx="11089232"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A italiana neurologista Dra. Rita Levi-Montalcini, que</a:t>
            </a:r>
          </a:p>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completou 100 anos no dia </a:t>
            </a: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 22 de abril de 2009,</a:t>
            </a: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recebeu o Prêmio Nobel de Medicina há 23, quando tinha 77. </a:t>
            </a: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Ela nasceu em Turim, Itália, em 1909 e obteve o título de Medicina na especialidade de Neurocirurgia.</a:t>
            </a: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 </a:t>
            </a:r>
          </a:p>
        </p:txBody>
      </p:sp>
      <p:pic>
        <p:nvPicPr>
          <p:cNvPr id="14340" name="Picture 3" descr="090407155008_sp_nobel_other_226x283">
            <a:extLst>
              <a:ext uri="{FF2B5EF4-FFF2-40B4-BE49-F238E27FC236}">
                <a16:creationId xmlns:a16="http://schemas.microsoft.com/office/drawing/2014/main" id="{CB7FBE05-BC9D-46BA-B3D5-990FCCFBEB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116632"/>
            <a:ext cx="3600400" cy="4104532"/>
          </a:xfrm>
          <a:prstGeom prst="rect">
            <a:avLst/>
          </a:prstGeom>
          <a:noFill/>
          <a:ln>
            <a:noFill/>
          </a:ln>
          <a:effectLst>
            <a:softEdge rad="3937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m 4">
            <a:extLst>
              <a:ext uri="{FF2B5EF4-FFF2-40B4-BE49-F238E27FC236}">
                <a16:creationId xmlns:a16="http://schemas.microsoft.com/office/drawing/2014/main" id="{6D781734-2B95-4A01-B9A3-84C82B985506}"/>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4221165"/>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1000" fill="hold"/>
                                        <p:tgtEl>
                                          <p:spTgt spid="14339"/>
                                        </p:tgtEl>
                                        <p:attrNameLst>
                                          <p:attrName>ppt_w</p:attrName>
                                        </p:attrNameLst>
                                      </p:cBhvr>
                                      <p:tavLst>
                                        <p:tav tm="0">
                                          <p:val>
                                            <p:fltVal val="0"/>
                                          </p:val>
                                        </p:tav>
                                        <p:tav tm="100000">
                                          <p:val>
                                            <p:strVal val="#ppt_w"/>
                                          </p:val>
                                        </p:tav>
                                      </p:tavLst>
                                    </p:anim>
                                    <p:anim calcmode="lin" valueType="num">
                                      <p:cBhvr>
                                        <p:cTn id="8" dur="1000" fill="hold"/>
                                        <p:tgtEl>
                                          <p:spTgt spid="1433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2" descr="Rita03">
            <a:extLst>
              <a:ext uri="{FF2B5EF4-FFF2-40B4-BE49-F238E27FC236}">
                <a16:creationId xmlns:a16="http://schemas.microsoft.com/office/drawing/2014/main" id="{08F61D48-4C93-426F-9ED8-03C0FCAE98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0"/>
            <a:ext cx="3600400" cy="3961086"/>
          </a:xfrm>
          <a:prstGeom prst="rect">
            <a:avLst/>
          </a:prstGeom>
          <a:noFill/>
          <a:ln>
            <a:noFill/>
          </a:ln>
          <a:effectLst>
            <a:softEdge rad="635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ext Box 3">
            <a:extLst>
              <a:ext uri="{FF2B5EF4-FFF2-40B4-BE49-F238E27FC236}">
                <a16:creationId xmlns:a16="http://schemas.microsoft.com/office/drawing/2014/main" id="{EB1D3992-2700-4866-8461-40D66D72F68A}"/>
              </a:ext>
            </a:extLst>
          </p:cNvPr>
          <p:cNvSpPr txBox="1">
            <a:spLocks noChangeArrowheads="1"/>
          </p:cNvSpPr>
          <p:nvPr/>
        </p:nvSpPr>
        <p:spPr bwMode="auto">
          <a:xfrm>
            <a:off x="756157" y="4077072"/>
            <a:ext cx="10679685"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Por causa de sua ascendência judia se viu obrigada a deixar a Itália um pouco antes do começo da II Guerra Mundial. Emigrou para os Estados Unidos onde trabalhou no Laboratório Victor Hambueger do Instituto de Zoologia da Universidade de Washington de San Louis.</a:t>
            </a:r>
          </a:p>
        </p:txBody>
      </p:sp>
      <p:pic>
        <p:nvPicPr>
          <p:cNvPr id="5" name="Imagem 4">
            <a:extLst>
              <a:ext uri="{FF2B5EF4-FFF2-40B4-BE49-F238E27FC236}">
                <a16:creationId xmlns:a16="http://schemas.microsoft.com/office/drawing/2014/main" id="{DAC603B5-DD6A-44C4-B56A-20D982BE6478}"/>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495600" y="0"/>
            <a:ext cx="6552728" cy="430969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5364"/>
                                        </p:tgtEl>
                                        <p:attrNameLst>
                                          <p:attrName>style.visibility</p:attrName>
                                        </p:attrNameLst>
                                      </p:cBhvr>
                                      <p:to>
                                        <p:strVal val="visible"/>
                                      </p:to>
                                    </p:set>
                                    <p:anim calcmode="lin" valueType="num">
                                      <p:cBhvr>
                                        <p:cTn id="7" dur="1000" fill="hold"/>
                                        <p:tgtEl>
                                          <p:spTgt spid="15364"/>
                                        </p:tgtEl>
                                        <p:attrNameLst>
                                          <p:attrName>ppt_w</p:attrName>
                                        </p:attrNameLst>
                                      </p:cBhvr>
                                      <p:tavLst>
                                        <p:tav tm="0">
                                          <p:val>
                                            <p:fltVal val="0"/>
                                          </p:val>
                                        </p:tav>
                                        <p:tav tm="100000">
                                          <p:val>
                                            <p:strVal val="#ppt_w"/>
                                          </p:val>
                                        </p:tav>
                                      </p:tavLst>
                                    </p:anim>
                                    <p:anim calcmode="lin" valueType="num">
                                      <p:cBhvr>
                                        <p:cTn id="8" dur="1000" fill="hold"/>
                                        <p:tgtEl>
                                          <p:spTgt spid="1536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2" descr="Rita02">
            <a:extLst>
              <a:ext uri="{FF2B5EF4-FFF2-40B4-BE49-F238E27FC236}">
                <a16:creationId xmlns:a16="http://schemas.microsoft.com/office/drawing/2014/main" id="{9BE0C184-FCC9-492D-8B25-57600C7581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2245"/>
            <a:ext cx="3456384" cy="3713436"/>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Text Box 3">
            <a:extLst>
              <a:ext uri="{FF2B5EF4-FFF2-40B4-BE49-F238E27FC236}">
                <a16:creationId xmlns:a16="http://schemas.microsoft.com/office/drawing/2014/main" id="{7805D57D-D5E0-4A0A-9BBC-764BDF23F136}"/>
              </a:ext>
            </a:extLst>
          </p:cNvPr>
          <p:cNvSpPr txBox="1">
            <a:spLocks noChangeArrowheads="1"/>
          </p:cNvSpPr>
          <p:nvPr/>
        </p:nvSpPr>
        <p:spPr bwMode="auto">
          <a:xfrm>
            <a:off x="551384" y="3573016"/>
            <a:ext cx="10513168"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sz="30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Em 1951 veio ao Brasil, para realizar experiências de culturas in vitro no Instituo de Biofísica da Universidade do Rio de Janeiro, onde, em dezembro do mesmo ano, a pesquisadora consegue identificar o fator de crescimento das células nervosas (Nerve Growth Factor, conhecido como NGF). Esta descoberta lhe valeu, em 1986, o Premio Nobel para a Medicina, junto com Stanley Cohen. </a:t>
            </a:r>
          </a:p>
        </p:txBody>
      </p:sp>
      <p:pic>
        <p:nvPicPr>
          <p:cNvPr id="4" name="Imagem 3">
            <a:extLst>
              <a:ext uri="{FF2B5EF4-FFF2-40B4-BE49-F238E27FC236}">
                <a16:creationId xmlns:a16="http://schemas.microsoft.com/office/drawing/2014/main" id="{7511F12F-B320-4CA9-9A2B-A7E20D089995}"/>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3681351"/>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5000">
        <p15:prstTrans prst="curtains"/>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6388"/>
                                        </p:tgtEl>
                                        <p:attrNameLst>
                                          <p:attrName>style.visibility</p:attrName>
                                        </p:attrNameLst>
                                      </p:cBhvr>
                                      <p:to>
                                        <p:strVal val="visible"/>
                                      </p:to>
                                    </p:set>
                                    <p:anim calcmode="lin" valueType="num">
                                      <p:cBhvr>
                                        <p:cTn id="7" dur="1000" fill="hold"/>
                                        <p:tgtEl>
                                          <p:spTgt spid="16388"/>
                                        </p:tgtEl>
                                        <p:attrNameLst>
                                          <p:attrName>ppt_w</p:attrName>
                                        </p:attrNameLst>
                                      </p:cBhvr>
                                      <p:tavLst>
                                        <p:tav tm="0">
                                          <p:val>
                                            <p:fltVal val="0"/>
                                          </p:val>
                                        </p:tav>
                                        <p:tav tm="100000">
                                          <p:val>
                                            <p:strVal val="#ppt_w"/>
                                          </p:val>
                                        </p:tav>
                                      </p:tavLst>
                                    </p:anim>
                                    <p:anim calcmode="lin" valueType="num">
                                      <p:cBhvr>
                                        <p:cTn id="8" dur="1000" fill="hold"/>
                                        <p:tgtEl>
                                          <p:spTgt spid="1638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ext Box 2">
            <a:extLst>
              <a:ext uri="{FF2B5EF4-FFF2-40B4-BE49-F238E27FC236}">
                <a16:creationId xmlns:a16="http://schemas.microsoft.com/office/drawing/2014/main" id="{A5025787-66F0-450B-A121-CB292975C99F}"/>
              </a:ext>
            </a:extLst>
          </p:cNvPr>
          <p:cNvSpPr txBox="1">
            <a:spLocks noChangeArrowheads="1"/>
          </p:cNvSpPr>
          <p:nvPr/>
        </p:nvSpPr>
        <p:spPr bwMode="auto">
          <a:xfrm>
            <a:off x="551384" y="3573016"/>
            <a:ext cx="11424592"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Entrevista no dia 22/12/2005</a:t>
            </a: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 Como vai celebrar seus 100 anos?</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 Ah, não sei se viverei até lá, e, além disso, não gosto de celebrações. No que eu estou interessada e gosto é do que faço cada dia.!</a:t>
            </a:r>
            <a:endParaRPr lang="pt-BR" altLang="pt-PT" sz="2400" b="1" dirty="0">
              <a:latin typeface="Tahoma" panose="020B0604030504040204" pitchFamily="34" charset="0"/>
              <a:cs typeface="Times New Roman" panose="02020603050405020304" pitchFamily="18" charset="0"/>
            </a:endParaRPr>
          </a:p>
        </p:txBody>
      </p:sp>
      <p:pic>
        <p:nvPicPr>
          <p:cNvPr id="17412" name="Picture 3" descr="42-17472755">
            <a:extLst>
              <a:ext uri="{FF2B5EF4-FFF2-40B4-BE49-F238E27FC236}">
                <a16:creationId xmlns:a16="http://schemas.microsoft.com/office/drawing/2014/main" id="{C822F6DB-DE88-4D85-8E8B-C848A400B1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9776" y="0"/>
            <a:ext cx="3600400" cy="3745186"/>
          </a:xfrm>
          <a:prstGeom prst="rect">
            <a:avLst/>
          </a:prstGeom>
          <a:noFill/>
          <a:ln>
            <a:noFill/>
          </a:ln>
          <a:effectLst>
            <a:softEdge rad="571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m 3">
            <a:extLst>
              <a:ext uri="{FF2B5EF4-FFF2-40B4-BE49-F238E27FC236}">
                <a16:creationId xmlns:a16="http://schemas.microsoft.com/office/drawing/2014/main" id="{86E84E1A-39C6-41FE-AB28-761A2B93FA3C}"/>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3681351"/>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8000">
        <p15:prstTrans prst="curtains"/>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p:cTn id="7" dur="1000" fill="hold"/>
                                        <p:tgtEl>
                                          <p:spTgt spid="17411"/>
                                        </p:tgtEl>
                                        <p:attrNameLst>
                                          <p:attrName>ppt_w</p:attrName>
                                        </p:attrNameLst>
                                      </p:cBhvr>
                                      <p:tavLst>
                                        <p:tav tm="0">
                                          <p:val>
                                            <p:fltVal val="0"/>
                                          </p:val>
                                        </p:tav>
                                        <p:tav tm="100000">
                                          <p:val>
                                            <p:strVal val="#ppt_w"/>
                                          </p:val>
                                        </p:tav>
                                      </p:tavLst>
                                    </p:anim>
                                    <p:anim calcmode="lin" valueType="num">
                                      <p:cBhvr>
                                        <p:cTn id="8" dur="1000" fill="hold"/>
                                        <p:tgtEl>
                                          <p:spTgt spid="174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Text Box 2">
            <a:extLst>
              <a:ext uri="{FF2B5EF4-FFF2-40B4-BE49-F238E27FC236}">
                <a16:creationId xmlns:a16="http://schemas.microsoft.com/office/drawing/2014/main" id="{ABB79335-2260-4EDB-A8CF-049274E2AF00}"/>
              </a:ext>
            </a:extLst>
          </p:cNvPr>
          <p:cNvSpPr txBox="1">
            <a:spLocks noChangeArrowheads="1"/>
          </p:cNvSpPr>
          <p:nvPr/>
        </p:nvSpPr>
        <p:spPr bwMode="auto">
          <a:xfrm>
            <a:off x="1343100" y="3653252"/>
            <a:ext cx="9505799"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sz="20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CENA" panose="02000000000000000000" pitchFamily="2" charset="0"/>
                <a:cs typeface="Segoe UI" panose="020B0502040204020203" pitchFamily="34" charset="0"/>
              </a:rPr>
              <a:t>-</a:t>
            </a: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Segoe UI" panose="020B0502040204020203" pitchFamily="34" charset="0"/>
              </a:rPr>
              <a:t>E o que você faz?</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Segoe UI" panose="020B0502040204020203" pitchFamily="34"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Segoe UI" panose="020B0502040204020203" pitchFamily="34" charset="0"/>
              </a:rPr>
              <a:t>-Trabalho para dar uma bolsa de estudos para as meninas africanas para que estudem e prosperem ... elas e seus países. E continuo investigando, continuo pensando.</a:t>
            </a:r>
          </a:p>
        </p:txBody>
      </p:sp>
      <p:pic>
        <p:nvPicPr>
          <p:cNvPr id="18436" name="Picture 3" descr="newsimage">
            <a:extLst>
              <a:ext uri="{FF2B5EF4-FFF2-40B4-BE49-F238E27FC236}">
                <a16:creationId xmlns:a16="http://schemas.microsoft.com/office/drawing/2014/main" id="{0BB32C6D-772E-46D7-81C7-B3FFDEBE07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0"/>
            <a:ext cx="3600400" cy="3961085"/>
          </a:xfrm>
          <a:prstGeom prst="rect">
            <a:avLst/>
          </a:prstGeom>
          <a:noFill/>
          <a:ln>
            <a:noFill/>
          </a:ln>
          <a:effectLst>
            <a:softEdge rad="6731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m 3">
            <a:extLst>
              <a:ext uri="{FF2B5EF4-FFF2-40B4-BE49-F238E27FC236}">
                <a16:creationId xmlns:a16="http://schemas.microsoft.com/office/drawing/2014/main" id="{CBF04AA7-0291-4BFE-A810-570BD8C108CB}"/>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3681351"/>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6000">
        <p15:prstTrans prst="curtains"/>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p:cTn id="7" dur="1000" fill="hold"/>
                                        <p:tgtEl>
                                          <p:spTgt spid="18435"/>
                                        </p:tgtEl>
                                        <p:attrNameLst>
                                          <p:attrName>ppt_w</p:attrName>
                                        </p:attrNameLst>
                                      </p:cBhvr>
                                      <p:tavLst>
                                        <p:tav tm="0">
                                          <p:val>
                                            <p:fltVal val="0"/>
                                          </p:val>
                                        </p:tav>
                                        <p:tav tm="100000">
                                          <p:val>
                                            <p:strVal val="#ppt_w"/>
                                          </p:val>
                                        </p:tav>
                                      </p:tavLst>
                                    </p:anim>
                                    <p:anim calcmode="lin" valueType="num">
                                      <p:cBhvr>
                                        <p:cTn id="8" dur="1000" fill="hold"/>
                                        <p:tgtEl>
                                          <p:spTgt spid="1843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2" descr="Rita2">
            <a:extLst>
              <a:ext uri="{FF2B5EF4-FFF2-40B4-BE49-F238E27FC236}">
                <a16:creationId xmlns:a16="http://schemas.microsoft.com/office/drawing/2014/main" id="{F6796476-C08A-4579-B00A-535067E07C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34296"/>
            <a:ext cx="3600400" cy="3582120"/>
          </a:xfrm>
          <a:prstGeom prst="rect">
            <a:avLst/>
          </a:prstGeom>
          <a:noFill/>
          <a:ln>
            <a:noFill/>
          </a:ln>
          <a:effectLst>
            <a:softEdge rad="5842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Text Box 3">
            <a:extLst>
              <a:ext uri="{FF2B5EF4-FFF2-40B4-BE49-F238E27FC236}">
                <a16:creationId xmlns:a16="http://schemas.microsoft.com/office/drawing/2014/main" id="{928B6D82-1916-4F47-9523-ED69415571F7}"/>
              </a:ext>
            </a:extLst>
          </p:cNvPr>
          <p:cNvSpPr txBox="1">
            <a:spLocks noChangeArrowheads="1"/>
          </p:cNvSpPr>
          <p:nvPr/>
        </p:nvSpPr>
        <p:spPr bwMode="auto">
          <a:xfrm>
            <a:off x="2063552" y="3715647"/>
            <a:ext cx="7503977"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Char char="-"/>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Não vai se aposentar?</a:t>
            </a:r>
          </a:p>
          <a:p>
            <a:pPr algn="ctr" eaLnBrk="1" hangingPunct="1">
              <a:spcBef>
                <a:spcPct val="0"/>
              </a:spcBef>
              <a:buFontTx/>
              <a:buChar char="-"/>
            </a:pPr>
            <a:endPar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endParaRPr>
          </a:p>
          <a:p>
            <a:pPr algn="ctr" eaLnBrk="1" hangingPunct="1">
              <a:spcBef>
                <a:spcPct val="0"/>
              </a:spcBef>
              <a:buFontTx/>
              <a:buChar char="-"/>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Jamais! Aposentar-se é destruir o cérebro!</a:t>
            </a:r>
          </a:p>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Muita gente se aposenta e se abandona...E isso</a:t>
            </a:r>
          </a:p>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mata seu cérebro. E adoece.</a:t>
            </a:r>
          </a:p>
        </p:txBody>
      </p:sp>
      <p:pic>
        <p:nvPicPr>
          <p:cNvPr id="4" name="Imagem 3">
            <a:extLst>
              <a:ext uri="{FF2B5EF4-FFF2-40B4-BE49-F238E27FC236}">
                <a16:creationId xmlns:a16="http://schemas.microsoft.com/office/drawing/2014/main" id="{8147F4F2-8DE6-4394-8DD3-5BED68EF2F67}"/>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351584" y="0"/>
            <a:ext cx="6552728" cy="3681351"/>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5000">
        <p15:prstTrans prst="curtains"/>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9460"/>
                                        </p:tgtEl>
                                        <p:attrNameLst>
                                          <p:attrName>style.visibility</p:attrName>
                                        </p:attrNameLst>
                                      </p:cBhvr>
                                      <p:to>
                                        <p:strVal val="visible"/>
                                      </p:to>
                                    </p:set>
                                    <p:anim calcmode="lin" valueType="num">
                                      <p:cBhvr>
                                        <p:cTn id="7" dur="1000" fill="hold"/>
                                        <p:tgtEl>
                                          <p:spTgt spid="19460"/>
                                        </p:tgtEl>
                                        <p:attrNameLst>
                                          <p:attrName>ppt_w</p:attrName>
                                        </p:attrNameLst>
                                      </p:cBhvr>
                                      <p:tavLst>
                                        <p:tav tm="0">
                                          <p:val>
                                            <p:fltVal val="0"/>
                                          </p:val>
                                        </p:tav>
                                        <p:tav tm="100000">
                                          <p:val>
                                            <p:strVal val="#ppt_w"/>
                                          </p:val>
                                        </p:tav>
                                      </p:tavLst>
                                    </p:anim>
                                    <p:anim calcmode="lin" valueType="num">
                                      <p:cBhvr>
                                        <p:cTn id="8" dur="1000" fill="hold"/>
                                        <p:tgtEl>
                                          <p:spTgt spid="1946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2" descr="Rita09">
            <a:extLst>
              <a:ext uri="{FF2B5EF4-FFF2-40B4-BE49-F238E27FC236}">
                <a16:creationId xmlns:a16="http://schemas.microsoft.com/office/drawing/2014/main" id="{303C979B-7B46-48E2-9D28-F9E36A7ABD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32742"/>
            <a:ext cx="3600399" cy="4176985"/>
          </a:xfrm>
          <a:prstGeom prst="rect">
            <a:avLst/>
          </a:prstGeom>
          <a:noFill/>
          <a:ln>
            <a:noFill/>
          </a:ln>
          <a:effectLst>
            <a:softEdge rad="3937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Text Box 3">
            <a:extLst>
              <a:ext uri="{FF2B5EF4-FFF2-40B4-BE49-F238E27FC236}">
                <a16:creationId xmlns:a16="http://schemas.microsoft.com/office/drawing/2014/main" id="{B634130E-73F3-4ED0-B99E-9AE5E4709DB1}"/>
              </a:ext>
            </a:extLst>
          </p:cNvPr>
          <p:cNvSpPr txBox="1">
            <a:spLocks noChangeArrowheads="1"/>
          </p:cNvSpPr>
          <p:nvPr/>
        </p:nvSpPr>
        <p:spPr bwMode="auto">
          <a:xfrm>
            <a:off x="1055440" y="4437112"/>
            <a:ext cx="10260632"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-E como está seu cérebro?</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-Igual a quando tinha 20 anos! Não noto diferença em ilusões nem em capacidade. Amanhã voo para um congresso médico.</a:t>
            </a:r>
            <a:endParaRPr lang="pt-BR" altLang="pt-PT" sz="2400" b="1" dirty="0">
              <a:latin typeface="Tahoma" panose="020B0604030504040204" pitchFamily="34" charset="0"/>
              <a:cs typeface="Times New Roman" panose="02020603050405020304" pitchFamily="18" charset="0"/>
            </a:endParaRPr>
          </a:p>
        </p:txBody>
      </p:sp>
      <p:pic>
        <p:nvPicPr>
          <p:cNvPr id="4" name="Imagem 3">
            <a:extLst>
              <a:ext uri="{FF2B5EF4-FFF2-40B4-BE49-F238E27FC236}">
                <a16:creationId xmlns:a16="http://schemas.microsoft.com/office/drawing/2014/main" id="{AA9D01DD-E080-4DFA-9430-B388D669502F}"/>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207568" y="-1"/>
            <a:ext cx="7200800" cy="4725145"/>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5000">
        <p15:prstTrans prst="curtains"/>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0484"/>
                                        </p:tgtEl>
                                        <p:attrNameLst>
                                          <p:attrName>style.visibility</p:attrName>
                                        </p:attrNameLst>
                                      </p:cBhvr>
                                      <p:to>
                                        <p:strVal val="visible"/>
                                      </p:to>
                                    </p:set>
                                    <p:anim calcmode="lin" valueType="num">
                                      <p:cBhvr>
                                        <p:cTn id="7" dur="1000" fill="hold"/>
                                        <p:tgtEl>
                                          <p:spTgt spid="20484"/>
                                        </p:tgtEl>
                                        <p:attrNameLst>
                                          <p:attrName>ppt_w</p:attrName>
                                        </p:attrNameLst>
                                      </p:cBhvr>
                                      <p:tavLst>
                                        <p:tav tm="0">
                                          <p:val>
                                            <p:fltVal val="0"/>
                                          </p:val>
                                        </p:tav>
                                        <p:tav tm="100000">
                                          <p:val>
                                            <p:strVal val="#ppt_w"/>
                                          </p:val>
                                        </p:tav>
                                      </p:tavLst>
                                    </p:anim>
                                    <p:anim calcmode="lin" valueType="num">
                                      <p:cBhvr>
                                        <p:cTn id="8" dur="1000" fill="hold"/>
                                        <p:tgtEl>
                                          <p:spTgt spid="2048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2" descr="Rita01">
            <a:extLst>
              <a:ext uri="{FF2B5EF4-FFF2-40B4-BE49-F238E27FC236}">
                <a16:creationId xmlns:a16="http://schemas.microsoft.com/office/drawing/2014/main" id="{E27F24BD-7521-4712-97F3-2DAC25F8C0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26690"/>
            <a:ext cx="3600400" cy="4104978"/>
          </a:xfrm>
          <a:prstGeom prst="rect">
            <a:avLst/>
          </a:prstGeom>
          <a:noFill/>
          <a:ln>
            <a:noFill/>
          </a:ln>
          <a:effectLst>
            <a:softEdge rad="5588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Text Box 3">
            <a:extLst>
              <a:ext uri="{FF2B5EF4-FFF2-40B4-BE49-F238E27FC236}">
                <a16:creationId xmlns:a16="http://schemas.microsoft.com/office/drawing/2014/main" id="{B9376248-F723-44E9-A158-4F6BD27E0DD8}"/>
              </a:ext>
            </a:extLst>
          </p:cNvPr>
          <p:cNvSpPr txBox="1">
            <a:spLocks noChangeArrowheads="1"/>
          </p:cNvSpPr>
          <p:nvPr/>
        </p:nvSpPr>
        <p:spPr bwMode="auto">
          <a:xfrm>
            <a:off x="659396" y="4365104"/>
            <a:ext cx="10873208"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-Mas terá algum limite genético ?</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-Não. Meu cérebro vai ter um século... mas não conhece a senilidade... O corpo se enruga, não posso evitar, mas não o cérebro!</a:t>
            </a:r>
          </a:p>
        </p:txBody>
      </p:sp>
      <p:pic>
        <p:nvPicPr>
          <p:cNvPr id="4" name="Imagem 3">
            <a:extLst>
              <a:ext uri="{FF2B5EF4-FFF2-40B4-BE49-F238E27FC236}">
                <a16:creationId xmlns:a16="http://schemas.microsoft.com/office/drawing/2014/main" id="{3C113C61-09F8-449D-BC4D-F283DF5F72F7}"/>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4581129"/>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5000">
        <p15:prstTrans prst="curtains"/>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1508"/>
                                        </p:tgtEl>
                                        <p:attrNameLst>
                                          <p:attrName>style.visibility</p:attrName>
                                        </p:attrNameLst>
                                      </p:cBhvr>
                                      <p:to>
                                        <p:strVal val="visible"/>
                                      </p:to>
                                    </p:set>
                                    <p:anim calcmode="lin" valueType="num">
                                      <p:cBhvr>
                                        <p:cTn id="7" dur="1000" fill="hold"/>
                                        <p:tgtEl>
                                          <p:spTgt spid="21508"/>
                                        </p:tgtEl>
                                        <p:attrNameLst>
                                          <p:attrName>ppt_w</p:attrName>
                                        </p:attrNameLst>
                                      </p:cBhvr>
                                      <p:tavLst>
                                        <p:tav tm="0">
                                          <p:val>
                                            <p:fltVal val="0"/>
                                          </p:val>
                                        </p:tav>
                                        <p:tav tm="100000">
                                          <p:val>
                                            <p:strVal val="#ppt_w"/>
                                          </p:val>
                                        </p:tav>
                                      </p:tavLst>
                                    </p:anim>
                                    <p:anim calcmode="lin" valueType="num">
                                      <p:cBhvr>
                                        <p:cTn id="8" dur="1000" fill="hold"/>
                                        <p:tgtEl>
                                          <p:spTgt spid="2150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2" descr="Rita04">
            <a:extLst>
              <a:ext uri="{FF2B5EF4-FFF2-40B4-BE49-F238E27FC236}">
                <a16:creationId xmlns:a16="http://schemas.microsoft.com/office/drawing/2014/main" id="{33978782-C2D6-4633-8E2C-8803AED2E0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67547" y="0"/>
            <a:ext cx="3528653" cy="3959225"/>
          </a:xfrm>
          <a:prstGeom prst="rect">
            <a:avLst/>
          </a:prstGeom>
          <a:noFill/>
          <a:ln>
            <a:noFill/>
          </a:ln>
          <a:effectLst>
            <a:softEdge rad="5461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Text Box 3">
            <a:extLst>
              <a:ext uri="{FF2B5EF4-FFF2-40B4-BE49-F238E27FC236}">
                <a16:creationId xmlns:a16="http://schemas.microsoft.com/office/drawing/2014/main" id="{65F45ABE-8FD7-41AC-B217-026DDB912A3C}"/>
              </a:ext>
            </a:extLst>
          </p:cNvPr>
          <p:cNvSpPr txBox="1">
            <a:spLocks noChangeArrowheads="1"/>
          </p:cNvSpPr>
          <p:nvPr/>
        </p:nvSpPr>
        <p:spPr bwMode="auto">
          <a:xfrm>
            <a:off x="1307598" y="3959225"/>
            <a:ext cx="9648550"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-Como você faz isso?</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-Possuímos grande plasticidade neural: ainda quando morrem neurônios, os que restam se reorganizam para manter as mesmas funções, mas para isso é conveniente estimulá-los!</a:t>
            </a:r>
          </a:p>
        </p:txBody>
      </p:sp>
      <p:pic>
        <p:nvPicPr>
          <p:cNvPr id="4" name="Imagem 3">
            <a:extLst>
              <a:ext uri="{FF2B5EF4-FFF2-40B4-BE49-F238E27FC236}">
                <a16:creationId xmlns:a16="http://schemas.microsoft.com/office/drawing/2014/main" id="{36E1D0BC-4779-4D0B-AAC4-3F4435B2C355}"/>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4221089"/>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5000">
        <p15:prstTrans prst="curtains"/>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2532"/>
                                        </p:tgtEl>
                                        <p:attrNameLst>
                                          <p:attrName>style.visibility</p:attrName>
                                        </p:attrNameLst>
                                      </p:cBhvr>
                                      <p:to>
                                        <p:strVal val="visible"/>
                                      </p:to>
                                    </p:set>
                                    <p:anim calcmode="lin" valueType="num">
                                      <p:cBhvr>
                                        <p:cTn id="7" dur="1000" fill="hold"/>
                                        <p:tgtEl>
                                          <p:spTgt spid="22532"/>
                                        </p:tgtEl>
                                        <p:attrNameLst>
                                          <p:attrName>ppt_w</p:attrName>
                                        </p:attrNameLst>
                                      </p:cBhvr>
                                      <p:tavLst>
                                        <p:tav tm="0">
                                          <p:val>
                                            <p:fltVal val="0"/>
                                          </p:val>
                                        </p:tav>
                                        <p:tav tm="100000">
                                          <p:val>
                                            <p:strVal val="#ppt_w"/>
                                          </p:val>
                                        </p:tav>
                                      </p:tavLst>
                                    </p:anim>
                                    <p:anim calcmode="lin" valueType="num">
                                      <p:cBhvr>
                                        <p:cTn id="8" dur="1000" fill="hold"/>
                                        <p:tgtEl>
                                          <p:spTgt spid="2253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2" descr="Rita06">
            <a:extLst>
              <a:ext uri="{FF2B5EF4-FFF2-40B4-BE49-F238E27FC236}">
                <a16:creationId xmlns:a16="http://schemas.microsoft.com/office/drawing/2014/main" id="{5949A29F-22F2-4791-9624-071CD36D74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1784" y="53330"/>
            <a:ext cx="3600400" cy="4105275"/>
          </a:xfrm>
          <a:prstGeom prst="rect">
            <a:avLst/>
          </a:prstGeom>
          <a:noFill/>
          <a:ln>
            <a:noFill/>
          </a:ln>
          <a:effectLst>
            <a:softEdge rad="5207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Text Box 3">
            <a:extLst>
              <a:ext uri="{FF2B5EF4-FFF2-40B4-BE49-F238E27FC236}">
                <a16:creationId xmlns:a16="http://schemas.microsoft.com/office/drawing/2014/main" id="{25E23DEC-384E-43FD-86FC-67628C5712F9}"/>
              </a:ext>
            </a:extLst>
          </p:cNvPr>
          <p:cNvSpPr txBox="1">
            <a:spLocks noChangeArrowheads="1"/>
          </p:cNvSpPr>
          <p:nvPr/>
        </p:nvSpPr>
        <p:spPr bwMode="auto">
          <a:xfrm>
            <a:off x="2423592" y="4365104"/>
            <a:ext cx="7788275"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-Ajude-me a fazê-lo.</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-Mantenha seu cérebro com ilusões, ativo, faça com que  ele trabalhe e ele nunca se degenerará.</a:t>
            </a:r>
          </a:p>
        </p:txBody>
      </p:sp>
      <p:pic>
        <p:nvPicPr>
          <p:cNvPr id="4" name="Imagem 3">
            <a:extLst>
              <a:ext uri="{FF2B5EF4-FFF2-40B4-BE49-F238E27FC236}">
                <a16:creationId xmlns:a16="http://schemas.microsoft.com/office/drawing/2014/main" id="{53EB274B-F7C5-4678-9F7F-1B8CADA7A3EB}"/>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4653137"/>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3000">
        <p15:prstTrans prst="curtains"/>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3556"/>
                                        </p:tgtEl>
                                        <p:attrNameLst>
                                          <p:attrName>style.visibility</p:attrName>
                                        </p:attrNameLst>
                                      </p:cBhvr>
                                      <p:to>
                                        <p:strVal val="visible"/>
                                      </p:to>
                                    </p:set>
                                    <p:anim calcmode="lin" valueType="num">
                                      <p:cBhvr>
                                        <p:cTn id="7" dur="1000" fill="hold"/>
                                        <p:tgtEl>
                                          <p:spTgt spid="23556"/>
                                        </p:tgtEl>
                                        <p:attrNameLst>
                                          <p:attrName>ppt_w</p:attrName>
                                        </p:attrNameLst>
                                      </p:cBhvr>
                                      <p:tavLst>
                                        <p:tav tm="0">
                                          <p:val>
                                            <p:fltVal val="0"/>
                                          </p:val>
                                        </p:tav>
                                        <p:tav tm="100000">
                                          <p:val>
                                            <p:strVal val="#ppt_w"/>
                                          </p:val>
                                        </p:tav>
                                      </p:tavLst>
                                    </p:anim>
                                    <p:anim calcmode="lin" valueType="num">
                                      <p:cBhvr>
                                        <p:cTn id="8" dur="1000" fill="hold"/>
                                        <p:tgtEl>
                                          <p:spTgt spid="2355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2" descr="Rita16">
            <a:extLst>
              <a:ext uri="{FF2B5EF4-FFF2-40B4-BE49-F238E27FC236}">
                <a16:creationId xmlns:a16="http://schemas.microsoft.com/office/drawing/2014/main" id="{905583DE-AB44-49E1-8E77-A59665CE17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116632"/>
            <a:ext cx="3600400" cy="4031951"/>
          </a:xfrm>
          <a:prstGeom prst="rect">
            <a:avLst/>
          </a:prstGeom>
          <a:noFill/>
          <a:ln>
            <a:noFill/>
          </a:ln>
          <a:effectLst>
            <a:softEdge rad="2159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ext Box 3">
            <a:extLst>
              <a:ext uri="{FF2B5EF4-FFF2-40B4-BE49-F238E27FC236}">
                <a16:creationId xmlns:a16="http://schemas.microsoft.com/office/drawing/2014/main" id="{FD6D7C33-F263-4F2D-B343-AC6058A4DC6B}"/>
              </a:ext>
            </a:extLst>
          </p:cNvPr>
          <p:cNvSpPr txBox="1">
            <a:spLocks noChangeArrowheads="1"/>
          </p:cNvSpPr>
          <p:nvPr/>
        </p:nvSpPr>
        <p:spPr bwMode="auto">
          <a:xfrm>
            <a:off x="371364" y="4005064"/>
            <a:ext cx="11449272"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-E viverei mais anos?</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-Viverá melhor os anos que vive, é isso o interessante.</a:t>
            </a:r>
          </a:p>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A chave é: manter curiosidades, empenho, ter paixões....veja...não me refiro a paixões físicas especificamente...simplesmente tenha paixões.</a:t>
            </a:r>
          </a:p>
        </p:txBody>
      </p:sp>
      <p:pic>
        <p:nvPicPr>
          <p:cNvPr id="4" name="Imagem 3">
            <a:extLst>
              <a:ext uri="{FF2B5EF4-FFF2-40B4-BE49-F238E27FC236}">
                <a16:creationId xmlns:a16="http://schemas.microsoft.com/office/drawing/2014/main" id="{775D0AF6-D93F-4517-A1C7-0EFE751EFE57}"/>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4293097"/>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8000">
        <p15:prstTrans prst="curtains"/>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4580"/>
                                        </p:tgtEl>
                                        <p:attrNameLst>
                                          <p:attrName>style.visibility</p:attrName>
                                        </p:attrNameLst>
                                      </p:cBhvr>
                                      <p:to>
                                        <p:strVal val="visible"/>
                                      </p:to>
                                    </p:set>
                                    <p:anim calcmode="lin" valueType="num">
                                      <p:cBhvr>
                                        <p:cTn id="7" dur="1000" fill="hold"/>
                                        <p:tgtEl>
                                          <p:spTgt spid="24580"/>
                                        </p:tgtEl>
                                        <p:attrNameLst>
                                          <p:attrName>ppt_w</p:attrName>
                                        </p:attrNameLst>
                                      </p:cBhvr>
                                      <p:tavLst>
                                        <p:tav tm="0">
                                          <p:val>
                                            <p:fltVal val="0"/>
                                          </p:val>
                                        </p:tav>
                                        <p:tav tm="100000">
                                          <p:val>
                                            <p:strVal val="#ppt_w"/>
                                          </p:val>
                                        </p:tav>
                                      </p:tavLst>
                                    </p:anim>
                                    <p:anim calcmode="lin" valueType="num">
                                      <p:cBhvr>
                                        <p:cTn id="8" dur="1000" fill="hold"/>
                                        <p:tgtEl>
                                          <p:spTgt spid="2458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2" descr="Rita22">
            <a:extLst>
              <a:ext uri="{FF2B5EF4-FFF2-40B4-BE49-F238E27FC236}">
                <a16:creationId xmlns:a16="http://schemas.microsoft.com/office/drawing/2014/main" id="{9B0A17E5-A696-41D6-A532-5C5EE5B22C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1804" y="116632"/>
            <a:ext cx="3528392" cy="3198962"/>
          </a:xfrm>
          <a:prstGeom prst="rect">
            <a:avLst/>
          </a:prstGeom>
          <a:noFill/>
          <a:ln>
            <a:noFill/>
          </a:ln>
          <a:effectLst>
            <a:softEdge rad="4953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Text Box 3">
            <a:extLst>
              <a:ext uri="{FF2B5EF4-FFF2-40B4-BE49-F238E27FC236}">
                <a16:creationId xmlns:a16="http://schemas.microsoft.com/office/drawing/2014/main" id="{CF4DFF17-B4CF-4502-A96D-459F0466540E}"/>
              </a:ext>
            </a:extLst>
          </p:cNvPr>
          <p:cNvSpPr txBox="1">
            <a:spLocks noChangeArrowheads="1"/>
          </p:cNvSpPr>
          <p:nvPr/>
        </p:nvSpPr>
        <p:spPr bwMode="auto">
          <a:xfrm>
            <a:off x="3236820" y="4149080"/>
            <a:ext cx="5790367"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-A sua foi a investigação cientifica...</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-Sim e segue sendo.</a:t>
            </a:r>
          </a:p>
        </p:txBody>
      </p:sp>
      <p:pic>
        <p:nvPicPr>
          <p:cNvPr id="4" name="Imagem 3">
            <a:extLst>
              <a:ext uri="{FF2B5EF4-FFF2-40B4-BE49-F238E27FC236}">
                <a16:creationId xmlns:a16="http://schemas.microsoft.com/office/drawing/2014/main" id="{DB994194-24DD-4B71-BBAC-C5D7A3590C4E}"/>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3681351"/>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0000">
        <p15:prstTrans prst="curtains"/>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5604"/>
                                        </p:tgtEl>
                                        <p:attrNameLst>
                                          <p:attrName>style.visibility</p:attrName>
                                        </p:attrNameLst>
                                      </p:cBhvr>
                                      <p:to>
                                        <p:strVal val="visible"/>
                                      </p:to>
                                    </p:set>
                                    <p:anim calcmode="lin" valueType="num">
                                      <p:cBhvr>
                                        <p:cTn id="7" dur="1000" fill="hold"/>
                                        <p:tgtEl>
                                          <p:spTgt spid="25604"/>
                                        </p:tgtEl>
                                        <p:attrNameLst>
                                          <p:attrName>ppt_w</p:attrName>
                                        </p:attrNameLst>
                                      </p:cBhvr>
                                      <p:tavLst>
                                        <p:tav tm="0">
                                          <p:val>
                                            <p:fltVal val="0"/>
                                          </p:val>
                                        </p:tav>
                                        <p:tav tm="100000">
                                          <p:val>
                                            <p:strVal val="#ppt_w"/>
                                          </p:val>
                                        </p:tav>
                                      </p:tavLst>
                                    </p:anim>
                                    <p:anim calcmode="lin" valueType="num">
                                      <p:cBhvr>
                                        <p:cTn id="8" dur="1000" fill="hold"/>
                                        <p:tgtEl>
                                          <p:spTgt spid="2560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2" descr="Rita23">
            <a:extLst>
              <a:ext uri="{FF2B5EF4-FFF2-40B4-BE49-F238E27FC236}">
                <a16:creationId xmlns:a16="http://schemas.microsoft.com/office/drawing/2014/main" id="{483EC340-914B-48AC-AF1D-0361437914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799" y="25152"/>
            <a:ext cx="3600400" cy="3619872"/>
          </a:xfrm>
          <a:prstGeom prst="rect">
            <a:avLst/>
          </a:prstGeom>
          <a:noFill/>
          <a:ln>
            <a:noFill/>
          </a:ln>
          <a:effectLst>
            <a:softEdge rad="4064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8" name="Text Box 3">
            <a:extLst>
              <a:ext uri="{FF2B5EF4-FFF2-40B4-BE49-F238E27FC236}">
                <a16:creationId xmlns:a16="http://schemas.microsoft.com/office/drawing/2014/main" id="{756C5A54-D533-45E3-B9C9-9DDA04802CA1}"/>
              </a:ext>
            </a:extLst>
          </p:cNvPr>
          <p:cNvSpPr txBox="1">
            <a:spLocks noChangeArrowheads="1"/>
          </p:cNvSpPr>
          <p:nvPr/>
        </p:nvSpPr>
        <p:spPr bwMode="auto">
          <a:xfrm>
            <a:off x="191344" y="3645024"/>
            <a:ext cx="11809311"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-Descobriu como crescem e se renovam as células do sistema nervoso...</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-Sim, em 1942: dei o nome de Nerve Growth Factor (NGF, fator do crescimento nervoso), e durante quase meio século houve dúvidas, até que foi reconhecida sua validade e em 1986, me deram o prêmio por isso.</a:t>
            </a:r>
          </a:p>
        </p:txBody>
      </p:sp>
      <p:pic>
        <p:nvPicPr>
          <p:cNvPr id="4" name="Imagem 3">
            <a:extLst>
              <a:ext uri="{FF2B5EF4-FFF2-40B4-BE49-F238E27FC236}">
                <a16:creationId xmlns:a16="http://schemas.microsoft.com/office/drawing/2014/main" id="{08D6170A-DC1B-4031-8100-06EB49D1CBB9}"/>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3681351"/>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6628"/>
                                        </p:tgtEl>
                                        <p:attrNameLst>
                                          <p:attrName>style.visibility</p:attrName>
                                        </p:attrNameLst>
                                      </p:cBhvr>
                                      <p:to>
                                        <p:strVal val="visible"/>
                                      </p:to>
                                    </p:set>
                                    <p:anim calcmode="lin" valueType="num">
                                      <p:cBhvr>
                                        <p:cTn id="7" dur="1000" fill="hold"/>
                                        <p:tgtEl>
                                          <p:spTgt spid="26628"/>
                                        </p:tgtEl>
                                        <p:attrNameLst>
                                          <p:attrName>ppt_w</p:attrName>
                                        </p:attrNameLst>
                                      </p:cBhvr>
                                      <p:tavLst>
                                        <p:tav tm="0">
                                          <p:val>
                                            <p:fltVal val="0"/>
                                          </p:val>
                                        </p:tav>
                                        <p:tav tm="100000">
                                          <p:val>
                                            <p:strVal val="#ppt_w"/>
                                          </p:val>
                                        </p:tav>
                                      </p:tavLst>
                                    </p:anim>
                                    <p:anim calcmode="lin" valueType="num">
                                      <p:cBhvr>
                                        <p:cTn id="8" dur="1000" fill="hold"/>
                                        <p:tgtEl>
                                          <p:spTgt spid="2662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2" descr="Rita18">
            <a:extLst>
              <a:ext uri="{FF2B5EF4-FFF2-40B4-BE49-F238E27FC236}">
                <a16:creationId xmlns:a16="http://schemas.microsoft.com/office/drawing/2014/main" id="{4EC6D70B-7C76-492B-9201-E3F0CD4AA7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9796" y="0"/>
            <a:ext cx="3600400" cy="3573016"/>
          </a:xfrm>
          <a:prstGeom prst="rect">
            <a:avLst/>
          </a:prstGeom>
          <a:noFill/>
          <a:ln>
            <a:noFill/>
          </a:ln>
          <a:effectLst>
            <a:softEdge rad="444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Text Box 3">
            <a:extLst>
              <a:ext uri="{FF2B5EF4-FFF2-40B4-BE49-F238E27FC236}">
                <a16:creationId xmlns:a16="http://schemas.microsoft.com/office/drawing/2014/main" id="{F35EF768-687E-4444-B6F7-668BA2335417}"/>
              </a:ext>
            </a:extLst>
          </p:cNvPr>
          <p:cNvSpPr txBox="1">
            <a:spLocks noChangeArrowheads="1"/>
          </p:cNvSpPr>
          <p:nvPr/>
        </p:nvSpPr>
        <p:spPr bwMode="auto">
          <a:xfrm>
            <a:off x="551384" y="3717032"/>
            <a:ext cx="11017224"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-Como foi que uma garota italiana dos anos vinte converteu-se em neurocientista?</a:t>
            </a: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-Desde menina tive o empenho de estudar. Meu pai queria me casar bem, que fosse uma boa esposa, boa mãe... E eu não quis. Fui firme e confessei que queria estudar.</a:t>
            </a:r>
          </a:p>
        </p:txBody>
      </p:sp>
      <p:pic>
        <p:nvPicPr>
          <p:cNvPr id="4" name="Imagem 3">
            <a:extLst>
              <a:ext uri="{FF2B5EF4-FFF2-40B4-BE49-F238E27FC236}">
                <a16:creationId xmlns:a16="http://schemas.microsoft.com/office/drawing/2014/main" id="{F7A4E14C-D231-4101-93F8-B71FF0EEF6BC}"/>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3933057"/>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7652"/>
                                        </p:tgtEl>
                                        <p:attrNameLst>
                                          <p:attrName>style.visibility</p:attrName>
                                        </p:attrNameLst>
                                      </p:cBhvr>
                                      <p:to>
                                        <p:strVal val="visible"/>
                                      </p:to>
                                    </p:set>
                                    <p:anim calcmode="lin" valueType="num">
                                      <p:cBhvr>
                                        <p:cTn id="7" dur="1000" fill="hold"/>
                                        <p:tgtEl>
                                          <p:spTgt spid="27652"/>
                                        </p:tgtEl>
                                        <p:attrNameLst>
                                          <p:attrName>ppt_w</p:attrName>
                                        </p:attrNameLst>
                                      </p:cBhvr>
                                      <p:tavLst>
                                        <p:tav tm="0">
                                          <p:val>
                                            <p:fltVal val="0"/>
                                          </p:val>
                                        </p:tav>
                                        <p:tav tm="100000">
                                          <p:val>
                                            <p:strVal val="#ppt_w"/>
                                          </p:val>
                                        </p:tav>
                                      </p:tavLst>
                                    </p:anim>
                                    <p:anim calcmode="lin" valueType="num">
                                      <p:cBhvr>
                                        <p:cTn id="8" dur="1000" fill="hold"/>
                                        <p:tgtEl>
                                          <p:spTgt spid="2765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Picture 2" descr="Rita19">
            <a:extLst>
              <a:ext uri="{FF2B5EF4-FFF2-40B4-BE49-F238E27FC236}">
                <a16:creationId xmlns:a16="http://schemas.microsoft.com/office/drawing/2014/main" id="{808D83FA-650E-41E5-869D-66961D91FD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304800"/>
            <a:ext cx="3600399" cy="3628256"/>
          </a:xfrm>
          <a:prstGeom prst="rect">
            <a:avLst/>
          </a:prstGeom>
          <a:noFill/>
          <a:ln>
            <a:noFill/>
          </a:ln>
          <a:effectLst>
            <a:softEdge rad="4953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Text Box 3">
            <a:extLst>
              <a:ext uri="{FF2B5EF4-FFF2-40B4-BE49-F238E27FC236}">
                <a16:creationId xmlns:a16="http://schemas.microsoft.com/office/drawing/2014/main" id="{9FAB1D0F-7DAE-4250-84A1-9320580DF613}"/>
              </a:ext>
            </a:extLst>
          </p:cNvPr>
          <p:cNvSpPr txBox="1">
            <a:spLocks noChangeArrowheads="1"/>
          </p:cNvSpPr>
          <p:nvPr/>
        </p:nvSpPr>
        <p:spPr bwMode="auto">
          <a:xfrm>
            <a:off x="1559496" y="3717032"/>
            <a:ext cx="9226474"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-Seu pai ficou magoado?</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-Sim, mas eu não tive uma infância feliz: sentia-me feia, tonta e pouca coisa... Meus irmãos maiores eram muito brilhantes e eu me sentia tão inferior...</a:t>
            </a:r>
          </a:p>
        </p:txBody>
      </p:sp>
      <p:pic>
        <p:nvPicPr>
          <p:cNvPr id="4" name="Imagem 3">
            <a:extLst>
              <a:ext uri="{FF2B5EF4-FFF2-40B4-BE49-F238E27FC236}">
                <a16:creationId xmlns:a16="http://schemas.microsoft.com/office/drawing/2014/main" id="{38B81FDD-8473-432C-A57A-BF1915B61AF7}"/>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4005065"/>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8000">
        <p15:prstTrans prst="curtains"/>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8676"/>
                                        </p:tgtEl>
                                        <p:attrNameLst>
                                          <p:attrName>style.visibility</p:attrName>
                                        </p:attrNameLst>
                                      </p:cBhvr>
                                      <p:to>
                                        <p:strVal val="visible"/>
                                      </p:to>
                                    </p:set>
                                    <p:anim calcmode="lin" valueType="num">
                                      <p:cBhvr>
                                        <p:cTn id="7" dur="1000" fill="hold"/>
                                        <p:tgtEl>
                                          <p:spTgt spid="28676"/>
                                        </p:tgtEl>
                                        <p:attrNameLst>
                                          <p:attrName>ppt_w</p:attrName>
                                        </p:attrNameLst>
                                      </p:cBhvr>
                                      <p:tavLst>
                                        <p:tav tm="0">
                                          <p:val>
                                            <p:fltVal val="0"/>
                                          </p:val>
                                        </p:tav>
                                        <p:tav tm="100000">
                                          <p:val>
                                            <p:strVal val="#ppt_w"/>
                                          </p:val>
                                        </p:tav>
                                      </p:tavLst>
                                    </p:anim>
                                    <p:anim calcmode="lin" valueType="num">
                                      <p:cBhvr>
                                        <p:cTn id="8" dur="1000" fill="hold"/>
                                        <p:tgtEl>
                                          <p:spTgt spid="2867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2" descr="Rita25">
            <a:extLst>
              <a:ext uri="{FF2B5EF4-FFF2-40B4-BE49-F238E27FC236}">
                <a16:creationId xmlns:a16="http://schemas.microsoft.com/office/drawing/2014/main" id="{D9930BD5-1ED1-4D41-AA48-86BEA5428F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44624"/>
            <a:ext cx="3600400" cy="3384376"/>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Text Box 3">
            <a:extLst>
              <a:ext uri="{FF2B5EF4-FFF2-40B4-BE49-F238E27FC236}">
                <a16:creationId xmlns:a16="http://schemas.microsoft.com/office/drawing/2014/main" id="{CA6C58C5-A22C-4B44-9BD1-F2FCE0371C2A}"/>
              </a:ext>
            </a:extLst>
          </p:cNvPr>
          <p:cNvSpPr txBox="1">
            <a:spLocks noChangeArrowheads="1"/>
          </p:cNvSpPr>
          <p:nvPr/>
        </p:nvSpPr>
        <p:spPr bwMode="auto">
          <a:xfrm>
            <a:off x="1343472" y="3789040"/>
            <a:ext cx="9793088"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ea typeface="Segoe UI Symbol" panose="020B0502040204020203" pitchFamily="34" charset="0"/>
                <a:cs typeface="Times New Roman" panose="02020603050405020304" pitchFamily="18" charset="0"/>
              </a:rPr>
              <a:t>-Vejo que isso foi um estímulo...</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ea typeface="Segoe UI Symbol" panose="020B0502040204020203" pitchFamily="34"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ea typeface="Segoe UI Symbol" panose="020B0502040204020203" pitchFamily="34" charset="0"/>
                <a:cs typeface="Times New Roman" panose="02020603050405020304" pitchFamily="18" charset="0"/>
              </a:rPr>
              <a:t>-Meu estimulo foi também o exemplo do médico Albert Schweitzer, que estava em África para ajudar com a lepra. Desejava ajudar aos que sofrem, isso era meu grande sonho!</a:t>
            </a:r>
          </a:p>
        </p:txBody>
      </p:sp>
      <p:pic>
        <p:nvPicPr>
          <p:cNvPr id="4" name="Imagem 3">
            <a:extLst>
              <a:ext uri="{FF2B5EF4-FFF2-40B4-BE49-F238E27FC236}">
                <a16:creationId xmlns:a16="http://schemas.microsoft.com/office/drawing/2014/main" id="{0D3AA28F-A6C8-4331-BE31-4D879A555CE7}"/>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4005065"/>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8000">
        <p15:prstTrans prst="curtains"/>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9700"/>
                                        </p:tgtEl>
                                        <p:attrNameLst>
                                          <p:attrName>style.visibility</p:attrName>
                                        </p:attrNameLst>
                                      </p:cBhvr>
                                      <p:to>
                                        <p:strVal val="visible"/>
                                      </p:to>
                                    </p:set>
                                    <p:anim calcmode="lin" valueType="num">
                                      <p:cBhvr>
                                        <p:cTn id="7" dur="1000" fill="hold"/>
                                        <p:tgtEl>
                                          <p:spTgt spid="29700"/>
                                        </p:tgtEl>
                                        <p:attrNameLst>
                                          <p:attrName>ppt_w</p:attrName>
                                        </p:attrNameLst>
                                      </p:cBhvr>
                                      <p:tavLst>
                                        <p:tav tm="0">
                                          <p:val>
                                            <p:fltVal val="0"/>
                                          </p:val>
                                        </p:tav>
                                        <p:tav tm="100000">
                                          <p:val>
                                            <p:strVal val="#ppt_w"/>
                                          </p:val>
                                        </p:tav>
                                      </p:tavLst>
                                    </p:anim>
                                    <p:anim calcmode="lin" valueType="num">
                                      <p:cBhvr>
                                        <p:cTn id="8" dur="1000" fill="hold"/>
                                        <p:tgtEl>
                                          <p:spTgt spid="2970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3" name="Picture 2" descr="Rita15">
            <a:extLst>
              <a:ext uri="{FF2B5EF4-FFF2-40B4-BE49-F238E27FC236}">
                <a16:creationId xmlns:a16="http://schemas.microsoft.com/office/drawing/2014/main" id="{457199C3-3800-4DDB-B39D-7CB55E9E20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3792" y="21729"/>
            <a:ext cx="3571850" cy="3511228"/>
          </a:xfrm>
          <a:prstGeom prst="rect">
            <a:avLst/>
          </a:prstGeom>
          <a:noFill/>
          <a:ln>
            <a:noFill/>
          </a:ln>
          <a:effectLst>
            <a:softEdge rad="5842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4" name="Text Box 3">
            <a:extLst>
              <a:ext uri="{FF2B5EF4-FFF2-40B4-BE49-F238E27FC236}">
                <a16:creationId xmlns:a16="http://schemas.microsoft.com/office/drawing/2014/main" id="{E8C42B50-B525-413A-9489-3BFD5BB02FE1}"/>
              </a:ext>
            </a:extLst>
          </p:cNvPr>
          <p:cNvSpPr txBox="1">
            <a:spLocks noChangeArrowheads="1"/>
          </p:cNvSpPr>
          <p:nvPr/>
        </p:nvSpPr>
        <p:spPr bwMode="auto">
          <a:xfrm>
            <a:off x="997707" y="3645024"/>
            <a:ext cx="10225136"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-E você tem feito... com sua ciência.</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-E, hoje, ajudando as meninas da África para que estudem. Lutamos contra a enfermidade, a opressão da mulher nos países islâmicos por exemplo, além de outras coisas...</a:t>
            </a:r>
          </a:p>
        </p:txBody>
      </p:sp>
      <p:pic>
        <p:nvPicPr>
          <p:cNvPr id="4" name="Imagem 3">
            <a:extLst>
              <a:ext uri="{FF2B5EF4-FFF2-40B4-BE49-F238E27FC236}">
                <a16:creationId xmlns:a16="http://schemas.microsoft.com/office/drawing/2014/main" id="{C1D9E95D-568D-4DF9-B3EE-6B96AE7B3770}"/>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3861049"/>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8000">
        <p15:prstTrans prst="curtains"/>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30724"/>
                                        </p:tgtEl>
                                        <p:attrNameLst>
                                          <p:attrName>style.visibility</p:attrName>
                                        </p:attrNameLst>
                                      </p:cBhvr>
                                      <p:to>
                                        <p:strVal val="visible"/>
                                      </p:to>
                                    </p:set>
                                    <p:anim calcmode="lin" valueType="num">
                                      <p:cBhvr>
                                        <p:cTn id="7" dur="1000" fill="hold"/>
                                        <p:tgtEl>
                                          <p:spTgt spid="30724"/>
                                        </p:tgtEl>
                                        <p:attrNameLst>
                                          <p:attrName>ppt_w</p:attrName>
                                        </p:attrNameLst>
                                      </p:cBhvr>
                                      <p:tavLst>
                                        <p:tav tm="0">
                                          <p:val>
                                            <p:fltVal val="0"/>
                                          </p:val>
                                        </p:tav>
                                        <p:tav tm="100000">
                                          <p:val>
                                            <p:strVal val="#ppt_w"/>
                                          </p:val>
                                        </p:tav>
                                      </p:tavLst>
                                    </p:anim>
                                    <p:anim calcmode="lin" valueType="num">
                                      <p:cBhvr>
                                        <p:cTn id="8" dur="1000" fill="hold"/>
                                        <p:tgtEl>
                                          <p:spTgt spid="3072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2" descr="Rita17">
            <a:extLst>
              <a:ext uri="{FF2B5EF4-FFF2-40B4-BE49-F238E27FC236}">
                <a16:creationId xmlns:a16="http://schemas.microsoft.com/office/drawing/2014/main" id="{8E412F59-478A-483E-893E-6BB079C880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0"/>
            <a:ext cx="3600400" cy="3505200"/>
          </a:xfrm>
          <a:prstGeom prst="rect">
            <a:avLst/>
          </a:prstGeom>
          <a:noFill/>
          <a:ln>
            <a:noFill/>
          </a:ln>
          <a:effectLst>
            <a:softEdge rad="2794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Text Box 3">
            <a:extLst>
              <a:ext uri="{FF2B5EF4-FFF2-40B4-BE49-F238E27FC236}">
                <a16:creationId xmlns:a16="http://schemas.microsoft.com/office/drawing/2014/main" id="{62804A11-602C-46AE-BB92-62AC1DD0BC72}"/>
              </a:ext>
            </a:extLst>
          </p:cNvPr>
          <p:cNvSpPr txBox="1">
            <a:spLocks noChangeArrowheads="1"/>
          </p:cNvSpPr>
          <p:nvPr/>
        </p:nvSpPr>
        <p:spPr bwMode="auto">
          <a:xfrm>
            <a:off x="1631504" y="3645024"/>
            <a:ext cx="9447583"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-A religião freia o desenvolvimento cognitivo?</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-A religião marginaliza muitas vezes a mulher perante o homem, afastando-a do desenvolvimento cognitivo, mas algumas religiões estão tentando corrigir essa posição.</a:t>
            </a:r>
          </a:p>
        </p:txBody>
      </p:sp>
      <p:pic>
        <p:nvPicPr>
          <p:cNvPr id="4" name="Imagem 3">
            <a:extLst>
              <a:ext uri="{FF2B5EF4-FFF2-40B4-BE49-F238E27FC236}">
                <a16:creationId xmlns:a16="http://schemas.microsoft.com/office/drawing/2014/main" id="{B01C1576-BCC8-48C9-B2EF-6BC9CB738E22}"/>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3933057"/>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8000">
        <p15:prstTrans prst="curtains"/>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31748"/>
                                        </p:tgtEl>
                                        <p:attrNameLst>
                                          <p:attrName>style.visibility</p:attrName>
                                        </p:attrNameLst>
                                      </p:cBhvr>
                                      <p:to>
                                        <p:strVal val="visible"/>
                                      </p:to>
                                    </p:set>
                                    <p:anim calcmode="lin" valueType="num">
                                      <p:cBhvr>
                                        <p:cTn id="7" dur="1000" fill="hold"/>
                                        <p:tgtEl>
                                          <p:spTgt spid="31748"/>
                                        </p:tgtEl>
                                        <p:attrNameLst>
                                          <p:attrName>ppt_w</p:attrName>
                                        </p:attrNameLst>
                                      </p:cBhvr>
                                      <p:tavLst>
                                        <p:tav tm="0">
                                          <p:val>
                                            <p:fltVal val="0"/>
                                          </p:val>
                                        </p:tav>
                                        <p:tav tm="100000">
                                          <p:val>
                                            <p:strVal val="#ppt_w"/>
                                          </p:val>
                                        </p:tav>
                                      </p:tavLst>
                                    </p:anim>
                                    <p:anim calcmode="lin" valueType="num">
                                      <p:cBhvr>
                                        <p:cTn id="8" dur="1000" fill="hold"/>
                                        <p:tgtEl>
                                          <p:spTgt spid="3174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1" name="Picture 2" descr="Rita21">
            <a:extLst>
              <a:ext uri="{FF2B5EF4-FFF2-40B4-BE49-F238E27FC236}">
                <a16:creationId xmlns:a16="http://schemas.microsoft.com/office/drawing/2014/main" id="{E2A530BC-0DA1-4DE3-81D6-BD4DABB943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1" y="287336"/>
            <a:ext cx="3600400" cy="3563937"/>
          </a:xfrm>
          <a:prstGeom prst="rect">
            <a:avLst/>
          </a:prstGeom>
          <a:noFill/>
          <a:ln>
            <a:noFill/>
          </a:ln>
          <a:effectLst>
            <a:softEdge rad="3048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2" name="Text Box 3">
            <a:extLst>
              <a:ext uri="{FF2B5EF4-FFF2-40B4-BE49-F238E27FC236}">
                <a16:creationId xmlns:a16="http://schemas.microsoft.com/office/drawing/2014/main" id="{E08169DD-F4EA-49CA-B8F0-ED10F454BF2D}"/>
              </a:ext>
            </a:extLst>
          </p:cNvPr>
          <p:cNvSpPr txBox="1">
            <a:spLocks noChangeArrowheads="1"/>
          </p:cNvSpPr>
          <p:nvPr/>
        </p:nvSpPr>
        <p:spPr bwMode="auto">
          <a:xfrm>
            <a:off x="1055440" y="3573016"/>
            <a:ext cx="10297144"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-Existem diferenças entre os cérebros do homem e da mulher?</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-Só nas funções cerebrais relacionadas com as emoções, vinculadas ao sistema endócrino. Mas quanto às funções cognitivas, não tem diferença alguma.</a:t>
            </a:r>
          </a:p>
        </p:txBody>
      </p:sp>
      <p:pic>
        <p:nvPicPr>
          <p:cNvPr id="4" name="Imagem 3">
            <a:extLst>
              <a:ext uri="{FF2B5EF4-FFF2-40B4-BE49-F238E27FC236}">
                <a16:creationId xmlns:a16="http://schemas.microsoft.com/office/drawing/2014/main" id="{973A2B03-87E7-4942-9149-2A4A5F7BDC79}"/>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0"/>
            <a:ext cx="6552728" cy="368135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8000">
        <p15:prstTrans prst="curtains"/>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32772"/>
                                        </p:tgtEl>
                                        <p:attrNameLst>
                                          <p:attrName>style.visibility</p:attrName>
                                        </p:attrNameLst>
                                      </p:cBhvr>
                                      <p:to>
                                        <p:strVal val="visible"/>
                                      </p:to>
                                    </p:set>
                                    <p:anim calcmode="lin" valueType="num">
                                      <p:cBhvr>
                                        <p:cTn id="7" dur="1000" fill="hold"/>
                                        <p:tgtEl>
                                          <p:spTgt spid="32772"/>
                                        </p:tgtEl>
                                        <p:attrNameLst>
                                          <p:attrName>ppt_w</p:attrName>
                                        </p:attrNameLst>
                                      </p:cBhvr>
                                      <p:tavLst>
                                        <p:tav tm="0">
                                          <p:val>
                                            <p:fltVal val="0"/>
                                          </p:val>
                                        </p:tav>
                                        <p:tav tm="100000">
                                          <p:val>
                                            <p:strVal val="#ppt_w"/>
                                          </p:val>
                                        </p:tav>
                                      </p:tavLst>
                                    </p:anim>
                                    <p:anim calcmode="lin" valueType="num">
                                      <p:cBhvr>
                                        <p:cTn id="8" dur="1000" fill="hold"/>
                                        <p:tgtEl>
                                          <p:spTgt spid="3277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5" name="Picture 2" descr="Rita20">
            <a:extLst>
              <a:ext uri="{FF2B5EF4-FFF2-40B4-BE49-F238E27FC236}">
                <a16:creationId xmlns:a16="http://schemas.microsoft.com/office/drawing/2014/main" id="{7297F524-9919-4DC7-9D29-075A928C1E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20588"/>
            <a:ext cx="3600400" cy="3528392"/>
          </a:xfrm>
          <a:prstGeom prst="rect">
            <a:avLst/>
          </a:prstGeom>
          <a:noFill/>
          <a:ln>
            <a:noFill/>
          </a:ln>
          <a:effectLst>
            <a:softEdge rad="5461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6" name="Text Box 3">
            <a:extLst>
              <a:ext uri="{FF2B5EF4-FFF2-40B4-BE49-F238E27FC236}">
                <a16:creationId xmlns:a16="http://schemas.microsoft.com/office/drawing/2014/main" id="{ADCC3283-2EAA-4296-A6DF-C351D1E3D49E}"/>
              </a:ext>
            </a:extLst>
          </p:cNvPr>
          <p:cNvSpPr txBox="1">
            <a:spLocks noChangeArrowheads="1"/>
          </p:cNvSpPr>
          <p:nvPr/>
        </p:nvSpPr>
        <p:spPr bwMode="auto">
          <a:xfrm>
            <a:off x="947428" y="4005064"/>
            <a:ext cx="10297144"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-Por que ainda existem poucas cientistas?</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-Não é assim! Muitos descobrimentos científicos atribuídos a homens, realmente foram feitos por suas irmãs, esposas e filhas.</a:t>
            </a:r>
          </a:p>
        </p:txBody>
      </p:sp>
      <p:pic>
        <p:nvPicPr>
          <p:cNvPr id="4" name="Imagem 3">
            <a:extLst>
              <a:ext uri="{FF2B5EF4-FFF2-40B4-BE49-F238E27FC236}">
                <a16:creationId xmlns:a16="http://schemas.microsoft.com/office/drawing/2014/main" id="{D9E47D36-5556-40ED-82FD-DCB2468076A2}"/>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4077073"/>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5000">
        <p15:prstTrans prst="curtains"/>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33796"/>
                                        </p:tgtEl>
                                        <p:attrNameLst>
                                          <p:attrName>style.visibility</p:attrName>
                                        </p:attrNameLst>
                                      </p:cBhvr>
                                      <p:to>
                                        <p:strVal val="visible"/>
                                      </p:to>
                                    </p:set>
                                    <p:anim calcmode="lin" valueType="num">
                                      <p:cBhvr>
                                        <p:cTn id="7" dur="1000" fill="hold"/>
                                        <p:tgtEl>
                                          <p:spTgt spid="33796"/>
                                        </p:tgtEl>
                                        <p:attrNameLst>
                                          <p:attrName>ppt_w</p:attrName>
                                        </p:attrNameLst>
                                      </p:cBhvr>
                                      <p:tavLst>
                                        <p:tav tm="0">
                                          <p:val>
                                            <p:fltVal val="0"/>
                                          </p:val>
                                        </p:tav>
                                        <p:tav tm="100000">
                                          <p:val>
                                            <p:strVal val="#ppt_w"/>
                                          </p:val>
                                        </p:tav>
                                      </p:tavLst>
                                    </p:anim>
                                    <p:anim calcmode="lin" valueType="num">
                                      <p:cBhvr>
                                        <p:cTn id="8" dur="1000" fill="hold"/>
                                        <p:tgtEl>
                                          <p:spTgt spid="3379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9" name="Picture 2" descr="Rita26">
            <a:extLst>
              <a:ext uri="{FF2B5EF4-FFF2-40B4-BE49-F238E27FC236}">
                <a16:creationId xmlns:a16="http://schemas.microsoft.com/office/drawing/2014/main" id="{527C5642-140D-47E9-8424-E2EF19E07A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260648"/>
            <a:ext cx="3600400" cy="3168352"/>
          </a:xfrm>
          <a:prstGeom prst="rect">
            <a:avLst/>
          </a:prstGeom>
          <a:noFill/>
          <a:ln>
            <a:noFill/>
          </a:ln>
          <a:effectLst>
            <a:softEdge rad="444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Text Box 3">
            <a:extLst>
              <a:ext uri="{FF2B5EF4-FFF2-40B4-BE49-F238E27FC236}">
                <a16:creationId xmlns:a16="http://schemas.microsoft.com/office/drawing/2014/main" id="{83AF83DF-FDC6-48F4-B43A-E00CE6F0FA7D}"/>
              </a:ext>
            </a:extLst>
          </p:cNvPr>
          <p:cNvSpPr txBox="1">
            <a:spLocks noChangeArrowheads="1"/>
          </p:cNvSpPr>
          <p:nvPr/>
        </p:nvSpPr>
        <p:spPr bwMode="auto">
          <a:xfrm>
            <a:off x="1199456" y="3789040"/>
            <a:ext cx="10009112"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-É verdade?</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-A inteligência feminina não era admitida e era deixada na sombra. Hoje, felizmente, tem mais mulheres que homens na investigação cientifica: as herdeiras de Hipatia!</a:t>
            </a:r>
          </a:p>
        </p:txBody>
      </p:sp>
      <p:pic>
        <p:nvPicPr>
          <p:cNvPr id="4" name="Imagem 3">
            <a:extLst>
              <a:ext uri="{FF2B5EF4-FFF2-40B4-BE49-F238E27FC236}">
                <a16:creationId xmlns:a16="http://schemas.microsoft.com/office/drawing/2014/main" id="{BCC27DB0-1F49-4F12-BDB1-B186D5F3E3EF}"/>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4005065"/>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8000">
        <p15:prstTrans prst="curtains"/>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34820"/>
                                        </p:tgtEl>
                                        <p:attrNameLst>
                                          <p:attrName>style.visibility</p:attrName>
                                        </p:attrNameLst>
                                      </p:cBhvr>
                                      <p:to>
                                        <p:strVal val="visible"/>
                                      </p:to>
                                    </p:set>
                                    <p:anim calcmode="lin" valueType="num">
                                      <p:cBhvr>
                                        <p:cTn id="7" dur="1000" fill="hold"/>
                                        <p:tgtEl>
                                          <p:spTgt spid="34820"/>
                                        </p:tgtEl>
                                        <p:attrNameLst>
                                          <p:attrName>ppt_w</p:attrName>
                                        </p:attrNameLst>
                                      </p:cBhvr>
                                      <p:tavLst>
                                        <p:tav tm="0">
                                          <p:val>
                                            <p:fltVal val="0"/>
                                          </p:val>
                                        </p:tav>
                                        <p:tav tm="100000">
                                          <p:val>
                                            <p:strVal val="#ppt_w"/>
                                          </p:val>
                                        </p:tav>
                                      </p:tavLst>
                                    </p:anim>
                                    <p:anim calcmode="lin" valueType="num">
                                      <p:cBhvr>
                                        <p:cTn id="8" dur="1000" fill="hold"/>
                                        <p:tgtEl>
                                          <p:spTgt spid="348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3" name="Picture 2" descr="Rita29">
            <a:extLst>
              <a:ext uri="{FF2B5EF4-FFF2-40B4-BE49-F238E27FC236}">
                <a16:creationId xmlns:a16="http://schemas.microsoft.com/office/drawing/2014/main" id="{095FAA6F-C34A-4C68-A160-08CF987EA0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1784" y="-47625"/>
            <a:ext cx="3672409" cy="3503612"/>
          </a:xfrm>
          <a:prstGeom prst="rect">
            <a:avLst/>
          </a:prstGeom>
          <a:noFill/>
          <a:ln>
            <a:noFill/>
          </a:ln>
          <a:effectLst>
            <a:softEdge rad="1651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4" name="Text Box 3">
            <a:extLst>
              <a:ext uri="{FF2B5EF4-FFF2-40B4-BE49-F238E27FC236}">
                <a16:creationId xmlns:a16="http://schemas.microsoft.com/office/drawing/2014/main" id="{9284E50E-DEE4-4354-B818-BBE2A83AD25C}"/>
              </a:ext>
            </a:extLst>
          </p:cNvPr>
          <p:cNvSpPr txBox="1">
            <a:spLocks noChangeArrowheads="1"/>
          </p:cNvSpPr>
          <p:nvPr/>
        </p:nvSpPr>
        <p:spPr bwMode="auto">
          <a:xfrm>
            <a:off x="839416" y="4124325"/>
            <a:ext cx="10873208"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-A sábia Alexandrina do século IV...</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-Já não vamos acabar assassinadas nas ruas pelos monges cristãos misóginos, como ela foi. Claro, o mundo tem melhorado algo...</a:t>
            </a:r>
          </a:p>
        </p:txBody>
      </p:sp>
      <p:pic>
        <p:nvPicPr>
          <p:cNvPr id="4" name="Imagem 3">
            <a:extLst>
              <a:ext uri="{FF2B5EF4-FFF2-40B4-BE49-F238E27FC236}">
                <a16:creationId xmlns:a16="http://schemas.microsoft.com/office/drawing/2014/main" id="{49C22279-46FD-43FA-B11F-1464CB86ADA0}"/>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4124324"/>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4000">
        <p15:prstTrans prst="curtains"/>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35844"/>
                                        </p:tgtEl>
                                        <p:attrNameLst>
                                          <p:attrName>style.visibility</p:attrName>
                                        </p:attrNameLst>
                                      </p:cBhvr>
                                      <p:to>
                                        <p:strVal val="visible"/>
                                      </p:to>
                                    </p:set>
                                    <p:anim calcmode="lin" valueType="num">
                                      <p:cBhvr>
                                        <p:cTn id="7" dur="1000" fill="hold"/>
                                        <p:tgtEl>
                                          <p:spTgt spid="35844"/>
                                        </p:tgtEl>
                                        <p:attrNameLst>
                                          <p:attrName>ppt_w</p:attrName>
                                        </p:attrNameLst>
                                      </p:cBhvr>
                                      <p:tavLst>
                                        <p:tav tm="0">
                                          <p:val>
                                            <p:fltVal val="0"/>
                                          </p:val>
                                        </p:tav>
                                        <p:tav tm="100000">
                                          <p:val>
                                            <p:strVal val="#ppt_w"/>
                                          </p:val>
                                        </p:tav>
                                      </p:tavLst>
                                    </p:anim>
                                    <p:anim calcmode="lin" valueType="num">
                                      <p:cBhvr>
                                        <p:cTn id="8" dur="1000" fill="hold"/>
                                        <p:tgtEl>
                                          <p:spTgt spid="3584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2" descr="Rita27">
            <a:extLst>
              <a:ext uri="{FF2B5EF4-FFF2-40B4-BE49-F238E27FC236}">
                <a16:creationId xmlns:a16="http://schemas.microsoft.com/office/drawing/2014/main" id="{3F35CD08-B742-45EA-8AD3-07F32C0DF4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457200"/>
            <a:ext cx="3600399" cy="30480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Text Box 3">
            <a:extLst>
              <a:ext uri="{FF2B5EF4-FFF2-40B4-BE49-F238E27FC236}">
                <a16:creationId xmlns:a16="http://schemas.microsoft.com/office/drawing/2014/main" id="{F4494181-7B34-4EE0-A042-368E6FD98624}"/>
              </a:ext>
            </a:extLst>
          </p:cNvPr>
          <p:cNvSpPr txBox="1">
            <a:spLocks noChangeArrowheads="1"/>
          </p:cNvSpPr>
          <p:nvPr/>
        </p:nvSpPr>
        <p:spPr bwMode="auto">
          <a:xfrm>
            <a:off x="479376" y="3505200"/>
            <a:ext cx="11377264"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-Ninguém tem tentado assassinar você...</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-Durante o fascismo, Mussolini quis imitar o Hitler na perseguição aos judeus... e tive que me ocultar por um tempo. Mas não deixei de investigar: tinha meu laboratório em meu quarto... E descobri a apoptose, que é a morte programada das células!</a:t>
            </a:r>
          </a:p>
        </p:txBody>
      </p:sp>
      <p:pic>
        <p:nvPicPr>
          <p:cNvPr id="36869" name="Imagem 36868">
            <a:extLst>
              <a:ext uri="{FF2B5EF4-FFF2-40B4-BE49-F238E27FC236}">
                <a16:creationId xmlns:a16="http://schemas.microsoft.com/office/drawing/2014/main" id="{F6DEE896-C55F-4AF0-A1B2-409B2AEF8123}"/>
              </a:ext>
            </a:extLst>
          </p:cNvPr>
          <p:cNvPicPr>
            <a:picLocks noChangeAspect="1"/>
          </p:cNvPicPr>
          <p:nvPr/>
        </p:nvPicPr>
        <p:blipFill rotWithShape="1">
          <a:blip r:embed="rId3">
            <a:extLst>
              <a:ext uri="{28A0092B-C50C-407E-A947-70E740481C1C}">
                <a14:useLocalDpi xmlns:a14="http://schemas.microsoft.com/office/drawing/2010/main" val="0"/>
              </a:ext>
            </a:extLst>
          </a:blip>
          <a:srcRect t="4780"/>
          <a:stretch/>
        </p:blipFill>
        <p:spPr>
          <a:xfrm>
            <a:off x="2567608" y="0"/>
            <a:ext cx="6552728" cy="3757432"/>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36868"/>
                                        </p:tgtEl>
                                        <p:attrNameLst>
                                          <p:attrName>style.visibility</p:attrName>
                                        </p:attrNameLst>
                                      </p:cBhvr>
                                      <p:to>
                                        <p:strVal val="visible"/>
                                      </p:to>
                                    </p:set>
                                    <p:anim calcmode="lin" valueType="num">
                                      <p:cBhvr>
                                        <p:cTn id="7" dur="1000" fill="hold"/>
                                        <p:tgtEl>
                                          <p:spTgt spid="36868"/>
                                        </p:tgtEl>
                                        <p:attrNameLst>
                                          <p:attrName>ppt_w</p:attrName>
                                        </p:attrNameLst>
                                      </p:cBhvr>
                                      <p:tavLst>
                                        <p:tav tm="0">
                                          <p:val>
                                            <p:fltVal val="0"/>
                                          </p:val>
                                        </p:tav>
                                        <p:tav tm="100000">
                                          <p:val>
                                            <p:strVal val="#ppt_w"/>
                                          </p:val>
                                        </p:tav>
                                      </p:tavLst>
                                    </p:anim>
                                    <p:anim calcmode="lin" valueType="num">
                                      <p:cBhvr>
                                        <p:cTn id="8" dur="1000" fill="hold"/>
                                        <p:tgtEl>
                                          <p:spTgt spid="3686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2" descr="Rita31">
            <a:extLst>
              <a:ext uri="{FF2B5EF4-FFF2-40B4-BE49-F238E27FC236}">
                <a16:creationId xmlns:a16="http://schemas.microsoft.com/office/drawing/2014/main" id="{88773C0F-3A00-4179-9CEE-0E386EAB35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100160"/>
            <a:ext cx="3600400" cy="3414565"/>
          </a:xfrm>
          <a:prstGeom prst="rect">
            <a:avLst/>
          </a:prstGeom>
          <a:noFill/>
          <a:ln>
            <a:noFill/>
          </a:ln>
          <a:effectLst>
            <a:softEdge rad="4191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2" name="Text Box 3">
            <a:extLst>
              <a:ext uri="{FF2B5EF4-FFF2-40B4-BE49-F238E27FC236}">
                <a16:creationId xmlns:a16="http://schemas.microsoft.com/office/drawing/2014/main" id="{AC31191A-08D5-4A92-98CF-94C7FF745FC9}"/>
              </a:ext>
            </a:extLst>
          </p:cNvPr>
          <p:cNvSpPr txBox="1">
            <a:spLocks noChangeArrowheads="1"/>
          </p:cNvSpPr>
          <p:nvPr/>
        </p:nvSpPr>
        <p:spPr bwMode="auto">
          <a:xfrm>
            <a:off x="695400" y="3681350"/>
            <a:ext cx="10945216"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-Por que tem uma alta porcentagem de judeus entre cientistas e intelectuais?</a:t>
            </a: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-A exclusão estimula entre os judeus os trabalhos intelectivos e intelectuais: podem proibir tudo, mas não que pensem! E é verdade que tem muitos judeus entre os prêmios Nobel...</a:t>
            </a:r>
          </a:p>
        </p:txBody>
      </p:sp>
      <p:pic>
        <p:nvPicPr>
          <p:cNvPr id="4" name="Imagem 3">
            <a:extLst>
              <a:ext uri="{FF2B5EF4-FFF2-40B4-BE49-F238E27FC236}">
                <a16:creationId xmlns:a16="http://schemas.microsoft.com/office/drawing/2014/main" id="{EF76FA6D-C9AB-4F24-BE4E-176BAE804992}"/>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3681351"/>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37892"/>
                                        </p:tgtEl>
                                        <p:attrNameLst>
                                          <p:attrName>style.visibility</p:attrName>
                                        </p:attrNameLst>
                                      </p:cBhvr>
                                      <p:to>
                                        <p:strVal val="visible"/>
                                      </p:to>
                                    </p:set>
                                    <p:anim calcmode="lin" valueType="num">
                                      <p:cBhvr>
                                        <p:cTn id="7" dur="1000" fill="hold"/>
                                        <p:tgtEl>
                                          <p:spTgt spid="37892"/>
                                        </p:tgtEl>
                                        <p:attrNameLst>
                                          <p:attrName>ppt_w</p:attrName>
                                        </p:attrNameLst>
                                      </p:cBhvr>
                                      <p:tavLst>
                                        <p:tav tm="0">
                                          <p:val>
                                            <p:fltVal val="0"/>
                                          </p:val>
                                        </p:tav>
                                        <p:tav tm="100000">
                                          <p:val>
                                            <p:strVal val="#ppt_w"/>
                                          </p:val>
                                        </p:tav>
                                      </p:tavLst>
                                    </p:anim>
                                    <p:anim calcmode="lin" valueType="num">
                                      <p:cBhvr>
                                        <p:cTn id="8" dur="1000" fill="hold"/>
                                        <p:tgtEl>
                                          <p:spTgt spid="3789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5" name="Picture 2" descr="Rita32">
            <a:extLst>
              <a:ext uri="{FF2B5EF4-FFF2-40B4-BE49-F238E27FC236}">
                <a16:creationId xmlns:a16="http://schemas.microsoft.com/office/drawing/2014/main" id="{7001DE40-0AE8-46E0-8EF0-54FAC25ED3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15627"/>
            <a:ext cx="3600400" cy="3743325"/>
          </a:xfrm>
          <a:prstGeom prst="rect">
            <a:avLst/>
          </a:prstGeom>
          <a:noFill/>
          <a:ln>
            <a:noFill/>
          </a:ln>
          <a:effectLst>
            <a:softEdge rad="2921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Text Box 3">
            <a:extLst>
              <a:ext uri="{FF2B5EF4-FFF2-40B4-BE49-F238E27FC236}">
                <a16:creationId xmlns:a16="http://schemas.microsoft.com/office/drawing/2014/main" id="{749CDD06-ABDF-4DA4-8202-921256C430D4}"/>
              </a:ext>
            </a:extLst>
          </p:cNvPr>
          <p:cNvSpPr txBox="1">
            <a:spLocks noChangeArrowheads="1"/>
          </p:cNvSpPr>
          <p:nvPr/>
        </p:nvSpPr>
        <p:spPr bwMode="auto">
          <a:xfrm>
            <a:off x="1703512" y="4293096"/>
            <a:ext cx="9648426"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-Como você explica a loucura nazista?</a:t>
            </a: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-Hitler e Mussolini souberam como falar ao povo, onde sempre prevalece o cérebro emocional por cima do neocortical, o intelectual. Conduziram emoções, não razões!</a:t>
            </a:r>
          </a:p>
        </p:txBody>
      </p:sp>
      <p:pic>
        <p:nvPicPr>
          <p:cNvPr id="4" name="Imagem 3">
            <a:extLst>
              <a:ext uri="{FF2B5EF4-FFF2-40B4-BE49-F238E27FC236}">
                <a16:creationId xmlns:a16="http://schemas.microsoft.com/office/drawing/2014/main" id="{794EF9EB-3019-436A-AD48-16263D31AF24}"/>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1"/>
            <a:ext cx="6552728" cy="4509121"/>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8000">
        <p15:prstTrans prst="curtains"/>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38916"/>
                                        </p:tgtEl>
                                        <p:attrNameLst>
                                          <p:attrName>style.visibility</p:attrName>
                                        </p:attrNameLst>
                                      </p:cBhvr>
                                      <p:to>
                                        <p:strVal val="visible"/>
                                      </p:to>
                                    </p:set>
                                    <p:anim calcmode="lin" valueType="num">
                                      <p:cBhvr>
                                        <p:cTn id="7" dur="1000" fill="hold"/>
                                        <p:tgtEl>
                                          <p:spTgt spid="38916"/>
                                        </p:tgtEl>
                                        <p:attrNameLst>
                                          <p:attrName>ppt_w</p:attrName>
                                        </p:attrNameLst>
                                      </p:cBhvr>
                                      <p:tavLst>
                                        <p:tav tm="0">
                                          <p:val>
                                            <p:fltVal val="0"/>
                                          </p:val>
                                        </p:tav>
                                        <p:tav tm="100000">
                                          <p:val>
                                            <p:strVal val="#ppt_w"/>
                                          </p:val>
                                        </p:tav>
                                      </p:tavLst>
                                    </p:anim>
                                    <p:anim calcmode="lin" valueType="num">
                                      <p:cBhvr>
                                        <p:cTn id="8" dur="1000" fill="hold"/>
                                        <p:tgtEl>
                                          <p:spTgt spid="389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9" name="Picture 2" descr="Rita30">
            <a:extLst>
              <a:ext uri="{FF2B5EF4-FFF2-40B4-BE49-F238E27FC236}">
                <a16:creationId xmlns:a16="http://schemas.microsoft.com/office/drawing/2014/main" id="{5A99F3E4-3F21-482E-9A91-D29784BF6D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0"/>
            <a:ext cx="3600400" cy="3212976"/>
          </a:xfrm>
          <a:prstGeom prst="rect">
            <a:avLst/>
          </a:prstGeom>
          <a:noFill/>
          <a:ln>
            <a:noFill/>
          </a:ln>
          <a:effectLst>
            <a:softEdge rad="4064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0" name="Text Box 3">
            <a:extLst>
              <a:ext uri="{FF2B5EF4-FFF2-40B4-BE49-F238E27FC236}">
                <a16:creationId xmlns:a16="http://schemas.microsoft.com/office/drawing/2014/main" id="{B190AFC7-1F02-4465-BD0A-FB9EB9D32BEA}"/>
              </a:ext>
            </a:extLst>
          </p:cNvPr>
          <p:cNvSpPr txBox="1">
            <a:spLocks noChangeArrowheads="1"/>
          </p:cNvSpPr>
          <p:nvPr/>
        </p:nvSpPr>
        <p:spPr bwMode="auto">
          <a:xfrm>
            <a:off x="1703512" y="4077072"/>
            <a:ext cx="9144494"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-Isto está acontecendo agora?</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-Porque você acha que em muitas escolas nos Estados Unidos é ensinado o creacionismo e não o evolucionismo?</a:t>
            </a:r>
          </a:p>
        </p:txBody>
      </p:sp>
      <p:pic>
        <p:nvPicPr>
          <p:cNvPr id="4" name="Imagem 3">
            <a:extLst>
              <a:ext uri="{FF2B5EF4-FFF2-40B4-BE49-F238E27FC236}">
                <a16:creationId xmlns:a16="http://schemas.microsoft.com/office/drawing/2014/main" id="{96095DA9-9B0F-46C9-9655-BB82DBA0DC09}"/>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0"/>
            <a:ext cx="6552728" cy="368135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4000">
        <p15:prstTrans prst="curtains"/>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39940"/>
                                        </p:tgtEl>
                                        <p:attrNameLst>
                                          <p:attrName>style.visibility</p:attrName>
                                        </p:attrNameLst>
                                      </p:cBhvr>
                                      <p:to>
                                        <p:strVal val="visible"/>
                                      </p:to>
                                    </p:set>
                                    <p:anim calcmode="lin" valueType="num">
                                      <p:cBhvr>
                                        <p:cTn id="7" dur="1000" fill="hold"/>
                                        <p:tgtEl>
                                          <p:spTgt spid="39940"/>
                                        </p:tgtEl>
                                        <p:attrNameLst>
                                          <p:attrName>ppt_w</p:attrName>
                                        </p:attrNameLst>
                                      </p:cBhvr>
                                      <p:tavLst>
                                        <p:tav tm="0">
                                          <p:val>
                                            <p:fltVal val="0"/>
                                          </p:val>
                                        </p:tav>
                                        <p:tav tm="100000">
                                          <p:val>
                                            <p:strVal val="#ppt_w"/>
                                          </p:val>
                                        </p:tav>
                                      </p:tavLst>
                                    </p:anim>
                                    <p:anim calcmode="lin" valueType="num">
                                      <p:cBhvr>
                                        <p:cTn id="8" dur="1000" fill="hold"/>
                                        <p:tgtEl>
                                          <p:spTgt spid="3994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Text Box 2">
            <a:extLst>
              <a:ext uri="{FF2B5EF4-FFF2-40B4-BE49-F238E27FC236}">
                <a16:creationId xmlns:a16="http://schemas.microsoft.com/office/drawing/2014/main" id="{55DFC001-1FCB-4A5A-BE3E-8552814EC09E}"/>
              </a:ext>
            </a:extLst>
          </p:cNvPr>
          <p:cNvSpPr txBox="1">
            <a:spLocks noChangeArrowheads="1"/>
          </p:cNvSpPr>
          <p:nvPr/>
        </p:nvSpPr>
        <p:spPr bwMode="auto">
          <a:xfrm>
            <a:off x="191344" y="3600078"/>
            <a:ext cx="11809312"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-A ideologia é emoção, é sem razão?</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-A razão é filha da imperfeição. Nos invertebrados tudo está </a:t>
            </a:r>
          </a:p>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programado: são perfeitos. Nós não. E, ao sermos imperfeitos,</a:t>
            </a:r>
          </a:p>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temos recorrido à razão, aos valores éticos: discernir entre o</a:t>
            </a:r>
          </a:p>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bem  e o mal é o mais alto grau da evolução darwiniana!</a:t>
            </a:r>
          </a:p>
        </p:txBody>
      </p:sp>
      <p:pic>
        <p:nvPicPr>
          <p:cNvPr id="40964" name="Picture 3" descr="RitaLeviMontalcini2_small">
            <a:extLst>
              <a:ext uri="{FF2B5EF4-FFF2-40B4-BE49-F238E27FC236}">
                <a16:creationId xmlns:a16="http://schemas.microsoft.com/office/drawing/2014/main" id="{52FA107C-4CF3-4417-B63E-4749A666B0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18678"/>
            <a:ext cx="3672407" cy="358140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m 3">
            <a:extLst>
              <a:ext uri="{FF2B5EF4-FFF2-40B4-BE49-F238E27FC236}">
                <a16:creationId xmlns:a16="http://schemas.microsoft.com/office/drawing/2014/main" id="{B6B45CAE-863F-4367-82B9-5141D031D1D5}"/>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0"/>
            <a:ext cx="6552728" cy="393305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0963"/>
                                        </p:tgtEl>
                                        <p:attrNameLst>
                                          <p:attrName>style.visibility</p:attrName>
                                        </p:attrNameLst>
                                      </p:cBhvr>
                                      <p:to>
                                        <p:strVal val="visible"/>
                                      </p:to>
                                    </p:set>
                                    <p:anim calcmode="lin" valueType="num">
                                      <p:cBhvr>
                                        <p:cTn id="7" dur="1000" fill="hold"/>
                                        <p:tgtEl>
                                          <p:spTgt spid="40963"/>
                                        </p:tgtEl>
                                        <p:attrNameLst>
                                          <p:attrName>ppt_w</p:attrName>
                                        </p:attrNameLst>
                                      </p:cBhvr>
                                      <p:tavLst>
                                        <p:tav tm="0">
                                          <p:val>
                                            <p:fltVal val="0"/>
                                          </p:val>
                                        </p:tav>
                                        <p:tav tm="100000">
                                          <p:val>
                                            <p:strVal val="#ppt_w"/>
                                          </p:val>
                                        </p:tav>
                                      </p:tavLst>
                                    </p:anim>
                                    <p:anim calcmode="lin" valueType="num">
                                      <p:cBhvr>
                                        <p:cTn id="8" dur="1000" fill="hold"/>
                                        <p:tgtEl>
                                          <p:spTgt spid="409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7" name="Picture 2" descr="Rita35">
            <a:extLst>
              <a:ext uri="{FF2B5EF4-FFF2-40B4-BE49-F238E27FC236}">
                <a16:creationId xmlns:a16="http://schemas.microsoft.com/office/drawing/2014/main" id="{FED8BFEF-90C3-4085-929E-E077BB14BB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1909"/>
            <a:ext cx="3600400" cy="3358902"/>
          </a:xfrm>
          <a:prstGeom prst="rect">
            <a:avLst/>
          </a:prstGeom>
          <a:noFill/>
          <a:ln>
            <a:noFill/>
          </a:ln>
          <a:effectLst>
            <a:softEdge rad="3429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Text Box 3">
            <a:extLst>
              <a:ext uri="{FF2B5EF4-FFF2-40B4-BE49-F238E27FC236}">
                <a16:creationId xmlns:a16="http://schemas.microsoft.com/office/drawing/2014/main" id="{63047561-1EE8-44A1-BB05-32634E44D93B}"/>
              </a:ext>
            </a:extLst>
          </p:cNvPr>
          <p:cNvSpPr txBox="1">
            <a:spLocks noChangeArrowheads="1"/>
          </p:cNvSpPr>
          <p:nvPr/>
        </p:nvSpPr>
        <p:spPr bwMode="auto">
          <a:xfrm>
            <a:off x="1199456" y="3789040"/>
            <a:ext cx="10297144"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-Você nunca se casou ou teve filhos?</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-Não. Entrei no campo do sistema nervoso e fiquei tão fascinada pela sua beleza que decidi dedicar todo meu tempo, minha vida!</a:t>
            </a:r>
          </a:p>
        </p:txBody>
      </p:sp>
      <p:pic>
        <p:nvPicPr>
          <p:cNvPr id="4" name="Imagem 3">
            <a:extLst>
              <a:ext uri="{FF2B5EF4-FFF2-40B4-BE49-F238E27FC236}">
                <a16:creationId xmlns:a16="http://schemas.microsoft.com/office/drawing/2014/main" id="{14428CCE-21C5-4BDE-B287-2B8FE04D7F99}"/>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0"/>
            <a:ext cx="6552728" cy="368135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4000">
        <p15:prstTrans prst="curtains"/>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1988"/>
                                        </p:tgtEl>
                                        <p:attrNameLst>
                                          <p:attrName>style.visibility</p:attrName>
                                        </p:attrNameLst>
                                      </p:cBhvr>
                                      <p:to>
                                        <p:strVal val="visible"/>
                                      </p:to>
                                    </p:set>
                                    <p:anim calcmode="lin" valueType="num">
                                      <p:cBhvr>
                                        <p:cTn id="7" dur="1000" fill="hold"/>
                                        <p:tgtEl>
                                          <p:spTgt spid="41988"/>
                                        </p:tgtEl>
                                        <p:attrNameLst>
                                          <p:attrName>ppt_w</p:attrName>
                                        </p:attrNameLst>
                                      </p:cBhvr>
                                      <p:tavLst>
                                        <p:tav tm="0">
                                          <p:val>
                                            <p:fltVal val="0"/>
                                          </p:val>
                                        </p:tav>
                                        <p:tav tm="100000">
                                          <p:val>
                                            <p:strVal val="#ppt_w"/>
                                          </p:val>
                                        </p:tav>
                                      </p:tavLst>
                                    </p:anim>
                                    <p:anim calcmode="lin" valueType="num">
                                      <p:cBhvr>
                                        <p:cTn id="8" dur="1000" fill="hold"/>
                                        <p:tgtEl>
                                          <p:spTgt spid="4198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2">
            <a:extLst>
              <a:ext uri="{FF2B5EF4-FFF2-40B4-BE49-F238E27FC236}">
                <a16:creationId xmlns:a16="http://schemas.microsoft.com/office/drawing/2014/main" id="{91B099F3-381D-4224-B822-A5D27C595BDB}"/>
              </a:ext>
            </a:extLst>
          </p:cNvPr>
          <p:cNvSpPr txBox="1">
            <a:spLocks noChangeArrowheads="1"/>
          </p:cNvSpPr>
          <p:nvPr/>
        </p:nvSpPr>
        <p:spPr bwMode="auto">
          <a:xfrm>
            <a:off x="2423592" y="3573016"/>
            <a:ext cx="7848872"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-Lograremos um dia curar o Alzheimer, o Parkinson, a demência senil?</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-Curar... O que vamos lograr será frear, atrasar, minimizar todas essas enfermidades.</a:t>
            </a:r>
          </a:p>
        </p:txBody>
      </p:sp>
      <p:pic>
        <p:nvPicPr>
          <p:cNvPr id="43012" name="Picture 3" descr="Rita1">
            <a:extLst>
              <a:ext uri="{FF2B5EF4-FFF2-40B4-BE49-F238E27FC236}">
                <a16:creationId xmlns:a16="http://schemas.microsoft.com/office/drawing/2014/main" id="{DBE4ACCA-A79A-4A3F-8852-AAA7C9AB02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6102"/>
            <a:ext cx="3600399" cy="3206874"/>
          </a:xfrm>
          <a:prstGeom prst="rect">
            <a:avLst/>
          </a:prstGeom>
          <a:noFill/>
          <a:ln>
            <a:noFill/>
          </a:ln>
          <a:effectLst>
            <a:softEdge rad="381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m 3">
            <a:extLst>
              <a:ext uri="{FF2B5EF4-FFF2-40B4-BE49-F238E27FC236}">
                <a16:creationId xmlns:a16="http://schemas.microsoft.com/office/drawing/2014/main" id="{A8E63A2C-C3D9-447B-9129-EA138863834E}"/>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0"/>
            <a:ext cx="6552728" cy="368135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4000">
        <p15:prstTrans prst="curtains"/>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3011"/>
                                        </p:tgtEl>
                                        <p:attrNameLst>
                                          <p:attrName>style.visibility</p:attrName>
                                        </p:attrNameLst>
                                      </p:cBhvr>
                                      <p:to>
                                        <p:strVal val="visible"/>
                                      </p:to>
                                    </p:set>
                                    <p:anim calcmode="lin" valueType="num">
                                      <p:cBhvr>
                                        <p:cTn id="7" dur="1000" fill="hold"/>
                                        <p:tgtEl>
                                          <p:spTgt spid="43011"/>
                                        </p:tgtEl>
                                        <p:attrNameLst>
                                          <p:attrName>ppt_w</p:attrName>
                                        </p:attrNameLst>
                                      </p:cBhvr>
                                      <p:tavLst>
                                        <p:tav tm="0">
                                          <p:val>
                                            <p:fltVal val="0"/>
                                          </p:val>
                                        </p:tav>
                                        <p:tav tm="100000">
                                          <p:val>
                                            <p:strVal val="#ppt_w"/>
                                          </p:val>
                                        </p:tav>
                                      </p:tavLst>
                                    </p:anim>
                                    <p:anim calcmode="lin" valueType="num">
                                      <p:cBhvr>
                                        <p:cTn id="8" dur="1000" fill="hold"/>
                                        <p:tgtEl>
                                          <p:spTgt spid="430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5" name="Picture 2" descr="Rita36">
            <a:extLst>
              <a:ext uri="{FF2B5EF4-FFF2-40B4-BE49-F238E27FC236}">
                <a16:creationId xmlns:a16="http://schemas.microsoft.com/office/drawing/2014/main" id="{19742E30-2EE3-4860-B7DA-598E27F125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1" y="0"/>
            <a:ext cx="3600400" cy="3717032"/>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Text Box 3">
            <a:extLst>
              <a:ext uri="{FF2B5EF4-FFF2-40B4-BE49-F238E27FC236}">
                <a16:creationId xmlns:a16="http://schemas.microsoft.com/office/drawing/2014/main" id="{6713F998-8AA9-45D5-A5E6-AE0367DA3E6B}"/>
              </a:ext>
            </a:extLst>
          </p:cNvPr>
          <p:cNvSpPr txBox="1">
            <a:spLocks noChangeArrowheads="1"/>
          </p:cNvSpPr>
          <p:nvPr/>
        </p:nvSpPr>
        <p:spPr bwMode="auto">
          <a:xfrm>
            <a:off x="2567608" y="4077072"/>
            <a:ext cx="7254875"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-Qual é hoje seu grande sonho?</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-Que um dia logremos utilizar ao máximo a capacidade cognitiva de nossos cérebros.</a:t>
            </a:r>
          </a:p>
        </p:txBody>
      </p:sp>
      <p:pic>
        <p:nvPicPr>
          <p:cNvPr id="4" name="Imagem 3">
            <a:extLst>
              <a:ext uri="{FF2B5EF4-FFF2-40B4-BE49-F238E27FC236}">
                <a16:creationId xmlns:a16="http://schemas.microsoft.com/office/drawing/2014/main" id="{BB6018E7-CA21-4E83-8B8C-334A21258F25}"/>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0"/>
            <a:ext cx="6552728" cy="414908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3000">
        <p15:prstTrans prst="curtains"/>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4036"/>
                                        </p:tgtEl>
                                        <p:attrNameLst>
                                          <p:attrName>style.visibility</p:attrName>
                                        </p:attrNameLst>
                                      </p:cBhvr>
                                      <p:to>
                                        <p:strVal val="visible"/>
                                      </p:to>
                                    </p:set>
                                    <p:anim calcmode="lin" valueType="num">
                                      <p:cBhvr>
                                        <p:cTn id="7" dur="1000" fill="hold"/>
                                        <p:tgtEl>
                                          <p:spTgt spid="44036"/>
                                        </p:tgtEl>
                                        <p:attrNameLst>
                                          <p:attrName>ppt_w</p:attrName>
                                        </p:attrNameLst>
                                      </p:cBhvr>
                                      <p:tavLst>
                                        <p:tav tm="0">
                                          <p:val>
                                            <p:fltVal val="0"/>
                                          </p:val>
                                        </p:tav>
                                        <p:tav tm="100000">
                                          <p:val>
                                            <p:strVal val="#ppt_w"/>
                                          </p:val>
                                        </p:tav>
                                      </p:tavLst>
                                    </p:anim>
                                    <p:anim calcmode="lin" valueType="num">
                                      <p:cBhvr>
                                        <p:cTn id="8" dur="1000" fill="hold"/>
                                        <p:tgtEl>
                                          <p:spTgt spid="4403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9" name="Picture 2" descr="Rita38">
            <a:extLst>
              <a:ext uri="{FF2B5EF4-FFF2-40B4-BE49-F238E27FC236}">
                <a16:creationId xmlns:a16="http://schemas.microsoft.com/office/drawing/2014/main" id="{F0A28FDE-D636-4FFA-93EF-25FAADC4CD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0"/>
            <a:ext cx="3600400" cy="3429000"/>
          </a:xfrm>
          <a:prstGeom prst="rect">
            <a:avLst/>
          </a:prstGeom>
          <a:noFill/>
          <a:ln>
            <a:noFill/>
          </a:ln>
          <a:effectLst>
            <a:softEdge rad="381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0" name="Text Box 3">
            <a:extLst>
              <a:ext uri="{FF2B5EF4-FFF2-40B4-BE49-F238E27FC236}">
                <a16:creationId xmlns:a16="http://schemas.microsoft.com/office/drawing/2014/main" id="{40DB71D1-2EEE-403F-B92B-CD8597302A0B}"/>
              </a:ext>
            </a:extLst>
          </p:cNvPr>
          <p:cNvSpPr txBox="1">
            <a:spLocks noChangeArrowheads="1"/>
          </p:cNvSpPr>
          <p:nvPr/>
        </p:nvSpPr>
        <p:spPr bwMode="auto">
          <a:xfrm>
            <a:off x="2639616" y="4077072"/>
            <a:ext cx="7425431"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-Quando deixou de sentir- se feia?</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-Ainda estou consciente de minhas limitações!</a:t>
            </a: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 </a:t>
            </a:r>
          </a:p>
        </p:txBody>
      </p:sp>
      <p:pic>
        <p:nvPicPr>
          <p:cNvPr id="4" name="Imagem 3">
            <a:extLst>
              <a:ext uri="{FF2B5EF4-FFF2-40B4-BE49-F238E27FC236}">
                <a16:creationId xmlns:a16="http://schemas.microsoft.com/office/drawing/2014/main" id="{CC60F79D-6053-449A-B2E5-4C1307628CAD}"/>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2639616" y="0"/>
            <a:ext cx="6552728" cy="368135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1000">
        <p15:prstTrans prst="curtains"/>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5060"/>
                                        </p:tgtEl>
                                        <p:attrNameLst>
                                          <p:attrName>style.visibility</p:attrName>
                                        </p:attrNameLst>
                                      </p:cBhvr>
                                      <p:to>
                                        <p:strVal val="visible"/>
                                      </p:to>
                                    </p:set>
                                    <p:anim calcmode="lin" valueType="num">
                                      <p:cBhvr>
                                        <p:cTn id="7" dur="1000" fill="hold"/>
                                        <p:tgtEl>
                                          <p:spTgt spid="45060"/>
                                        </p:tgtEl>
                                        <p:attrNameLst>
                                          <p:attrName>ppt_w</p:attrName>
                                        </p:attrNameLst>
                                      </p:cBhvr>
                                      <p:tavLst>
                                        <p:tav tm="0">
                                          <p:val>
                                            <p:fltVal val="0"/>
                                          </p:val>
                                        </p:tav>
                                        <p:tav tm="100000">
                                          <p:val>
                                            <p:strVal val="#ppt_w"/>
                                          </p:val>
                                        </p:tav>
                                      </p:tavLst>
                                    </p:anim>
                                    <p:anim calcmode="lin" valueType="num">
                                      <p:cBhvr>
                                        <p:cTn id="8" dur="1000" fill="hold"/>
                                        <p:tgtEl>
                                          <p:spTgt spid="4506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3" name="Picture 2" descr="Rita37">
            <a:extLst>
              <a:ext uri="{FF2B5EF4-FFF2-40B4-BE49-F238E27FC236}">
                <a16:creationId xmlns:a16="http://schemas.microsoft.com/office/drawing/2014/main" id="{E07026DF-A145-479A-8410-FE5EA4F15A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7648" y="5730"/>
            <a:ext cx="5976938" cy="3884613"/>
          </a:xfrm>
          <a:prstGeom prst="rect">
            <a:avLst/>
          </a:prstGeom>
          <a:noFill/>
          <a:ln>
            <a:noFill/>
          </a:ln>
          <a:effectLst>
            <a:softEdge rad="444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4" name="Text Box 3">
            <a:extLst>
              <a:ext uri="{FF2B5EF4-FFF2-40B4-BE49-F238E27FC236}">
                <a16:creationId xmlns:a16="http://schemas.microsoft.com/office/drawing/2014/main" id="{5A6CB66D-67E5-43FF-B63F-F36E35CB41AA}"/>
              </a:ext>
            </a:extLst>
          </p:cNvPr>
          <p:cNvSpPr txBox="1">
            <a:spLocks noChangeArrowheads="1"/>
          </p:cNvSpPr>
          <p:nvPr/>
        </p:nvSpPr>
        <p:spPr bwMode="auto">
          <a:xfrm>
            <a:off x="2423592" y="4509120"/>
            <a:ext cx="6320961"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-O que tem sido o melhor da sua vida?</a:t>
            </a:r>
          </a:p>
          <a:p>
            <a:pPr algn="ctr" eaLnBrk="1" hangingPunct="1">
              <a:spcBef>
                <a:spcPct val="0"/>
              </a:spcBef>
              <a:buFontTx/>
              <a:buNone/>
            </a:pPr>
            <a:b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b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-Ajudar aos demais.</a:t>
            </a:r>
          </a:p>
        </p:txBody>
      </p:sp>
      <p:pic>
        <p:nvPicPr>
          <p:cNvPr id="5" name="Imagem 4">
            <a:extLst>
              <a:ext uri="{FF2B5EF4-FFF2-40B4-BE49-F238E27FC236}">
                <a16:creationId xmlns:a16="http://schemas.microsoft.com/office/drawing/2014/main" id="{0FA7EF4F-B368-4334-967C-5B9BA45D1C13}"/>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623392" y="0"/>
            <a:ext cx="10081120" cy="4365104"/>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1000">
        <p15:prstTrans prst="curtains"/>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6084"/>
                                        </p:tgtEl>
                                        <p:attrNameLst>
                                          <p:attrName>style.visibility</p:attrName>
                                        </p:attrNameLst>
                                      </p:cBhvr>
                                      <p:to>
                                        <p:strVal val="visible"/>
                                      </p:to>
                                    </p:set>
                                    <p:anim calcmode="lin" valueType="num">
                                      <p:cBhvr>
                                        <p:cTn id="7" dur="1000" fill="hold"/>
                                        <p:tgtEl>
                                          <p:spTgt spid="46084"/>
                                        </p:tgtEl>
                                        <p:attrNameLst>
                                          <p:attrName>ppt_w</p:attrName>
                                        </p:attrNameLst>
                                      </p:cBhvr>
                                      <p:tavLst>
                                        <p:tav tm="0">
                                          <p:val>
                                            <p:fltVal val="0"/>
                                          </p:val>
                                        </p:tav>
                                        <p:tav tm="100000">
                                          <p:val>
                                            <p:strVal val="#ppt_w"/>
                                          </p:val>
                                        </p:tav>
                                      </p:tavLst>
                                    </p:anim>
                                    <p:anim calcmode="lin" valueType="num">
                                      <p:cBhvr>
                                        <p:cTn id="8" dur="1000" fill="hold"/>
                                        <p:tgtEl>
                                          <p:spTgt spid="4608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7" name="Picture 2" descr="Rita10">
            <a:extLst>
              <a:ext uri="{FF2B5EF4-FFF2-40B4-BE49-F238E27FC236}">
                <a16:creationId xmlns:a16="http://schemas.microsoft.com/office/drawing/2014/main" id="{0B65C966-BF18-4B16-9CE3-2945EC319D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7648" y="0"/>
            <a:ext cx="6408712" cy="4329113"/>
          </a:xfrm>
          <a:prstGeom prst="rect">
            <a:avLst/>
          </a:prstGeom>
          <a:noFill/>
          <a:ln>
            <a:noFill/>
          </a:ln>
          <a:effectLst>
            <a:softEdge rad="3937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8" name="Text Box 3">
            <a:extLst>
              <a:ext uri="{FF2B5EF4-FFF2-40B4-BE49-F238E27FC236}">
                <a16:creationId xmlns:a16="http://schemas.microsoft.com/office/drawing/2014/main" id="{958AF853-0D44-483C-BC6F-5A8BC71434BB}"/>
              </a:ext>
            </a:extLst>
          </p:cNvPr>
          <p:cNvSpPr txBox="1">
            <a:spLocks noChangeArrowheads="1"/>
          </p:cNvSpPr>
          <p:nvPr/>
        </p:nvSpPr>
        <p:spPr bwMode="auto">
          <a:xfrm>
            <a:off x="2783632" y="4869160"/>
            <a:ext cx="6917279"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457200" indent="-457200" algn="ctr" eaLnBrk="1" hangingPunct="1">
              <a:spcBef>
                <a:spcPct val="0"/>
              </a:spcBef>
              <a:buFontTx/>
              <a:buChar char="-"/>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O que você faria hoje se tivesse 20 anos?</a:t>
            </a:r>
          </a:p>
          <a:p>
            <a:pPr marL="457200" indent="-457200" algn="ctr" eaLnBrk="1" hangingPunct="1">
              <a:spcBef>
                <a:spcPct val="0"/>
              </a:spcBef>
              <a:buFontTx/>
              <a:buChar char="-"/>
            </a:pPr>
            <a:endPar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endParaRPr>
          </a:p>
          <a:p>
            <a:pPr algn="ctr" eaLnBrk="1" hangingPunct="1">
              <a:spcBef>
                <a:spcPct val="0"/>
              </a:spcBef>
              <a:buFontTx/>
              <a:buNone/>
            </a:pPr>
            <a:r>
              <a:rPr lang="pt-BR" altLang="pt-PT"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cs typeface="Times New Roman" panose="02020603050405020304" pitchFamily="18" charset="0"/>
              </a:rPr>
              <a:t>- Mas eu estou fazendo!!!!</a:t>
            </a:r>
          </a:p>
        </p:txBody>
      </p:sp>
      <p:pic>
        <p:nvPicPr>
          <p:cNvPr id="4" name="Imagem 3">
            <a:extLst>
              <a:ext uri="{FF2B5EF4-FFF2-40B4-BE49-F238E27FC236}">
                <a16:creationId xmlns:a16="http://schemas.microsoft.com/office/drawing/2014/main" id="{6805D2C2-2DD2-4851-9C1D-052C2553FEB4}"/>
              </a:ext>
            </a:extLst>
          </p:cNvPr>
          <p:cNvPicPr>
            <a:picLocks noChangeAspect="1"/>
          </p:cNvPicPr>
          <p:nvPr/>
        </p:nvPicPr>
        <p:blipFill rotWithShape="1">
          <a:blip r:embed="rId3">
            <a:extLst>
              <a:ext uri="{28A0092B-C50C-407E-A947-70E740481C1C}">
                <a14:useLocalDpi xmlns:a14="http://schemas.microsoft.com/office/drawing/2010/main" val="0"/>
              </a:ext>
            </a:extLst>
          </a:blip>
          <a:srcRect t="3499"/>
          <a:stretch/>
        </p:blipFill>
        <p:spPr>
          <a:xfrm>
            <a:off x="623392" y="0"/>
            <a:ext cx="10081120" cy="501317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11000">
        <p15:prstTrans prst="curtains"/>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7108"/>
                                        </p:tgtEl>
                                        <p:attrNameLst>
                                          <p:attrName>style.visibility</p:attrName>
                                        </p:attrNameLst>
                                      </p:cBhvr>
                                      <p:to>
                                        <p:strVal val="visible"/>
                                      </p:to>
                                    </p:set>
                                    <p:anim calcmode="lin" valueType="num">
                                      <p:cBhvr>
                                        <p:cTn id="7" dur="1000" fill="hold"/>
                                        <p:tgtEl>
                                          <p:spTgt spid="47108"/>
                                        </p:tgtEl>
                                        <p:attrNameLst>
                                          <p:attrName>ppt_w</p:attrName>
                                        </p:attrNameLst>
                                      </p:cBhvr>
                                      <p:tavLst>
                                        <p:tav tm="0">
                                          <p:val>
                                            <p:fltVal val="0"/>
                                          </p:val>
                                        </p:tav>
                                        <p:tav tm="100000">
                                          <p:val>
                                            <p:strVal val="#ppt_w"/>
                                          </p:val>
                                        </p:tav>
                                      </p:tavLst>
                                    </p:anim>
                                    <p:anim calcmode="lin" valueType="num">
                                      <p:cBhvr>
                                        <p:cTn id="8" dur="1000" fill="hold"/>
                                        <p:tgtEl>
                                          <p:spTgt spid="4710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Rita14">
            <a:extLst>
              <a:ext uri="{FF2B5EF4-FFF2-40B4-BE49-F238E27FC236}">
                <a16:creationId xmlns:a16="http://schemas.microsoft.com/office/drawing/2014/main" id="{42C59035-E5F1-4EF7-8F66-CD185084A3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8288" y="-66675"/>
            <a:ext cx="9144000" cy="6858000"/>
          </a:xfrm>
          <a:prstGeom prst="rect">
            <a:avLst/>
          </a:prstGeom>
          <a:noFill/>
          <a:ln>
            <a:noFill/>
          </a:ln>
          <a:effectLst>
            <a:softEdge rad="9779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2" name="Text Box 4">
            <a:extLst>
              <a:ext uri="{FF2B5EF4-FFF2-40B4-BE49-F238E27FC236}">
                <a16:creationId xmlns:a16="http://schemas.microsoft.com/office/drawing/2014/main" id="{0936901A-A00C-4C6D-8CA2-671C428FD40C}"/>
              </a:ext>
            </a:extLst>
          </p:cNvPr>
          <p:cNvSpPr txBox="1">
            <a:spLocks noChangeArrowheads="1"/>
          </p:cNvSpPr>
          <p:nvPr/>
        </p:nvSpPr>
        <p:spPr bwMode="auto">
          <a:xfrm>
            <a:off x="5519936" y="116632"/>
            <a:ext cx="6589190" cy="629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A Dra. Rita Levi-Montalcini</a:t>
            </a:r>
          </a:p>
          <a:p>
            <a:pPr algn="ctr" eaLnBrk="1" hangingPunct="1">
              <a:spcBef>
                <a:spcPct val="0"/>
              </a:spcBef>
              <a:buFontTx/>
              <a:buNone/>
            </a:pPr>
            <a:r>
              <a:rPr lang="pt-BR" alt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é, desde 2001, Senadora Vitalícia da República</a:t>
            </a:r>
          </a:p>
          <a:p>
            <a:pPr algn="ctr" eaLnBrk="1" hangingPunct="1">
              <a:spcBef>
                <a:spcPct val="0"/>
              </a:spcBef>
              <a:buFontTx/>
              <a:buNone/>
            </a:pPr>
            <a:r>
              <a:rPr lang="pt-BR" alt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Italiana, nomeada diretamente pelo</a:t>
            </a:r>
          </a:p>
          <a:p>
            <a:pPr algn="ctr" eaLnBrk="1" hangingPunct="1">
              <a:spcBef>
                <a:spcPct val="0"/>
              </a:spcBef>
              <a:buFontTx/>
              <a:buNone/>
            </a:pPr>
            <a:r>
              <a:rPr lang="pt-BR" alt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Presidente Carlo Azeglio Ciampi.</a:t>
            </a:r>
          </a:p>
          <a:p>
            <a:pPr algn="ctr" eaLnBrk="1" hangingPunct="1">
              <a:spcBef>
                <a:spcPct val="0"/>
              </a:spcBef>
              <a:buFontTx/>
              <a:buNone/>
            </a:pPr>
            <a:endParaRPr lang="pt-BR" alt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endParaRPr>
          </a:p>
          <a:p>
            <a:pPr algn="ctr" eaLnBrk="1" hangingPunct="1">
              <a:spcBef>
                <a:spcPct val="0"/>
              </a:spcBef>
              <a:buFontTx/>
              <a:buNone/>
            </a:pPr>
            <a:r>
              <a:rPr lang="pt-BR" alt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1-Imagens e Texto:</a:t>
            </a:r>
          </a:p>
          <a:p>
            <a:pPr algn="ctr" eaLnBrk="1" hangingPunct="1">
              <a:spcBef>
                <a:spcPct val="0"/>
              </a:spcBef>
              <a:buFontTx/>
              <a:buNone/>
            </a:pPr>
            <a:r>
              <a:rPr lang="pt-BR" alt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Reginaldo Vieira Matos</a:t>
            </a:r>
          </a:p>
          <a:p>
            <a:pPr algn="ctr" eaLnBrk="1" hangingPunct="1">
              <a:spcBef>
                <a:spcPct val="0"/>
              </a:spcBef>
              <a:buFontTx/>
              <a:buNone/>
            </a:pPr>
            <a:r>
              <a:rPr lang="pt-BR" alt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hlinkClick r:id="rId3">
                  <a:extLst>
                    <a:ext uri="{A12FA001-AC4F-418D-AE19-62706E023703}">
                      <ahyp:hlinkClr xmlns:ahyp="http://schemas.microsoft.com/office/drawing/2018/hyperlinkcolor" val="tx"/>
                    </a:ext>
                  </a:extLst>
                </a:hlinkClick>
              </a:rPr>
              <a:t>reginaldorepres@yahoo.com.br</a:t>
            </a:r>
            <a:endParaRPr lang="pt-BR" alt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endParaRPr>
          </a:p>
          <a:p>
            <a:pPr algn="ctr" eaLnBrk="1" hangingPunct="1">
              <a:spcBef>
                <a:spcPct val="0"/>
              </a:spcBef>
              <a:buFontTx/>
              <a:buNone/>
            </a:pPr>
            <a:endParaRPr lang="pt-BR" alt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endParaRPr>
          </a:p>
          <a:p>
            <a:pPr algn="ctr">
              <a:spcBef>
                <a:spcPct val="0"/>
              </a:spcBef>
              <a:buNone/>
            </a:pPr>
            <a:r>
              <a:rPr lang="pt-BR" alt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Formatação Olga lopes</a:t>
            </a:r>
          </a:p>
          <a:p>
            <a:pPr algn="ctr">
              <a:spcBef>
                <a:spcPct val="0"/>
              </a:spcBef>
              <a:buNone/>
            </a:pPr>
            <a:r>
              <a:rPr lang="pt-BR" alt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com participação de Fernando Rezende</a:t>
            </a:r>
          </a:p>
          <a:p>
            <a:pPr algn="ctr">
              <a:spcBef>
                <a:spcPct val="0"/>
              </a:spcBef>
              <a:buNone/>
            </a:pPr>
            <a:r>
              <a:rPr lang="pt-BR" alt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rPr>
              <a:t>Musica; Hayley Westenra- La Califfa</a:t>
            </a:r>
          </a:p>
          <a:p>
            <a:pPr algn="ctr"/>
            <a:r>
              <a:rPr 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ea typeface="Cambria Math" panose="02040503050406030204" pitchFamily="18" charset="0"/>
                <a:hlinkClick r:id="rId4"/>
              </a:rPr>
              <a:t>lopesolg@gmail.com</a:t>
            </a:r>
            <a:endParaRPr 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ea typeface="Cambria Math" panose="02040503050406030204" pitchFamily="18" charset="0"/>
            </a:endParaRPr>
          </a:p>
          <a:p>
            <a:pPr algn="ctr"/>
            <a:r>
              <a:rPr 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ea typeface="Cambria Math" panose="02040503050406030204" pitchFamily="18" charset="0"/>
                <a:hlinkClick r:id="rId5"/>
              </a:rPr>
              <a:t>www.facebook.com/olga.lopes.16</a:t>
            </a:r>
            <a:endParaRPr 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ea typeface="Cambria Math" panose="02040503050406030204" pitchFamily="18" charset="0"/>
            </a:endParaRPr>
          </a:p>
          <a:p>
            <a:pPr algn="ctr"/>
            <a:r>
              <a:rPr 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ea typeface="Cambria Math" panose="02040503050406030204" pitchFamily="18" charset="0"/>
                <a:hlinkClick r:id="rId6"/>
              </a:rPr>
              <a:t>www.youtube.com/c/olgalopes</a:t>
            </a:r>
            <a:endParaRPr 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ea typeface="Cambria Math" panose="02040503050406030204" pitchFamily="18" charset="0"/>
            </a:endParaRPr>
          </a:p>
          <a:p>
            <a:pPr algn="ctr"/>
            <a:r>
              <a:rPr 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hlinkClick r:id="rId7"/>
              </a:rPr>
              <a:t>www.sergrasan.com</a:t>
            </a:r>
            <a:endParaRPr lang="pt-PT" sz="2400" b="1" dirty="0">
              <a:ln w="10160">
                <a:solidFill>
                  <a:sysClr val="windowText" lastClr="000000"/>
                </a:solidFill>
                <a:prstDash val="solid"/>
              </a:ln>
              <a:solidFill>
                <a:srgbClr val="FFFFFF"/>
              </a:solidFill>
              <a:effectLst>
                <a:outerShdw blurRad="38100" dist="22860" dir="5400000" algn="tl" rotWithShape="0">
                  <a:srgbClr val="000000">
                    <a:alpha val="30000"/>
                  </a:srgbClr>
                </a:outerShdw>
              </a:effectLst>
              <a:latin typeface="AR ESSENCE" panose="02000000000000000000" pitchFamily="2" charset="0"/>
            </a:endParaRPr>
          </a:p>
        </p:txBody>
      </p:sp>
      <p:sp>
        <p:nvSpPr>
          <p:cNvPr id="37893" name="AutoShape 5">
            <a:hlinkClick r:id="" action="ppaction://hlinkshowjump?jump=firstslide" highlightClick="1"/>
            <a:extLst>
              <a:ext uri="{FF2B5EF4-FFF2-40B4-BE49-F238E27FC236}">
                <a16:creationId xmlns:a16="http://schemas.microsoft.com/office/drawing/2014/main" id="{8A5476BC-382E-46E9-B190-BE30F6CB2440}"/>
              </a:ext>
            </a:extLst>
          </p:cNvPr>
          <p:cNvSpPr>
            <a:spLocks noChangeArrowheads="1"/>
          </p:cNvSpPr>
          <p:nvPr/>
        </p:nvSpPr>
        <p:spPr bwMode="auto">
          <a:xfrm>
            <a:off x="1524001" y="6319839"/>
            <a:ext cx="974725" cy="509587"/>
          </a:xfrm>
          <a:prstGeom prst="actionButtonBlank">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pt-BR" altLang="pt-PT" sz="1400">
                <a:solidFill>
                  <a:schemeClr val="bg2"/>
                </a:solidFill>
                <a:latin typeface="Abadi MT Condensed Light" pitchFamily="34" charset="0"/>
              </a:rPr>
              <a:t>Rever a</a:t>
            </a:r>
          </a:p>
          <a:p>
            <a:pPr algn="ctr" eaLnBrk="1" hangingPunct="1">
              <a:spcBef>
                <a:spcPct val="0"/>
              </a:spcBef>
              <a:buFontTx/>
              <a:buNone/>
            </a:pPr>
            <a:r>
              <a:rPr lang="pt-BR" altLang="pt-PT" sz="1400">
                <a:solidFill>
                  <a:schemeClr val="bg2"/>
                </a:solidFill>
                <a:latin typeface="Abadi MT Condensed Light" pitchFamily="34" charset="0"/>
              </a:rPr>
              <a:t>Entrevista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0" advTm="60000">
        <p15:prstTrans prst="curtains"/>
      </p:transition>
    </mc:Choice>
    <mc:Fallback xmlns="">
      <p:transition spd="slow" advTm="6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37892"/>
                                        </p:tgtEl>
                                        <p:attrNameLst>
                                          <p:attrName>style.visibility</p:attrName>
                                        </p:attrNameLst>
                                      </p:cBhvr>
                                      <p:to>
                                        <p:strVal val="visible"/>
                                      </p:to>
                                    </p:set>
                                    <p:anim calcmode="lin" valueType="num">
                                      <p:cBhvr>
                                        <p:cTn id="7" dur="1000" fill="hold"/>
                                        <p:tgtEl>
                                          <p:spTgt spid="37892"/>
                                        </p:tgtEl>
                                        <p:attrNameLst>
                                          <p:attrName>ppt_w</p:attrName>
                                        </p:attrNameLst>
                                      </p:cBhvr>
                                      <p:tavLst>
                                        <p:tav tm="0">
                                          <p:val>
                                            <p:fltVal val="0"/>
                                          </p:val>
                                        </p:tav>
                                        <p:tav tm="100000">
                                          <p:val>
                                            <p:strVal val="#ppt_w"/>
                                          </p:val>
                                        </p:tav>
                                      </p:tavLst>
                                    </p:anim>
                                    <p:anim calcmode="lin" valueType="num">
                                      <p:cBhvr>
                                        <p:cTn id="8" dur="1000" fill="hold"/>
                                        <p:tgtEl>
                                          <p:spTgt spid="37892"/>
                                        </p:tgtEl>
                                        <p:attrNameLst>
                                          <p:attrName>ppt_h</p:attrName>
                                        </p:attrNameLst>
                                      </p:cBhvr>
                                      <p:tavLst>
                                        <p:tav tm="0">
                                          <p:val>
                                            <p:strVal val="#ppt_h"/>
                                          </p:val>
                                        </p:tav>
                                        <p:tav tm="100000">
                                          <p:val>
                                            <p:strVal val="#ppt_h"/>
                                          </p:val>
                                        </p:tav>
                                      </p:tavLst>
                                    </p:anim>
                                  </p:childTnLst>
                                </p:cTn>
                              </p:par>
                            </p:childTnLst>
                          </p:cTn>
                        </p:par>
                        <p:par>
                          <p:cTn id="9" fill="hold">
                            <p:stCondLst>
                              <p:cond delay="1000"/>
                            </p:stCondLst>
                            <p:childTnLst>
                              <p:par>
                                <p:cTn id="10" presetID="2" presetClass="entr" presetSubtype="4" fill="hold" grpId="0" nodeType="afterEffect">
                                  <p:stCondLst>
                                    <p:cond delay="0"/>
                                  </p:stCondLst>
                                  <p:childTnLst>
                                    <p:set>
                                      <p:cBhvr>
                                        <p:cTn id="11" dur="1" fill="hold">
                                          <p:stCondLst>
                                            <p:cond delay="0"/>
                                          </p:stCondLst>
                                        </p:cTn>
                                        <p:tgtEl>
                                          <p:spTgt spid="37893"/>
                                        </p:tgtEl>
                                        <p:attrNameLst>
                                          <p:attrName>style.visibility</p:attrName>
                                        </p:attrNameLst>
                                      </p:cBhvr>
                                      <p:to>
                                        <p:strVal val="visible"/>
                                      </p:to>
                                    </p:set>
                                    <p:anim calcmode="lin" valueType="num">
                                      <p:cBhvr additive="base">
                                        <p:cTn id="12" dur="500" fill="hold"/>
                                        <p:tgtEl>
                                          <p:spTgt spid="37893"/>
                                        </p:tgtEl>
                                        <p:attrNameLst>
                                          <p:attrName>ppt_x</p:attrName>
                                        </p:attrNameLst>
                                      </p:cBhvr>
                                      <p:tavLst>
                                        <p:tav tm="0">
                                          <p:val>
                                            <p:strVal val="#ppt_x"/>
                                          </p:val>
                                        </p:tav>
                                        <p:tav tm="100000">
                                          <p:val>
                                            <p:strVal val="#ppt_x"/>
                                          </p:val>
                                        </p:tav>
                                      </p:tavLst>
                                    </p:anim>
                                    <p:anim calcmode="lin" valueType="num">
                                      <p:cBhvr additive="base">
                                        <p:cTn id="13" dur="500" fill="hold"/>
                                        <p:tgtEl>
                                          <p:spTgt spid="378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p:bldP spid="37893" grpId="0" animBg="1" autoUpdateAnimBg="0"/>
    </p:bldLst>
  </p:timing>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927</TotalTime>
  <Words>518</Words>
  <Application>Microsoft Office PowerPoint</Application>
  <PresentationFormat>Ecrã Panorâmico</PresentationFormat>
  <Paragraphs>90</Paragraphs>
  <Slides>36</Slides>
  <Notes>0</Notes>
  <HiddenSlides>0</HiddenSlides>
  <MMClips>0</MMClips>
  <ScaleCrop>false</ScaleCrop>
  <HeadingPairs>
    <vt:vector size="6" baseType="variant">
      <vt:variant>
        <vt:lpstr>Tipos de letra usados</vt:lpstr>
      </vt:variant>
      <vt:variant>
        <vt:i4>7</vt:i4>
      </vt:variant>
      <vt:variant>
        <vt:lpstr>Tema</vt:lpstr>
      </vt:variant>
      <vt:variant>
        <vt:i4>1</vt:i4>
      </vt:variant>
      <vt:variant>
        <vt:lpstr>Títulos dos diapositivos</vt:lpstr>
      </vt:variant>
      <vt:variant>
        <vt:i4>36</vt:i4>
      </vt:variant>
    </vt:vector>
  </HeadingPairs>
  <TitlesOfParts>
    <vt:vector size="44" baseType="lpstr">
      <vt:lpstr>Abadi MT Condensed Light</vt:lpstr>
      <vt:lpstr>AR CENA</vt:lpstr>
      <vt:lpstr>AR ESSENCE</vt:lpstr>
      <vt:lpstr>Arial</vt:lpstr>
      <vt:lpstr>Calibri</vt:lpstr>
      <vt:lpstr>Calibri Light</vt:lpstr>
      <vt:lpstr>Tahoma</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Olga Lopes</dc:creator>
  <cp:lastModifiedBy>Olga Lopes</cp:lastModifiedBy>
  <cp:revision>22</cp:revision>
  <dcterms:created xsi:type="dcterms:W3CDTF">2019-09-13T17:44:00Z</dcterms:created>
  <dcterms:modified xsi:type="dcterms:W3CDTF">2019-09-19T19:07:23Z</dcterms:modified>
</cp:coreProperties>
</file>