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sldIdLst>
    <p:sldId id="278" r:id="rId2"/>
    <p:sldId id="272" r:id="rId3"/>
    <p:sldId id="258" r:id="rId4"/>
    <p:sldId id="263" r:id="rId5"/>
    <p:sldId id="261" r:id="rId6"/>
    <p:sldId id="260" r:id="rId7"/>
    <p:sldId id="264" r:id="rId8"/>
    <p:sldId id="262" r:id="rId9"/>
    <p:sldId id="265" r:id="rId10"/>
    <p:sldId id="266" r:id="rId11"/>
    <p:sldId id="270" r:id="rId12"/>
    <p:sldId id="268" r:id="rId13"/>
    <p:sldId id="271" r:id="rId14"/>
    <p:sldId id="267" r:id="rId15"/>
    <p:sldId id="274" r:id="rId16"/>
    <p:sldId id="277" r:id="rId17"/>
    <p:sldId id="273" r:id="rId18"/>
    <p:sldId id="276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GFFzV1BLawQPC1QcwyobQ==" hashData="QJTMu17OElSZszQrQ8V2cUiu7ENFcFocDPiVxz0O0dg1UVkn6Fu+CJ/NdAGFYUPPzMz0PnELmMsrpNHnOEW7S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B6630-2ACA-4886-A43D-894ACB843BB8}" type="datetimeFigureOut">
              <a:rPr lang="pt-PT" smtClean="0"/>
              <a:t>31-07-2021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E4070-9B49-4CD4-84EF-5973A9A7E639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95058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/>
      </p:transition>
    </mc:Choice>
    <mc:Fallback xmlns=""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B6630-2ACA-4886-A43D-894ACB843BB8}" type="datetimeFigureOut">
              <a:rPr lang="pt-PT" smtClean="0"/>
              <a:t>31-07-2021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E4070-9B49-4CD4-84EF-5973A9A7E639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34902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/>
      </p:transition>
    </mc:Choice>
    <mc:Fallback xmlns=""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B6630-2ACA-4886-A43D-894ACB843BB8}" type="datetimeFigureOut">
              <a:rPr lang="pt-PT" smtClean="0"/>
              <a:t>31-07-2021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E4070-9B49-4CD4-84EF-5973A9A7E639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88239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/>
      </p:transition>
    </mc:Choice>
    <mc:Fallback xmlns=""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B6630-2ACA-4886-A43D-894ACB843BB8}" type="datetimeFigureOut">
              <a:rPr lang="pt-PT" smtClean="0"/>
              <a:t>31-07-2021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E4070-9B49-4CD4-84EF-5973A9A7E639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70559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/>
      </p:transition>
    </mc:Choice>
    <mc:Fallback xmlns=""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B6630-2ACA-4886-A43D-894ACB843BB8}" type="datetimeFigureOut">
              <a:rPr lang="pt-PT" smtClean="0"/>
              <a:t>31-07-2021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E4070-9B49-4CD4-84EF-5973A9A7E639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64863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/>
      </p:transition>
    </mc:Choice>
    <mc:Fallback xmlns=""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B6630-2ACA-4886-A43D-894ACB843BB8}" type="datetimeFigureOut">
              <a:rPr lang="pt-PT" smtClean="0"/>
              <a:t>31-07-2021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E4070-9B49-4CD4-84EF-5973A9A7E639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84614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/>
      </p:transition>
    </mc:Choice>
    <mc:Fallback xmlns=""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B6630-2ACA-4886-A43D-894ACB843BB8}" type="datetimeFigureOut">
              <a:rPr lang="pt-PT" smtClean="0"/>
              <a:t>31-07-2021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E4070-9B49-4CD4-84EF-5973A9A7E639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4819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/>
      </p:transition>
    </mc:Choice>
    <mc:Fallback xmlns=""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B6630-2ACA-4886-A43D-894ACB843BB8}" type="datetimeFigureOut">
              <a:rPr lang="pt-PT" smtClean="0"/>
              <a:t>31-07-2021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E4070-9B49-4CD4-84EF-5973A9A7E639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91562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/>
      </p:transition>
    </mc:Choice>
    <mc:Fallback xmlns=""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B6630-2ACA-4886-A43D-894ACB843BB8}" type="datetimeFigureOut">
              <a:rPr lang="pt-PT" smtClean="0"/>
              <a:t>31-07-2021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E4070-9B49-4CD4-84EF-5973A9A7E639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8406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/>
      </p:transition>
    </mc:Choice>
    <mc:Fallback xmlns=""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B6630-2ACA-4886-A43D-894ACB843BB8}" type="datetimeFigureOut">
              <a:rPr lang="pt-PT" smtClean="0"/>
              <a:t>31-07-2021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E4070-9B49-4CD4-84EF-5973A9A7E639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59280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/>
      </p:transition>
    </mc:Choice>
    <mc:Fallback xmlns=""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B6630-2ACA-4886-A43D-894ACB843BB8}" type="datetimeFigureOut">
              <a:rPr lang="pt-PT" smtClean="0"/>
              <a:t>31-07-2021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E4070-9B49-4CD4-84EF-5973A9A7E639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86321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/>
      </p:transition>
    </mc:Choice>
    <mc:Fallback xmlns="">
      <p:transition spd="slow" advTm="15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B6630-2ACA-4886-A43D-894ACB843BB8}" type="datetimeFigureOut">
              <a:rPr lang="pt-PT" smtClean="0"/>
              <a:t>31-07-2021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E4070-9B49-4CD4-84EF-5973A9A7E639}" type="slidenum">
              <a:rPr lang="pt-PT" smtClean="0"/>
              <a:t>‹#›</a:t>
            </a:fld>
            <a:endParaRPr lang="pt-PT"/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960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/>
      </p:transition>
    </mc:Choice>
    <mc:Fallback xmlns="">
      <p:transition spd="slow" advTm="15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B6630-2ACA-4886-A43D-894ACB843BB8}" type="datetimeFigureOut">
              <a:rPr lang="pt-PT" smtClean="0"/>
              <a:t>31-07-2021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E4070-9B49-4CD4-84EF-5973A9A7E639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720472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/>
      </p:transition>
    </mc:Choice>
    <mc:Fallback xmlns="">
      <p:transition spd="slow" advTm="15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B6630-2ACA-4886-A43D-894ACB843BB8}" type="datetimeFigureOut">
              <a:rPr lang="pt-PT" smtClean="0"/>
              <a:t>31-07-2021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E4070-9B49-4CD4-84EF-5973A9A7E639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36613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/>
      </p:transition>
    </mc:Choice>
    <mc:Fallback xmlns="">
      <p:transition spd="slow" advTm="15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B6630-2ACA-4886-A43D-894ACB843BB8}" type="datetimeFigureOut">
              <a:rPr lang="pt-PT" smtClean="0"/>
              <a:t>31-07-2021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E4070-9B49-4CD4-84EF-5973A9A7E639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46493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/>
      </p:transition>
    </mc:Choice>
    <mc:Fallback xmlns="">
      <p:transition spd="slow" advTm="15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B6630-2ACA-4886-A43D-894ACB843BB8}" type="datetimeFigureOut">
              <a:rPr lang="pt-PT" smtClean="0"/>
              <a:t>31-07-2021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E4070-9B49-4CD4-84EF-5973A9A7E639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24789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/>
      </p:transition>
    </mc:Choice>
    <mc:Fallback xmlns="">
      <p:transition spd="slow" advTm="15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B6630-2ACA-4886-A43D-894ACB843BB8}" type="datetimeFigureOut">
              <a:rPr lang="pt-PT" smtClean="0"/>
              <a:t>31-07-2021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E4070-9B49-4CD4-84EF-5973A9A7E639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11725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/>
      </p:transition>
    </mc:Choice>
    <mc:Fallback xmlns=""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CB6630-2ACA-4886-A43D-894ACB843BB8}" type="datetimeFigureOut">
              <a:rPr lang="pt-PT" smtClean="0"/>
              <a:t>31-07-2021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8E4070-9B49-4CD4-84EF-5973A9A7E639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0355859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  <p:sldLayoutId id="2147483739" r:id="rId13"/>
    <p:sldLayoutId id="2147483740" r:id="rId14"/>
    <p:sldLayoutId id="2147483741" r:id="rId15"/>
    <p:sldLayoutId id="2147483742" r:id="rId16"/>
    <p:sldLayoutId id="2147483743" r:id="rId17"/>
  </p:sldLayoutIdLst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/>
      </p:transition>
    </mc:Choice>
    <mc:Fallback xmlns="">
      <p:transition spd="slow" advTm="15000">
        <p:fade/>
      </p:transition>
    </mc:Fallback>
  </mc:AlternateConten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c/olga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E61A282C-E8E9-4505-A86A-FAD0FAF282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0375" y="85725"/>
            <a:ext cx="5610694" cy="6858000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971715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5000">
        <p14:prism dir="d" isContent="1"/>
        <p:sndAc>
          <p:stSnd loop="1">
            <p:snd r:embed="rId2" name="Shania Twain - From This Moment On.wav"/>
          </p:stSnd>
        </p:sndAc>
      </p:transition>
    </mc:Choice>
    <mc:Fallback>
      <p:transition spd="slow" advTm="5000">
        <p:fade/>
        <p:sndAc>
          <p:stSnd loop="1">
            <p:snd r:embed="rId2" name="Shania Twain - From This Moment On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Punched Tape 1">
            <a:extLst>
              <a:ext uri="{FF2B5EF4-FFF2-40B4-BE49-F238E27FC236}">
                <a16:creationId xmlns:a16="http://schemas.microsoft.com/office/drawing/2014/main" id="{6BC64097-2497-417E-A106-99B02A907BEA}"/>
              </a:ext>
            </a:extLst>
          </p:cNvPr>
          <p:cNvSpPr/>
          <p:nvPr/>
        </p:nvSpPr>
        <p:spPr>
          <a:xfrm>
            <a:off x="0" y="0"/>
            <a:ext cx="6029865" cy="6858000"/>
          </a:xfrm>
          <a:prstGeom prst="flowChartPunchedTape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sz="4400" b="1" dirty="0">
              <a:ln w="0">
                <a:solidFill>
                  <a:schemeClr val="tx1"/>
                </a:solidFill>
              </a:ln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4A456AD-76BC-4EC1-AA14-06AF4AA405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6305550" y="0"/>
            <a:ext cx="5886450" cy="6858000"/>
          </a:xfrm>
          <a:prstGeom prst="rect">
            <a:avLst/>
          </a:prstGeom>
          <a:effectLst>
            <a:softEdge rad="1219200"/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38BEA4C-F446-40D0-8399-16E45B46F271}"/>
              </a:ext>
            </a:extLst>
          </p:cNvPr>
          <p:cNvSpPr txBox="1"/>
          <p:nvPr/>
        </p:nvSpPr>
        <p:spPr>
          <a:xfrm>
            <a:off x="422694" y="2099253"/>
            <a:ext cx="49314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3600" b="1" dirty="0">
                <a:ln w="0">
                  <a:solidFill>
                    <a:srgbClr val="00206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LANCA" panose="02000000000000000000" pitchFamily="2" charset="0"/>
              </a:rPr>
              <a:t>Carta para minha velhice: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2A23714-A28F-48CC-8FE8-99B63BFFC375}"/>
              </a:ext>
            </a:extLst>
          </p:cNvPr>
          <p:cNvSpPr txBox="1"/>
          <p:nvPr/>
        </p:nvSpPr>
        <p:spPr>
          <a:xfrm>
            <a:off x="2010136" y="3105834"/>
            <a:ext cx="3459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600" b="1" dirty="0">
                <a:ln w="0">
                  <a:solidFill>
                    <a:srgbClr val="7030A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LANCA" panose="02000000000000000000" pitchFamily="2" charset="0"/>
              </a:rPr>
              <a:t>Por Lia Liretta</a:t>
            </a:r>
            <a:endParaRPr lang="pt-PT" sz="4000" b="1" dirty="0">
              <a:ln w="0">
                <a:solidFill>
                  <a:srgbClr val="7030A0"/>
                </a:solidFill>
              </a:ln>
              <a:latin typeface="AR BLANCA" panose="02000000000000000000" pitchFamily="2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0D075C0-BAE1-4697-81E3-516C96E9A0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939" y="4371989"/>
            <a:ext cx="1894335" cy="1588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9164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14:prism dir="u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1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lowchart: Punched Tape 2">
            <a:extLst>
              <a:ext uri="{FF2B5EF4-FFF2-40B4-BE49-F238E27FC236}">
                <a16:creationId xmlns:a16="http://schemas.microsoft.com/office/drawing/2014/main" id="{9EE3F86B-4221-4BD1-A72E-16E60FA5EA7E}"/>
              </a:ext>
            </a:extLst>
          </p:cNvPr>
          <p:cNvSpPr/>
          <p:nvPr/>
        </p:nvSpPr>
        <p:spPr>
          <a:xfrm>
            <a:off x="-1" y="0"/>
            <a:ext cx="5960854" cy="6858000"/>
          </a:xfrm>
          <a:prstGeom prst="flowChartPunchedTape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3600" b="1" dirty="0">
                <a:ln w="0">
                  <a:solidFill>
                    <a:srgbClr val="7030A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LANCA" panose="02000000000000000000" pitchFamily="2" charset="0"/>
              </a:rPr>
              <a:t>"Então, minha querida, </a:t>
            </a:r>
          </a:p>
          <a:p>
            <a:pPr algn="ctr"/>
            <a:r>
              <a:rPr lang="pt-PT" sz="3600" b="1" dirty="0">
                <a:ln w="0">
                  <a:solidFill>
                    <a:srgbClr val="7030A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LANCA" panose="02000000000000000000" pitchFamily="2" charset="0"/>
              </a:rPr>
              <a:t>quando você envelhecer ...</a:t>
            </a:r>
          </a:p>
          <a:p>
            <a:pPr algn="ctr"/>
            <a:r>
              <a:rPr lang="pt-PT" sz="3600" b="1" dirty="0">
                <a:ln w="0">
                  <a:solidFill>
                    <a:srgbClr val="7030A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LANCA" panose="02000000000000000000" pitchFamily="2" charset="0"/>
              </a:rPr>
              <a:t>Nunca ensine nada a </a:t>
            </a:r>
          </a:p>
          <a:p>
            <a:pPr algn="ctr"/>
            <a:r>
              <a:rPr lang="pt-PT" sz="3600" b="1" dirty="0">
                <a:ln w="0">
                  <a:solidFill>
                    <a:srgbClr val="7030A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LANCA" panose="02000000000000000000" pitchFamily="2" charset="0"/>
              </a:rPr>
              <a:t>ninguém. Mesmo se </a:t>
            </a:r>
          </a:p>
          <a:p>
            <a:pPr algn="ctr"/>
            <a:r>
              <a:rPr lang="pt-PT" sz="3600" b="1" dirty="0">
                <a:ln w="0">
                  <a:solidFill>
                    <a:srgbClr val="7030A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LANCA" panose="02000000000000000000" pitchFamily="2" charset="0"/>
              </a:rPr>
              <a:t>você tiver certeza de </a:t>
            </a:r>
          </a:p>
          <a:p>
            <a:pPr algn="ctr"/>
            <a:r>
              <a:rPr lang="pt-PT" sz="3600" b="1" dirty="0">
                <a:ln w="0">
                  <a:solidFill>
                    <a:srgbClr val="7030A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LANCA" panose="02000000000000000000" pitchFamily="2" charset="0"/>
              </a:rPr>
              <a:t>que está certa.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1C3C5BD-8E4E-4BFA-8700-EDCD6AA20C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8718" y="0"/>
            <a:ext cx="5694632" cy="6934200"/>
          </a:xfrm>
          <a:prstGeom prst="rect">
            <a:avLst/>
          </a:prstGeom>
          <a:effectLst>
            <a:softEdge rad="1231900"/>
          </a:effectLst>
        </p:spPr>
      </p:pic>
    </p:spTree>
    <p:extLst>
      <p:ext uri="{BB962C8B-B14F-4D97-AF65-F5344CB8AC3E}">
        <p14:creationId xmlns:p14="http://schemas.microsoft.com/office/powerpoint/2010/main" val="3191887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0">
        <p14:prism dir="u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9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1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6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37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lowchart: Punched Tape 2">
            <a:extLst>
              <a:ext uri="{FF2B5EF4-FFF2-40B4-BE49-F238E27FC236}">
                <a16:creationId xmlns:a16="http://schemas.microsoft.com/office/drawing/2014/main" id="{CF3C81CC-51DD-4942-9C11-009E30C5D5AF}"/>
              </a:ext>
            </a:extLst>
          </p:cNvPr>
          <p:cNvSpPr/>
          <p:nvPr/>
        </p:nvSpPr>
        <p:spPr>
          <a:xfrm>
            <a:off x="-1" y="0"/>
            <a:ext cx="5270741" cy="6858000"/>
          </a:xfrm>
          <a:prstGeom prst="flowChartPunchedTape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3600" b="1" dirty="0">
                <a:ln w="0">
                  <a:solidFill>
                    <a:srgbClr val="7030A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LANCA" panose="02000000000000000000" pitchFamily="2" charset="0"/>
              </a:rPr>
              <a:t>Lembre-se de como isso </a:t>
            </a:r>
          </a:p>
          <a:p>
            <a:pPr algn="ctr"/>
            <a:r>
              <a:rPr lang="pt-PT" sz="3600" b="1" dirty="0">
                <a:ln w="0">
                  <a:solidFill>
                    <a:srgbClr val="7030A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LANCA" panose="02000000000000000000" pitchFamily="2" charset="0"/>
              </a:rPr>
              <a:t>a incomodou uma vez.</a:t>
            </a:r>
          </a:p>
          <a:p>
            <a:pPr algn="ctr"/>
            <a:r>
              <a:rPr lang="pt-PT" sz="3600" b="1" dirty="0">
                <a:ln w="0">
                  <a:solidFill>
                    <a:srgbClr val="7030A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LANCA" panose="02000000000000000000" pitchFamily="2" charset="0"/>
              </a:rPr>
              <a:t> Você mesmo seguiu o conselho dos mais velhos?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AA45475-3004-4A2F-9D37-B94D21641E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38774" y="0"/>
            <a:ext cx="6753225" cy="6858000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2983001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prism dir="u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8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4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lowchart: Punched Tape 2">
            <a:extLst>
              <a:ext uri="{FF2B5EF4-FFF2-40B4-BE49-F238E27FC236}">
                <a16:creationId xmlns:a16="http://schemas.microsoft.com/office/drawing/2014/main" id="{27B11B8E-5A67-4056-8AD5-FAAC4A82F81D}"/>
              </a:ext>
            </a:extLst>
          </p:cNvPr>
          <p:cNvSpPr/>
          <p:nvPr/>
        </p:nvSpPr>
        <p:spPr>
          <a:xfrm>
            <a:off x="-1" y="0"/>
            <a:ext cx="5991223" cy="6858000"/>
          </a:xfrm>
          <a:prstGeom prst="flowChartPunchedTape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3200" dirty="0">
                <a:ln w="0">
                  <a:solidFill>
                    <a:srgbClr val="7030A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LANCA" panose="02000000000000000000" pitchFamily="2" charset="0"/>
              </a:rPr>
              <a:t>Não tente ajudar a menos </a:t>
            </a:r>
          </a:p>
          <a:p>
            <a:pPr algn="ctr"/>
            <a:r>
              <a:rPr lang="pt-PT" sz="3200" dirty="0">
                <a:ln w="0">
                  <a:solidFill>
                    <a:srgbClr val="7030A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LANCA" panose="02000000000000000000" pitchFamily="2" charset="0"/>
              </a:rPr>
              <a:t>que seja solicitado. </a:t>
            </a:r>
          </a:p>
          <a:p>
            <a:pPr algn="ctr"/>
            <a:r>
              <a:rPr lang="pt-PT" sz="3200" dirty="0">
                <a:ln w="0">
                  <a:solidFill>
                    <a:srgbClr val="7030A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LANCA" panose="02000000000000000000" pitchFamily="2" charset="0"/>
              </a:rPr>
              <a:t>Não se imponha a ninguém. </a:t>
            </a:r>
          </a:p>
          <a:p>
            <a:pPr algn="ctr"/>
            <a:r>
              <a:rPr lang="pt-PT" sz="3200" dirty="0">
                <a:ln w="0">
                  <a:solidFill>
                    <a:srgbClr val="7030A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LANCA" panose="02000000000000000000" pitchFamily="2" charset="0"/>
              </a:rPr>
              <a:t>Não tente </a:t>
            </a:r>
            <a:r>
              <a:rPr lang="pt-PT" sz="3600" dirty="0">
                <a:ln w="0">
                  <a:solidFill>
                    <a:srgbClr val="7030A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LANCA" panose="02000000000000000000" pitchFamily="2" charset="0"/>
              </a:rPr>
              <a:t>proteger</a:t>
            </a:r>
            <a:r>
              <a:rPr lang="pt-PT" sz="3200" dirty="0">
                <a:ln w="0">
                  <a:solidFill>
                    <a:srgbClr val="7030A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LANCA" panose="02000000000000000000" pitchFamily="2" charset="0"/>
              </a:rPr>
              <a:t> seus </a:t>
            </a:r>
          </a:p>
          <a:p>
            <a:pPr algn="ctr"/>
            <a:r>
              <a:rPr lang="pt-PT" sz="3200" dirty="0">
                <a:ln w="0">
                  <a:solidFill>
                    <a:srgbClr val="7030A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LANCA" panose="02000000000000000000" pitchFamily="2" charset="0"/>
              </a:rPr>
              <a:t>entes queridos de todos os </a:t>
            </a:r>
          </a:p>
          <a:p>
            <a:pPr algn="ctr"/>
            <a:r>
              <a:rPr lang="pt-PT" sz="3200" dirty="0">
                <a:ln w="0">
                  <a:solidFill>
                    <a:srgbClr val="7030A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LANCA" panose="02000000000000000000" pitchFamily="2" charset="0"/>
              </a:rPr>
              <a:t>infortúnios do mundo.</a:t>
            </a:r>
          </a:p>
          <a:p>
            <a:pPr algn="ctr"/>
            <a:r>
              <a:rPr lang="pt-PT" sz="3200" dirty="0">
                <a:ln w="0">
                  <a:solidFill>
                    <a:srgbClr val="7030A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LANCA" panose="02000000000000000000" pitchFamily="2" charset="0"/>
              </a:rPr>
              <a:t> Apenas ame-os.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2D5C9A3-9F11-47B3-B2AC-980DD1A699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5991222" y="0"/>
            <a:ext cx="5934075" cy="6858000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3455386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0">
        <p14:prism dir="u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9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6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6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5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6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74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lowchart: Punched Tape 3">
            <a:extLst>
              <a:ext uri="{FF2B5EF4-FFF2-40B4-BE49-F238E27FC236}">
                <a16:creationId xmlns:a16="http://schemas.microsoft.com/office/drawing/2014/main" id="{168E8B87-32FA-4429-820E-62281694038F}"/>
              </a:ext>
            </a:extLst>
          </p:cNvPr>
          <p:cNvSpPr/>
          <p:nvPr/>
        </p:nvSpPr>
        <p:spPr>
          <a:xfrm>
            <a:off x="-1" y="0"/>
            <a:ext cx="5791200" cy="6858000"/>
          </a:xfrm>
          <a:prstGeom prst="flowChartPunchedTape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3600" b="1" dirty="0">
                <a:ln w="0">
                  <a:solidFill>
                    <a:srgbClr val="7030A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LANCA" panose="02000000000000000000" pitchFamily="2" charset="0"/>
              </a:rPr>
              <a:t>Não reclame!</a:t>
            </a:r>
          </a:p>
          <a:p>
            <a:pPr algn="ctr"/>
            <a:r>
              <a:rPr lang="pt-PT" sz="3600" b="1" dirty="0">
                <a:ln w="0">
                  <a:solidFill>
                    <a:srgbClr val="7030A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LANCA" panose="02000000000000000000" pitchFamily="2" charset="0"/>
              </a:rPr>
              <a:t> Sobre sua saúde, seus vizinhos, seu governo, </a:t>
            </a:r>
          </a:p>
          <a:p>
            <a:pPr algn="ctr"/>
            <a:r>
              <a:rPr lang="pt-PT" sz="3600" b="1" dirty="0">
                <a:ln w="0">
                  <a:solidFill>
                    <a:srgbClr val="7030A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LANCA" panose="02000000000000000000" pitchFamily="2" charset="0"/>
              </a:rPr>
              <a:t>sua aposentadoria! </a:t>
            </a:r>
          </a:p>
          <a:p>
            <a:pPr algn="ctr"/>
            <a:r>
              <a:rPr lang="pt-PT" sz="3600" b="1" dirty="0">
                <a:ln w="0">
                  <a:solidFill>
                    <a:srgbClr val="7030A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LANCA" panose="02000000000000000000" pitchFamily="2" charset="0"/>
              </a:rPr>
              <a:t>Não se transforme em uma velha briguenta </a:t>
            </a:r>
          </a:p>
          <a:p>
            <a:pPr algn="ctr"/>
            <a:r>
              <a:rPr lang="pt-PT" sz="3600" b="1" dirty="0">
                <a:ln w="0">
                  <a:solidFill>
                    <a:srgbClr val="7030A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LANCA" panose="02000000000000000000" pitchFamily="2" charset="0"/>
              </a:rPr>
              <a:t>no banco na entrada.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56E01C7-8587-48A8-ADA9-236697AAD9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91175" y="0"/>
            <a:ext cx="5791200" cy="6800850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1382591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0">
        <p14:prism dir="u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7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3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6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lowchart: Punched Tape 3">
            <a:extLst>
              <a:ext uri="{FF2B5EF4-FFF2-40B4-BE49-F238E27FC236}">
                <a16:creationId xmlns:a16="http://schemas.microsoft.com/office/drawing/2014/main" id="{7559E5E1-2BE8-4AAD-B64B-492BD94D3F32}"/>
              </a:ext>
            </a:extLst>
          </p:cNvPr>
          <p:cNvSpPr/>
          <p:nvPr/>
        </p:nvSpPr>
        <p:spPr>
          <a:xfrm>
            <a:off x="-1" y="0"/>
            <a:ext cx="6357669" cy="6858000"/>
          </a:xfrm>
          <a:prstGeom prst="flowChartPunchedTape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3600" b="1" dirty="0">
                <a:ln w="0">
                  <a:solidFill>
                    <a:srgbClr val="7030A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LANCA" panose="02000000000000000000" pitchFamily="2" charset="0"/>
              </a:rPr>
              <a:t>Não espere gratidão das crianças. Lembre-se: </a:t>
            </a:r>
          </a:p>
          <a:p>
            <a:pPr algn="ctr"/>
            <a:r>
              <a:rPr lang="pt-PT" sz="3600" b="1" dirty="0">
                <a:ln w="0">
                  <a:solidFill>
                    <a:srgbClr val="7030A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LANCA" panose="02000000000000000000" pitchFamily="2" charset="0"/>
              </a:rPr>
              <a:t>não existem filhos ingratos</a:t>
            </a:r>
          </a:p>
          <a:p>
            <a:pPr algn="ctr"/>
            <a:r>
              <a:rPr lang="pt-PT" sz="3600" b="1" dirty="0">
                <a:ln w="0">
                  <a:solidFill>
                    <a:srgbClr val="7030A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LANCA" panose="02000000000000000000" pitchFamily="2" charset="0"/>
              </a:rPr>
              <a:t> - existem pais estúpidos que esperam gratidão de seus filhos.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48D723A-5D8E-4C42-AAC3-AF42082A42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29273" y="-1"/>
            <a:ext cx="5629277" cy="6857999"/>
          </a:xfrm>
          <a:prstGeom prst="rect">
            <a:avLst/>
          </a:prstGeom>
          <a:effectLst>
            <a:softEdge rad="1231900"/>
          </a:effectLst>
        </p:spPr>
      </p:pic>
    </p:spTree>
    <p:extLst>
      <p:ext uri="{BB962C8B-B14F-4D97-AF65-F5344CB8AC3E}">
        <p14:creationId xmlns:p14="http://schemas.microsoft.com/office/powerpoint/2010/main" val="4045319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0">
        <p14:prism dir="u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8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1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lowchart: Punched Tape 2">
            <a:extLst>
              <a:ext uri="{FF2B5EF4-FFF2-40B4-BE49-F238E27FC236}">
                <a16:creationId xmlns:a16="http://schemas.microsoft.com/office/drawing/2014/main" id="{E2739461-2B67-4494-B66D-BF84E72E6A80}"/>
              </a:ext>
            </a:extLst>
          </p:cNvPr>
          <p:cNvSpPr/>
          <p:nvPr/>
        </p:nvSpPr>
        <p:spPr>
          <a:xfrm>
            <a:off x="-1" y="0"/>
            <a:ext cx="6159261" cy="6858000"/>
          </a:xfrm>
          <a:prstGeom prst="flowChartPunchedTape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3600" b="1" dirty="0">
                <a:ln w="0">
                  <a:solidFill>
                    <a:srgbClr val="7030A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LANCA" panose="02000000000000000000" pitchFamily="2" charset="0"/>
              </a:rPr>
              <a:t>Não diga frases como: </a:t>
            </a:r>
          </a:p>
          <a:p>
            <a:pPr algn="ctr"/>
            <a:r>
              <a:rPr lang="pt-PT" sz="3600" b="1" dirty="0">
                <a:ln w="0">
                  <a:solidFill>
                    <a:srgbClr val="7030A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LANCA" panose="02000000000000000000" pitchFamily="2" charset="0"/>
              </a:rPr>
              <a:t>"Eu na sua idade ...", </a:t>
            </a:r>
          </a:p>
          <a:p>
            <a:pPr algn="ctr"/>
            <a:r>
              <a:rPr lang="pt-PT" sz="3600" b="1" dirty="0">
                <a:ln w="0">
                  <a:solidFill>
                    <a:srgbClr val="7030A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LANCA" panose="02000000000000000000" pitchFamily="2" charset="0"/>
              </a:rPr>
              <a:t>"Eu te dei os</a:t>
            </a:r>
          </a:p>
          <a:p>
            <a:pPr algn="ctr"/>
            <a:r>
              <a:rPr lang="pt-PT" sz="3600" b="1" dirty="0">
                <a:ln w="0">
                  <a:solidFill>
                    <a:srgbClr val="7030A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LANCA" panose="02000000000000000000" pitchFamily="2" charset="0"/>
              </a:rPr>
              <a:t> melhores anos ...", </a:t>
            </a:r>
          </a:p>
          <a:p>
            <a:pPr algn="ctr"/>
            <a:r>
              <a:rPr lang="pt-PT" sz="3600" b="1" dirty="0">
                <a:ln w="0">
                  <a:solidFill>
                    <a:srgbClr val="7030A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LANCA" panose="02000000000000000000" pitchFamily="2" charset="0"/>
              </a:rPr>
              <a:t>"Eu sou mais velho, então eu conheço melhor ..." </a:t>
            </a:r>
          </a:p>
          <a:p>
            <a:pPr algn="ctr"/>
            <a:r>
              <a:rPr lang="pt-PT" sz="3600" b="1" dirty="0">
                <a:ln w="0">
                  <a:solidFill>
                    <a:srgbClr val="7030A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LANCA" panose="02000000000000000000" pitchFamily="2" charset="0"/>
              </a:rPr>
              <a:t>Isso é insuportável!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8A9E152-FB56-40F0-872C-1415099B62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8337" y="0"/>
            <a:ext cx="5891213" cy="6858000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3650220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0">
        <p14:prism dir="u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7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4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3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9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8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Punched Tape 1">
            <a:extLst>
              <a:ext uri="{FF2B5EF4-FFF2-40B4-BE49-F238E27FC236}">
                <a16:creationId xmlns:a16="http://schemas.microsoft.com/office/drawing/2014/main" id="{4F002265-B978-4CFD-847D-21C15A09A38F}"/>
              </a:ext>
            </a:extLst>
          </p:cNvPr>
          <p:cNvSpPr/>
          <p:nvPr/>
        </p:nvSpPr>
        <p:spPr>
          <a:xfrm>
            <a:off x="-1" y="0"/>
            <a:ext cx="5719582" cy="6858000"/>
          </a:xfrm>
          <a:prstGeom prst="flowChartPunchedTape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3600" b="1" dirty="0">
                <a:ln w="0">
                  <a:solidFill>
                    <a:srgbClr val="7030A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LANCA" panose="02000000000000000000" pitchFamily="2" charset="0"/>
              </a:rPr>
              <a:t>Se você tem netos, </a:t>
            </a:r>
          </a:p>
          <a:p>
            <a:pPr algn="ctr"/>
            <a:r>
              <a:rPr lang="pt-PT" sz="3600" b="1" dirty="0">
                <a:ln w="0">
                  <a:solidFill>
                    <a:srgbClr val="7030A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LANCA" panose="02000000000000000000" pitchFamily="2" charset="0"/>
              </a:rPr>
              <a:t>não insista para que chamem você pelo nome, </a:t>
            </a:r>
          </a:p>
          <a:p>
            <a:pPr algn="ctr"/>
            <a:r>
              <a:rPr lang="pt-PT" sz="3600" b="1" dirty="0">
                <a:ln w="0">
                  <a:solidFill>
                    <a:srgbClr val="7030A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LANCA" panose="02000000000000000000" pitchFamily="2" charset="0"/>
              </a:rPr>
              <a:t>se a chamam de avó.</a:t>
            </a:r>
          </a:p>
          <a:p>
            <a:pPr algn="ctr"/>
            <a:r>
              <a:rPr lang="pt-PT" sz="3600" b="1" dirty="0">
                <a:ln w="0">
                  <a:solidFill>
                    <a:srgbClr val="7030A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LANCA" panose="02000000000000000000" pitchFamily="2" charset="0"/>
              </a:rPr>
              <a:t> Isso é estúpido.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EDD9A49-DF47-45F2-AD67-E0E1F67FD1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9581" y="0"/>
            <a:ext cx="5662793" cy="6858000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4123331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prism dir="u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4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9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3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Punched Tape 1">
            <a:extLst>
              <a:ext uri="{FF2B5EF4-FFF2-40B4-BE49-F238E27FC236}">
                <a16:creationId xmlns:a16="http://schemas.microsoft.com/office/drawing/2014/main" id="{629683C8-26FE-4881-89DB-F45929E1A04C}"/>
              </a:ext>
            </a:extLst>
          </p:cNvPr>
          <p:cNvSpPr/>
          <p:nvPr/>
        </p:nvSpPr>
        <p:spPr>
          <a:xfrm>
            <a:off x="-1" y="0"/>
            <a:ext cx="6096001" cy="6858000"/>
          </a:xfrm>
          <a:prstGeom prst="flowChartPunchedTape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3600" b="1" dirty="0">
                <a:ln w="0">
                  <a:solidFill>
                    <a:srgbClr val="7030A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LANCA" panose="02000000000000000000" pitchFamily="2" charset="0"/>
              </a:rPr>
              <a:t>Não desperdice seu último dinheiro em tratamentos antienvelhecimento. </a:t>
            </a:r>
          </a:p>
          <a:p>
            <a:pPr algn="ctr"/>
            <a:r>
              <a:rPr lang="pt-PT" sz="3600" b="1" dirty="0">
                <a:ln w="0">
                  <a:solidFill>
                    <a:srgbClr val="7030A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LANCA" panose="02000000000000000000" pitchFamily="2" charset="0"/>
              </a:rPr>
              <a:t>É inútil. </a:t>
            </a:r>
          </a:p>
          <a:p>
            <a:pPr algn="ctr"/>
            <a:r>
              <a:rPr lang="pt-PT" sz="3600" b="1" dirty="0">
                <a:ln w="0">
                  <a:solidFill>
                    <a:srgbClr val="7030A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LANCA" panose="02000000000000000000" pitchFamily="2" charset="0"/>
              </a:rPr>
              <a:t>Melhor gastá-lo em uma viagem.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0A48888-FBF5-41D9-823E-F5892C102D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5743575" y="0"/>
            <a:ext cx="6448425" cy="6858000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176601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prism dir="u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1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8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Punched Tape 1">
            <a:extLst>
              <a:ext uri="{FF2B5EF4-FFF2-40B4-BE49-F238E27FC236}">
                <a16:creationId xmlns:a16="http://schemas.microsoft.com/office/drawing/2014/main" id="{D72D5B07-7DBD-4EFE-943D-58946F2AC8B3}"/>
              </a:ext>
            </a:extLst>
          </p:cNvPr>
          <p:cNvSpPr/>
          <p:nvPr/>
        </p:nvSpPr>
        <p:spPr>
          <a:xfrm>
            <a:off x="-1" y="0"/>
            <a:ext cx="5469148" cy="6858000"/>
          </a:xfrm>
          <a:prstGeom prst="flowChartPunchedTape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3600" b="1" dirty="0">
                <a:ln w="0">
                  <a:solidFill>
                    <a:srgbClr val="7030A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LANCA" panose="02000000000000000000" pitchFamily="2" charset="0"/>
              </a:rPr>
              <a:t>Não se olhe no espelho </a:t>
            </a:r>
          </a:p>
          <a:p>
            <a:pPr algn="ctr"/>
            <a:r>
              <a:rPr lang="pt-PT" sz="3600" b="1" dirty="0">
                <a:ln w="0">
                  <a:solidFill>
                    <a:srgbClr val="7030A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LANCA" panose="02000000000000000000" pitchFamily="2" charset="0"/>
              </a:rPr>
              <a:t>e não se maquie em</a:t>
            </a:r>
          </a:p>
          <a:p>
            <a:pPr algn="ctr"/>
            <a:r>
              <a:rPr lang="pt-PT" sz="3600" b="1" dirty="0">
                <a:ln w="0">
                  <a:solidFill>
                    <a:srgbClr val="7030A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LANCA" panose="02000000000000000000" pitchFamily="2" charset="0"/>
              </a:rPr>
              <a:t> um quarto escuro. </a:t>
            </a:r>
          </a:p>
          <a:p>
            <a:pPr algn="ctr"/>
            <a:r>
              <a:rPr lang="pt-PT" sz="3600" b="1" dirty="0">
                <a:ln w="0">
                  <a:solidFill>
                    <a:srgbClr val="7030A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LANCA" panose="02000000000000000000" pitchFamily="2" charset="0"/>
              </a:rPr>
              <a:t>Não se iluda.</a:t>
            </a:r>
          </a:p>
          <a:p>
            <a:pPr algn="ctr"/>
            <a:r>
              <a:rPr lang="pt-PT" sz="3600" b="1" dirty="0">
                <a:ln w="0">
                  <a:solidFill>
                    <a:srgbClr val="7030A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LANCA" panose="02000000000000000000" pitchFamily="2" charset="0"/>
              </a:rPr>
              <a:t> E tente parecer o mais elegante possível. </a:t>
            </a:r>
          </a:p>
          <a:p>
            <a:pPr algn="ctr"/>
            <a:endParaRPr lang="pt-PT" sz="3600" b="1" dirty="0">
              <a:ln w="0">
                <a:solidFill>
                  <a:srgbClr val="7030A0"/>
                </a:solidFill>
              </a:ln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57922D3-7432-4D47-ABD7-8D5286B478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0" y="0"/>
            <a:ext cx="6858000" cy="6858000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1805911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prism dir="u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7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4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4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Punched Tape 1">
            <a:extLst>
              <a:ext uri="{FF2B5EF4-FFF2-40B4-BE49-F238E27FC236}">
                <a16:creationId xmlns:a16="http://schemas.microsoft.com/office/drawing/2014/main" id="{F64C5BD0-AE55-4D7D-810B-A9BF4B6B7822}"/>
              </a:ext>
            </a:extLst>
          </p:cNvPr>
          <p:cNvSpPr/>
          <p:nvPr/>
        </p:nvSpPr>
        <p:spPr>
          <a:xfrm>
            <a:off x="-1" y="0"/>
            <a:ext cx="6495692" cy="6858000"/>
          </a:xfrm>
          <a:prstGeom prst="flowChartPunchedTape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dirty="0"/>
              <a:t> </a:t>
            </a:r>
            <a:r>
              <a:rPr lang="pt-PT" sz="3600" b="1" dirty="0">
                <a:ln w="0">
                  <a:solidFill>
                    <a:srgbClr val="7030A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LANCA" panose="02000000000000000000" pitchFamily="2" charset="0"/>
              </a:rPr>
              <a:t>Precisamente elegante, </a:t>
            </a:r>
          </a:p>
          <a:p>
            <a:pPr algn="ctr"/>
            <a:r>
              <a:rPr lang="pt-PT" sz="3600" b="1" dirty="0">
                <a:ln w="0">
                  <a:solidFill>
                    <a:srgbClr val="7030A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LANCA" panose="02000000000000000000" pitchFamily="2" charset="0"/>
              </a:rPr>
              <a:t>não jovem. </a:t>
            </a:r>
          </a:p>
          <a:p>
            <a:pPr algn="ctr"/>
            <a:r>
              <a:rPr lang="pt-PT" sz="3600" b="1" dirty="0">
                <a:ln w="0">
                  <a:solidFill>
                    <a:srgbClr val="7030A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LANCA" panose="02000000000000000000" pitchFamily="2" charset="0"/>
              </a:rPr>
              <a:t>Acredite, é melhor assim.</a:t>
            </a:r>
          </a:p>
          <a:p>
            <a:pPr algn="ctr"/>
            <a:r>
              <a:rPr lang="pt-PT" sz="3600" b="1" dirty="0">
                <a:ln w="0">
                  <a:solidFill>
                    <a:srgbClr val="7030A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LANCA" panose="02000000000000000000" pitchFamily="2" charset="0"/>
              </a:rPr>
              <a:t>Cuide do seu homem, </a:t>
            </a:r>
          </a:p>
          <a:p>
            <a:pPr algn="ctr"/>
            <a:r>
              <a:rPr lang="pt-PT" sz="3600" b="1" dirty="0">
                <a:ln w="0">
                  <a:solidFill>
                    <a:srgbClr val="7030A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LANCA" panose="02000000000000000000" pitchFamily="2" charset="0"/>
              </a:rPr>
              <a:t>mesmo que ele se torne</a:t>
            </a:r>
          </a:p>
          <a:p>
            <a:pPr algn="ctr"/>
            <a:r>
              <a:rPr lang="pt-PT" sz="3600" b="1" dirty="0">
                <a:ln w="0">
                  <a:solidFill>
                    <a:srgbClr val="7030A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LANCA" panose="02000000000000000000" pitchFamily="2" charset="0"/>
              </a:rPr>
              <a:t> um velho enrugado, </a:t>
            </a:r>
          </a:p>
          <a:p>
            <a:pPr algn="ctr"/>
            <a:r>
              <a:rPr lang="pt-PT" sz="3600" b="1" dirty="0">
                <a:ln w="0">
                  <a:solidFill>
                    <a:srgbClr val="7030A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LANCA" panose="02000000000000000000" pitchFamily="2" charset="0"/>
              </a:rPr>
              <a:t>indefeso e mal-humorado.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8BB104C-4C8D-4580-AB91-1C193738C6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10249" y="0"/>
            <a:ext cx="5705475" cy="6858000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1193132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0">
        <p14:prism dir="u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8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9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4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31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6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Punched Tape 1">
            <a:extLst>
              <a:ext uri="{FF2B5EF4-FFF2-40B4-BE49-F238E27FC236}">
                <a16:creationId xmlns:a16="http://schemas.microsoft.com/office/drawing/2014/main" id="{96600BA8-55A9-4FE5-9099-9A4AFC4DF15C}"/>
              </a:ext>
            </a:extLst>
          </p:cNvPr>
          <p:cNvSpPr/>
          <p:nvPr/>
        </p:nvSpPr>
        <p:spPr>
          <a:xfrm>
            <a:off x="-1" y="0"/>
            <a:ext cx="6409427" cy="6858000"/>
          </a:xfrm>
          <a:prstGeom prst="flowChartPunchedTape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3600" b="1" dirty="0">
                <a:ln w="0">
                  <a:solidFill>
                    <a:srgbClr val="7030A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LANCA" panose="02000000000000000000" pitchFamily="2" charset="0"/>
              </a:rPr>
              <a:t>Não se esqueça que ele já foi jovem, forte e alegre.</a:t>
            </a:r>
          </a:p>
          <a:p>
            <a:pPr algn="ctr"/>
            <a:r>
              <a:rPr lang="pt-PT" sz="3600" b="1" dirty="0">
                <a:ln w="0">
                  <a:solidFill>
                    <a:srgbClr val="7030A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LANCA" panose="02000000000000000000" pitchFamily="2" charset="0"/>
              </a:rPr>
              <a:t> Lembre-se que ele já foi jovem,</a:t>
            </a:r>
          </a:p>
          <a:p>
            <a:pPr algn="ctr"/>
            <a:r>
              <a:rPr lang="pt-PT" sz="3600" b="1" dirty="0">
                <a:ln w="0">
                  <a:solidFill>
                    <a:srgbClr val="7030A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LANCA" panose="02000000000000000000" pitchFamily="2" charset="0"/>
              </a:rPr>
              <a:t> magro, bonito. </a:t>
            </a:r>
          </a:p>
          <a:p>
            <a:pPr algn="ctr"/>
            <a:r>
              <a:rPr lang="pt-PT" sz="3600" b="1" dirty="0">
                <a:ln w="0">
                  <a:solidFill>
                    <a:srgbClr val="7030A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LANCA" panose="02000000000000000000" pitchFamily="2" charset="0"/>
              </a:rPr>
              <a:t>E talvez ele seja o único que realmente precisa de você agora ...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E967DB4-40E9-486A-A375-EB5BBF7C74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48378" y="0"/>
            <a:ext cx="5419722" cy="6858000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1461393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2000">
        <p14:prism dir="u"/>
      </p:transition>
    </mc:Choice>
    <mc:Fallback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1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6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8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Punched Tape 1">
            <a:extLst>
              <a:ext uri="{FF2B5EF4-FFF2-40B4-BE49-F238E27FC236}">
                <a16:creationId xmlns:a16="http://schemas.microsoft.com/office/drawing/2014/main" id="{7569D480-A1CA-4183-9583-E1241503D65D}"/>
              </a:ext>
            </a:extLst>
          </p:cNvPr>
          <p:cNvSpPr/>
          <p:nvPr/>
        </p:nvSpPr>
        <p:spPr>
          <a:xfrm>
            <a:off x="-1" y="0"/>
            <a:ext cx="6003986" cy="6858000"/>
          </a:xfrm>
          <a:prstGeom prst="flowChartPunchedTape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3600" b="1" dirty="0">
                <a:ln w="0">
                  <a:solidFill>
                    <a:srgbClr val="7030A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LANCA" panose="02000000000000000000" pitchFamily="2" charset="0"/>
              </a:rPr>
              <a:t>Não tente acompanhar o </a:t>
            </a:r>
          </a:p>
          <a:p>
            <a:pPr algn="ctr"/>
            <a:r>
              <a:rPr lang="pt-PT" sz="3600" b="1" dirty="0">
                <a:ln w="0">
                  <a:solidFill>
                    <a:srgbClr val="7030A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LANCA" panose="02000000000000000000" pitchFamily="2" charset="0"/>
              </a:rPr>
              <a:t>tempo a todo custo: </a:t>
            </a:r>
          </a:p>
          <a:p>
            <a:pPr algn="ctr"/>
            <a:r>
              <a:rPr lang="pt-PT" sz="3600" b="1" dirty="0">
                <a:ln w="0">
                  <a:solidFill>
                    <a:srgbClr val="7030A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LANCA" panose="02000000000000000000" pitchFamily="2" charset="0"/>
              </a:rPr>
              <a:t>entender novas tecnologias, acompanhar as notícias obsessivamente,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8EB30EC-5C15-4212-A69E-7A88D139DE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9262" y="1"/>
            <a:ext cx="6729413" cy="6858000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1616674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8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3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Punched Tape 1">
            <a:extLst>
              <a:ext uri="{FF2B5EF4-FFF2-40B4-BE49-F238E27FC236}">
                <a16:creationId xmlns:a16="http://schemas.microsoft.com/office/drawing/2014/main" id="{DF359D39-38CE-407D-BF2E-0BDD9713C235}"/>
              </a:ext>
            </a:extLst>
          </p:cNvPr>
          <p:cNvSpPr/>
          <p:nvPr/>
        </p:nvSpPr>
        <p:spPr>
          <a:xfrm>
            <a:off x="-1" y="0"/>
            <a:ext cx="5589918" cy="6858000"/>
          </a:xfrm>
          <a:prstGeom prst="flowChartPunchedTape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3600" b="1" dirty="0">
                <a:ln w="0">
                  <a:solidFill>
                    <a:srgbClr val="7030A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LANCA" panose="02000000000000000000" pitchFamily="2" charset="0"/>
              </a:rPr>
              <a:t>estudar constantemente algo novo, não "ficar para trás no tempo". </a:t>
            </a:r>
          </a:p>
          <a:p>
            <a:pPr algn="ctr"/>
            <a:r>
              <a:rPr lang="pt-PT" sz="3600" b="1" dirty="0">
                <a:ln w="0">
                  <a:solidFill>
                    <a:srgbClr val="7030A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LANCA" panose="02000000000000000000" pitchFamily="2" charset="0"/>
              </a:rPr>
              <a:t>Isso é divertido. </a:t>
            </a:r>
          </a:p>
          <a:p>
            <a:pPr algn="ctr"/>
            <a:r>
              <a:rPr lang="pt-PT" sz="3600" b="1" dirty="0">
                <a:ln w="0">
                  <a:solidFill>
                    <a:srgbClr val="7030A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LANCA" panose="02000000000000000000" pitchFamily="2" charset="0"/>
              </a:rPr>
              <a:t>Faça o que quiser. Enquanto você pode!</a:t>
            </a:r>
          </a:p>
          <a:p>
            <a:pPr algn="ctr"/>
            <a:r>
              <a:rPr lang="pt-PT" sz="3600" b="1" dirty="0">
                <a:ln w="0">
                  <a:solidFill>
                    <a:srgbClr val="7030A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LANCA" panose="02000000000000000000" pitchFamily="2" charset="0"/>
              </a:rPr>
              <a:t>Não se culpe por nada.</a:t>
            </a:r>
            <a:endParaRPr lang="pt-PT" sz="3600" b="1" dirty="0">
              <a:ln w="0">
                <a:solidFill>
                  <a:srgbClr val="7030A0"/>
                </a:solidFill>
              </a:ln>
              <a:latin typeface="AR BLANCA" panose="02000000000000000000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49DD2A4-CD4F-431F-854E-9A223F03AB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76925" y="1"/>
            <a:ext cx="6157913" cy="6748462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368932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0">
        <p14:prism dir="u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9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Punched Tape 1">
            <a:extLst>
              <a:ext uri="{FF2B5EF4-FFF2-40B4-BE49-F238E27FC236}">
                <a16:creationId xmlns:a16="http://schemas.microsoft.com/office/drawing/2014/main" id="{C9F54610-4602-4661-AA5E-1D492EC561F4}"/>
              </a:ext>
            </a:extLst>
          </p:cNvPr>
          <p:cNvSpPr/>
          <p:nvPr/>
        </p:nvSpPr>
        <p:spPr>
          <a:xfrm>
            <a:off x="-1" y="0"/>
            <a:ext cx="5409425" cy="6858000"/>
          </a:xfrm>
          <a:prstGeom prst="flowChartPunchedTape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3600" b="1" dirty="0">
                <a:ln w="0">
                  <a:solidFill>
                    <a:srgbClr val="7030A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LANCA" panose="02000000000000000000" pitchFamily="2" charset="0"/>
              </a:rPr>
              <a:t>O que quer que tenha acontecido com sua vida ou com a vida de seus filhos, você fez tudo o que podia.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A8990A-5C84-4483-9E82-AD468C286B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9424" y="0"/>
            <a:ext cx="6153926" cy="6858000"/>
          </a:xfrm>
          <a:prstGeom prst="rect">
            <a:avLst/>
          </a:prstGeom>
          <a:effectLst>
            <a:softEdge rad="1206500"/>
          </a:effectLst>
        </p:spPr>
      </p:pic>
    </p:spTree>
    <p:extLst>
      <p:ext uri="{BB962C8B-B14F-4D97-AF65-F5344CB8AC3E}">
        <p14:creationId xmlns:p14="http://schemas.microsoft.com/office/powerpoint/2010/main" val="2564381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prism dir="u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Punched Tape 1">
            <a:extLst>
              <a:ext uri="{FF2B5EF4-FFF2-40B4-BE49-F238E27FC236}">
                <a16:creationId xmlns:a16="http://schemas.microsoft.com/office/drawing/2014/main" id="{90081FC6-CDEA-4A5B-9383-441DCA10F91D}"/>
              </a:ext>
            </a:extLst>
          </p:cNvPr>
          <p:cNvSpPr/>
          <p:nvPr/>
        </p:nvSpPr>
        <p:spPr>
          <a:xfrm>
            <a:off x="0" y="0"/>
            <a:ext cx="5719582" cy="6858000"/>
          </a:xfrm>
          <a:prstGeom prst="flowChartPunchedTape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3600" b="1" dirty="0">
                <a:ln w="0">
                  <a:solidFill>
                    <a:srgbClr val="7030A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LANCA" panose="02000000000000000000" pitchFamily="2" charset="0"/>
              </a:rPr>
              <a:t>Preserve sua dignidade em qualquer situação! Até o fim! Faça o seu melhor, minha querida, isso é muito importante. E lembre-se, se você ainda está viva, alguém precisa de você.”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AAA2EDE-EEF8-462F-9960-24A53D3C2F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9581" y="0"/>
            <a:ext cx="5662793" cy="6858000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248396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0">
        <p14:prism dir="u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Punched Tape 1">
            <a:extLst>
              <a:ext uri="{FF2B5EF4-FFF2-40B4-BE49-F238E27FC236}">
                <a16:creationId xmlns:a16="http://schemas.microsoft.com/office/drawing/2014/main" id="{7169744E-739C-48B0-A08A-ED9FBE0FA5EC}"/>
              </a:ext>
            </a:extLst>
          </p:cNvPr>
          <p:cNvSpPr/>
          <p:nvPr/>
        </p:nvSpPr>
        <p:spPr>
          <a:xfrm>
            <a:off x="-1" y="0"/>
            <a:ext cx="12192001" cy="6858000"/>
          </a:xfrm>
          <a:prstGeom prst="flowChartPunchedTape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99C256-1EA7-4E1D-91DC-CD65A87CC1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637" y="1259457"/>
            <a:ext cx="5476876" cy="536563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CaixaDeTexto 2">
            <a:extLst>
              <a:ext uri="{FF2B5EF4-FFF2-40B4-BE49-F238E27FC236}">
                <a16:creationId xmlns:a16="http://schemas.microsoft.com/office/drawing/2014/main" id="{3E9DADD2-C2BF-4CC4-A3C7-BB7976A556C8}"/>
              </a:ext>
            </a:extLst>
          </p:cNvPr>
          <p:cNvSpPr txBox="1"/>
          <p:nvPr/>
        </p:nvSpPr>
        <p:spPr>
          <a:xfrm>
            <a:off x="3842794" y="89343"/>
            <a:ext cx="705273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Autor do Texto:Lia Liretta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Música: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Shania Twain - From This Moment On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5"/>
              </a:rPr>
              <a:t>www.youtube.com/c/olgalopes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hlinkClick r:id="rId6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60F2A4B-A7FC-47F4-9BDD-FB499956481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08228" y="1259457"/>
            <a:ext cx="2053438" cy="282946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63035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50000">
        <p14:prism dir="u"/>
      </p:transition>
    </mc:Choice>
    <mc:Fallback xmlns="">
      <p:transition spd="slow" advTm="5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78346F"/>
      </a:dk2>
      <a:lt2>
        <a:srgbClr val="D9A8D2"/>
      </a:lt2>
      <a:accent1>
        <a:srgbClr val="CE57AB"/>
      </a:accent1>
      <a:accent2>
        <a:srgbClr val="8E8EFD"/>
      </a:accent2>
      <a:accent3>
        <a:srgbClr val="7CBCE0"/>
      </a:accent3>
      <a:accent4>
        <a:srgbClr val="70BF9F"/>
      </a:accent4>
      <a:accent5>
        <a:srgbClr val="A5B960"/>
      </a:accent5>
      <a:accent6>
        <a:srgbClr val="D47A57"/>
      </a:accent6>
      <a:hlink>
        <a:srgbClr val="D164DE"/>
      </a:hlink>
      <a:folHlink>
        <a:srgbClr val="BE87C4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D4FE1632-F131-47D3-A814-99E9CD025E2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Badge</Template>
  <TotalTime>127</TotalTime>
  <Words>479</Words>
  <Application>Microsoft Office PowerPoint</Application>
  <PresentationFormat>Widescreen</PresentationFormat>
  <Paragraphs>75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AR BLANCA</vt:lpstr>
      <vt:lpstr>AR CENA</vt:lpstr>
      <vt:lpstr>Arial</vt:lpstr>
      <vt:lpstr>Bookman Old Style</vt:lpstr>
      <vt:lpstr>Rockwell</vt:lpstr>
      <vt:lpstr>Damask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Olga Lopes</dc:creator>
  <cp:lastModifiedBy>Olga Lopes</cp:lastModifiedBy>
  <cp:revision>4</cp:revision>
  <dcterms:created xsi:type="dcterms:W3CDTF">2021-07-31T15:55:52Z</dcterms:created>
  <dcterms:modified xsi:type="dcterms:W3CDTF">2021-07-31T18:24:50Z</dcterms:modified>
</cp:coreProperties>
</file>